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xlsx" ContentType="application/vnd.openxmlformats-officedocument.spreadsheetml.sheet"/>
  <Default Extension="emf" ContentType="image/x-emf"/>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drawings/drawing2.xml" ContentType="application/vnd.openxmlformats-officedocument.drawingml.chartshapes+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678" r:id="rId4"/>
    <p:sldMasterId id="2147483681" r:id="rId5"/>
  </p:sldMasterIdLst>
  <p:notesMasterIdLst>
    <p:notesMasterId r:id="rId74"/>
  </p:notesMasterIdLst>
  <p:handoutMasterIdLst>
    <p:handoutMasterId r:id="rId75"/>
  </p:handoutMasterIdLst>
  <p:sldIdLst>
    <p:sldId id="378" r:id="rId6"/>
    <p:sldId id="315" r:id="rId7"/>
    <p:sldId id="375" r:id="rId8"/>
    <p:sldId id="374" r:id="rId9"/>
    <p:sldId id="397" r:id="rId10"/>
    <p:sldId id="513" r:id="rId11"/>
    <p:sldId id="373" r:id="rId12"/>
    <p:sldId id="329" r:id="rId13"/>
    <p:sldId id="277" r:id="rId14"/>
    <p:sldId id="506" r:id="rId15"/>
    <p:sldId id="502" r:id="rId16"/>
    <p:sldId id="412" r:id="rId17"/>
    <p:sldId id="327" r:id="rId18"/>
    <p:sldId id="330" r:id="rId19"/>
    <p:sldId id="421" r:id="rId20"/>
    <p:sldId id="422" r:id="rId21"/>
    <p:sldId id="423" r:id="rId22"/>
    <p:sldId id="424" r:id="rId23"/>
    <p:sldId id="425" r:id="rId24"/>
    <p:sldId id="426" r:id="rId25"/>
    <p:sldId id="427" r:id="rId26"/>
    <p:sldId id="428" r:id="rId27"/>
    <p:sldId id="429" r:id="rId28"/>
    <p:sldId id="430" r:id="rId29"/>
    <p:sldId id="431" r:id="rId30"/>
    <p:sldId id="442" r:id="rId31"/>
    <p:sldId id="445" r:id="rId32"/>
    <p:sldId id="447" r:id="rId33"/>
    <p:sldId id="446" r:id="rId34"/>
    <p:sldId id="448" r:id="rId35"/>
    <p:sldId id="451" r:id="rId36"/>
    <p:sldId id="468" r:id="rId37"/>
    <p:sldId id="452" r:id="rId38"/>
    <p:sldId id="440" r:id="rId39"/>
    <p:sldId id="433" r:id="rId40"/>
    <p:sldId id="467" r:id="rId41"/>
    <p:sldId id="514" r:id="rId42"/>
    <p:sldId id="518" r:id="rId43"/>
    <p:sldId id="466" r:id="rId44"/>
    <p:sldId id="495" r:id="rId45"/>
    <p:sldId id="496" r:id="rId46"/>
    <p:sldId id="498" r:id="rId47"/>
    <p:sldId id="458" r:id="rId48"/>
    <p:sldId id="527" r:id="rId49"/>
    <p:sldId id="453" r:id="rId50"/>
    <p:sldId id="454" r:id="rId51"/>
    <p:sldId id="416" r:id="rId52"/>
    <p:sldId id="460" r:id="rId53"/>
    <p:sldId id="492" r:id="rId54"/>
    <p:sldId id="519" r:id="rId55"/>
    <p:sldId id="520" r:id="rId56"/>
    <p:sldId id="307" r:id="rId57"/>
    <p:sldId id="295" r:id="rId58"/>
    <p:sldId id="296" r:id="rId59"/>
    <p:sldId id="524" r:id="rId60"/>
    <p:sldId id="523" r:id="rId61"/>
    <p:sldId id="522" r:id="rId62"/>
    <p:sldId id="297" r:id="rId63"/>
    <p:sldId id="499" r:id="rId64"/>
    <p:sldId id="302" r:id="rId65"/>
    <p:sldId id="303" r:id="rId66"/>
    <p:sldId id="304" r:id="rId67"/>
    <p:sldId id="512" r:id="rId68"/>
    <p:sldId id="299" r:id="rId69"/>
    <p:sldId id="508" r:id="rId70"/>
    <p:sldId id="511" r:id="rId71"/>
    <p:sldId id="526" r:id="rId72"/>
    <p:sldId id="314" r:id="rId7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Wilkinson" initials="A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DA0000"/>
    <a:srgbClr val="000000"/>
    <a:srgbClr val="0033CC"/>
    <a:srgbClr val="0000FF"/>
    <a:srgbClr val="E00000"/>
    <a:srgbClr val="DE0000"/>
    <a:srgbClr val="EE0000"/>
    <a:srgbClr val="E20000"/>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28" autoAdjust="0"/>
    <p:restoredTop sz="94660"/>
  </p:normalViewPr>
  <p:slideViewPr>
    <p:cSldViewPr>
      <p:cViewPr varScale="1">
        <p:scale>
          <a:sx n="54" d="100"/>
          <a:sy n="54" d="100"/>
        </p:scale>
        <p:origin x="-856" y="-10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slide" Target="slides/slide68.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commentAuthors" Target="commentAuthors.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6.xlsx"/><Relationship Id="rId3"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7.xlsx"/></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G:\HouseBurn080803_Master.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atastor\netshare\FireResearch2009\Smith\FDIC%20slid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G:\NIOSH_R03_2006\ProjectDocs\SPSS2010-02-23\SPSSsheets2010-02-22.xlsx" TargetMode="External"/><Relationship Id="rId2"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F:\Admin\PPT%20presentations\IFSJLM\Platelets.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4.xlsx"/></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972821227556"/>
          <c:y val="0.0750273403324585"/>
          <c:w val="0.847183876258296"/>
          <c:h val="0.755517279090114"/>
        </c:manualLayout>
      </c:layout>
      <c:lineChart>
        <c:grouping val="standard"/>
        <c:varyColors val="0"/>
        <c:ser>
          <c:idx val="0"/>
          <c:order val="0"/>
          <c:tx>
            <c:v>Sudden Cardiac Death</c:v>
          </c:tx>
          <c:spPr>
            <a:ln w="28575">
              <a:solidFill>
                <a:srgbClr val="FF0000"/>
              </a:solidFill>
            </a:ln>
          </c:spPr>
          <c:marker>
            <c:symbol val="none"/>
          </c:marker>
          <c:cat>
            <c:numRef>
              <c:f>NFPA!$A$2:$A$28</c:f>
              <c:numCache>
                <c:formatCode>General</c:formatCode>
                <c:ptCount val="27"/>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numCache>
            </c:numRef>
          </c:cat>
          <c:val>
            <c:numRef>
              <c:f>NFPA!$B$2:$B$28</c:f>
              <c:numCache>
                <c:formatCode>General</c:formatCode>
                <c:ptCount val="27"/>
                <c:pt idx="0">
                  <c:v>39.0</c:v>
                </c:pt>
                <c:pt idx="1">
                  <c:v>51.0</c:v>
                </c:pt>
                <c:pt idx="2">
                  <c:v>39.0</c:v>
                </c:pt>
                <c:pt idx="3">
                  <c:v>40.0</c:v>
                </c:pt>
                <c:pt idx="4">
                  <c:v>35.0</c:v>
                </c:pt>
                <c:pt idx="5">
                  <c:v>46.0</c:v>
                </c:pt>
                <c:pt idx="6">
                  <c:v>47.0</c:v>
                </c:pt>
                <c:pt idx="7">
                  <c:v>40.0</c:v>
                </c:pt>
                <c:pt idx="8">
                  <c:v>39.0</c:v>
                </c:pt>
                <c:pt idx="9">
                  <c:v>52.0</c:v>
                </c:pt>
                <c:pt idx="10">
                  <c:v>40.0</c:v>
                </c:pt>
                <c:pt idx="11">
                  <c:v>41.0</c:v>
                </c:pt>
                <c:pt idx="12">
                  <c:v>37.0</c:v>
                </c:pt>
                <c:pt idx="13">
                  <c:v>47.0</c:v>
                </c:pt>
                <c:pt idx="14">
                  <c:v>48.0</c:v>
                </c:pt>
                <c:pt idx="15">
                  <c:v>40.0</c:v>
                </c:pt>
                <c:pt idx="16">
                  <c:v>34.0</c:v>
                </c:pt>
                <c:pt idx="17">
                  <c:v>38.0</c:v>
                </c:pt>
                <c:pt idx="18">
                  <c:v>36.0</c:v>
                </c:pt>
                <c:pt idx="19">
                  <c:v>35.0</c:v>
                </c:pt>
                <c:pt idx="20">
                  <c:v>35.0</c:v>
                </c:pt>
                <c:pt idx="21">
                  <c:v>31.0</c:v>
                </c:pt>
                <c:pt idx="22">
                  <c:v>27.0</c:v>
                </c:pt>
                <c:pt idx="23">
                  <c:v>29.0</c:v>
                </c:pt>
                <c:pt idx="24">
                  <c:v>36.0</c:v>
                </c:pt>
                <c:pt idx="25">
                  <c:v>35.0</c:v>
                </c:pt>
                <c:pt idx="26">
                  <c:v>26.0</c:v>
                </c:pt>
              </c:numCache>
            </c:numRef>
          </c:val>
          <c:smooth val="0"/>
        </c:ser>
        <c:ser>
          <c:idx val="1"/>
          <c:order val="1"/>
          <c:tx>
            <c:v>Asphyxiation</c:v>
          </c:tx>
          <c:spPr>
            <a:ln w="28575">
              <a:solidFill>
                <a:srgbClr val="0033CC"/>
              </a:solidFill>
              <a:prstDash val="solid"/>
            </a:ln>
          </c:spPr>
          <c:marker>
            <c:symbol val="none"/>
          </c:marker>
          <c:cat>
            <c:numRef>
              <c:f>NFPA!$A$2:$A$28</c:f>
              <c:numCache>
                <c:formatCode>General</c:formatCode>
                <c:ptCount val="27"/>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numCache>
            </c:numRef>
          </c:cat>
          <c:val>
            <c:numRef>
              <c:f>NFPA!$C$2:$C$28</c:f>
              <c:numCache>
                <c:formatCode>General</c:formatCode>
                <c:ptCount val="27"/>
                <c:pt idx="0">
                  <c:v>20.0</c:v>
                </c:pt>
                <c:pt idx="1">
                  <c:v>11.0</c:v>
                </c:pt>
                <c:pt idx="2">
                  <c:v>6.0</c:v>
                </c:pt>
                <c:pt idx="3">
                  <c:v>4.0</c:v>
                </c:pt>
                <c:pt idx="4">
                  <c:v>32.0</c:v>
                </c:pt>
                <c:pt idx="5">
                  <c:v>15.0</c:v>
                </c:pt>
                <c:pt idx="6">
                  <c:v>6.0</c:v>
                </c:pt>
                <c:pt idx="7">
                  <c:v>10.0</c:v>
                </c:pt>
                <c:pt idx="8">
                  <c:v>9.0</c:v>
                </c:pt>
                <c:pt idx="9">
                  <c:v>13.0</c:v>
                </c:pt>
                <c:pt idx="10">
                  <c:v>8.0</c:v>
                </c:pt>
                <c:pt idx="11">
                  <c:v>15.0</c:v>
                </c:pt>
                <c:pt idx="12">
                  <c:v>13.0</c:v>
                </c:pt>
                <c:pt idx="13">
                  <c:v>5.0</c:v>
                </c:pt>
                <c:pt idx="14">
                  <c:v>5.0</c:v>
                </c:pt>
                <c:pt idx="15">
                  <c:v>6.0</c:v>
                </c:pt>
                <c:pt idx="16">
                  <c:v>9.0</c:v>
                </c:pt>
                <c:pt idx="17">
                  <c:v>21.0</c:v>
                </c:pt>
                <c:pt idx="18">
                  <c:v>6.0</c:v>
                </c:pt>
                <c:pt idx="19">
                  <c:v>5.0</c:v>
                </c:pt>
                <c:pt idx="20">
                  <c:v>6.0</c:v>
                </c:pt>
                <c:pt idx="21">
                  <c:v>6.0</c:v>
                </c:pt>
                <c:pt idx="22">
                  <c:v>4.0</c:v>
                </c:pt>
                <c:pt idx="23">
                  <c:v>8.0</c:v>
                </c:pt>
                <c:pt idx="24">
                  <c:v>9.0</c:v>
                </c:pt>
                <c:pt idx="25">
                  <c:v>9.0</c:v>
                </c:pt>
                <c:pt idx="26">
                  <c:v>6.0</c:v>
                </c:pt>
              </c:numCache>
            </c:numRef>
          </c:val>
          <c:smooth val="0"/>
        </c:ser>
        <c:ser>
          <c:idx val="2"/>
          <c:order val="2"/>
          <c:tx>
            <c:strRef>
              <c:f>NFPA!$D$1</c:f>
              <c:strCache>
                <c:ptCount val="1"/>
                <c:pt idx="0">
                  <c:v>Burns</c:v>
                </c:pt>
              </c:strCache>
            </c:strRef>
          </c:tx>
          <c:spPr>
            <a:ln w="28575">
              <a:solidFill>
                <a:srgbClr val="FFFF00"/>
              </a:solidFill>
              <a:prstDash val="solid"/>
            </a:ln>
          </c:spPr>
          <c:marker>
            <c:symbol val="none"/>
          </c:marker>
          <c:cat>
            <c:numRef>
              <c:f>NFPA!$A$2:$A$28</c:f>
              <c:numCache>
                <c:formatCode>General</c:formatCode>
                <c:ptCount val="27"/>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numCache>
            </c:numRef>
          </c:cat>
          <c:val>
            <c:numRef>
              <c:f>NFPA!$D$2:$D$28</c:f>
              <c:numCache>
                <c:formatCode>General</c:formatCode>
                <c:ptCount val="27"/>
                <c:pt idx="0">
                  <c:v>5.0</c:v>
                </c:pt>
                <c:pt idx="1">
                  <c:v>11.0</c:v>
                </c:pt>
                <c:pt idx="2">
                  <c:v>2.0</c:v>
                </c:pt>
                <c:pt idx="3">
                  <c:v>6.0</c:v>
                </c:pt>
                <c:pt idx="4">
                  <c:v>9.0</c:v>
                </c:pt>
                <c:pt idx="5">
                  <c:v>6.0</c:v>
                </c:pt>
                <c:pt idx="6">
                  <c:v>3.0</c:v>
                </c:pt>
                <c:pt idx="7">
                  <c:v>3.0</c:v>
                </c:pt>
                <c:pt idx="8">
                  <c:v>6.0</c:v>
                </c:pt>
                <c:pt idx="9">
                  <c:v>8.0</c:v>
                </c:pt>
                <c:pt idx="10">
                  <c:v>6.0</c:v>
                </c:pt>
                <c:pt idx="11">
                  <c:v>4.0</c:v>
                </c:pt>
                <c:pt idx="12">
                  <c:v>2.0</c:v>
                </c:pt>
                <c:pt idx="13">
                  <c:v>7.0</c:v>
                </c:pt>
                <c:pt idx="14">
                  <c:v>3.0</c:v>
                </c:pt>
                <c:pt idx="15">
                  <c:v>0.0</c:v>
                </c:pt>
                <c:pt idx="16">
                  <c:v>9.0</c:v>
                </c:pt>
                <c:pt idx="17">
                  <c:v>6.0</c:v>
                </c:pt>
                <c:pt idx="18">
                  <c:v>7.0</c:v>
                </c:pt>
                <c:pt idx="19">
                  <c:v>2.0</c:v>
                </c:pt>
                <c:pt idx="20">
                  <c:v>0.0</c:v>
                </c:pt>
                <c:pt idx="21">
                  <c:v>6.0</c:v>
                </c:pt>
                <c:pt idx="22">
                  <c:v>1.0</c:v>
                </c:pt>
                <c:pt idx="23">
                  <c:v>19.0</c:v>
                </c:pt>
                <c:pt idx="24">
                  <c:v>2.0</c:v>
                </c:pt>
                <c:pt idx="25">
                  <c:v>2.0</c:v>
                </c:pt>
                <c:pt idx="26">
                  <c:v>1.0</c:v>
                </c:pt>
              </c:numCache>
            </c:numRef>
          </c:val>
          <c:smooth val="0"/>
        </c:ser>
        <c:dLbls>
          <c:showLegendKey val="0"/>
          <c:showVal val="0"/>
          <c:showCatName val="0"/>
          <c:showSerName val="0"/>
          <c:showPercent val="0"/>
          <c:showBubbleSize val="0"/>
        </c:dLbls>
        <c:marker val="1"/>
        <c:smooth val="0"/>
        <c:axId val="2141626408"/>
        <c:axId val="2141632344"/>
      </c:lineChart>
      <c:catAx>
        <c:axId val="2141626408"/>
        <c:scaling>
          <c:orientation val="minMax"/>
        </c:scaling>
        <c:delete val="0"/>
        <c:axPos val="b"/>
        <c:title>
          <c:tx>
            <c:rich>
              <a:bodyPr/>
              <a:lstStyle/>
              <a:p>
                <a:pPr>
                  <a:defRPr sz="1200">
                    <a:solidFill>
                      <a:schemeClr val="bg1"/>
                    </a:solidFill>
                    <a:latin typeface="Helvetica" panose="020B0604020202020204" pitchFamily="34" charset="0"/>
                    <a:cs typeface="Helvetica" panose="020B0604020202020204" pitchFamily="34" charset="0"/>
                  </a:defRPr>
                </a:pPr>
                <a:r>
                  <a:rPr lang="en-US" sz="1200" dirty="0">
                    <a:solidFill>
                      <a:schemeClr val="bg1"/>
                    </a:solidFill>
                    <a:latin typeface="Helvetica" panose="020B0604020202020204" pitchFamily="34" charset="0"/>
                    <a:cs typeface="Helvetica" panose="020B0604020202020204" pitchFamily="34" charset="0"/>
                  </a:rPr>
                  <a:t>Year</a:t>
                </a:r>
              </a:p>
            </c:rich>
          </c:tx>
          <c:layout>
            <c:manualLayout>
              <c:xMode val="edge"/>
              <c:yMode val="edge"/>
              <c:x val="0.520085612065302"/>
              <c:y val="0.910630882678127"/>
            </c:manualLayout>
          </c:layout>
          <c:overlay val="0"/>
        </c:title>
        <c:numFmt formatCode="General" sourceLinked="1"/>
        <c:majorTickMark val="out"/>
        <c:minorTickMark val="none"/>
        <c:tickLblPos val="nextTo"/>
        <c:spPr>
          <a:ln w="19050">
            <a:solidFill>
              <a:schemeClr val="bg1"/>
            </a:solidFill>
          </a:ln>
        </c:spPr>
        <c:txPr>
          <a:bodyPr/>
          <a:lstStyle/>
          <a:p>
            <a:pPr>
              <a:defRPr sz="1000" b="1">
                <a:solidFill>
                  <a:schemeClr val="bg1"/>
                </a:solidFill>
                <a:latin typeface="Helvetica" panose="020B0604020202020204" pitchFamily="34" charset="0"/>
                <a:cs typeface="Helvetica" panose="020B0604020202020204" pitchFamily="34" charset="0"/>
              </a:defRPr>
            </a:pPr>
            <a:endParaRPr lang="en-US"/>
          </a:p>
        </c:txPr>
        <c:crossAx val="2141632344"/>
        <c:crosses val="autoZero"/>
        <c:auto val="1"/>
        <c:lblAlgn val="ctr"/>
        <c:lblOffset val="100"/>
        <c:tickLblSkip val="2"/>
        <c:noMultiLvlLbl val="0"/>
      </c:catAx>
      <c:valAx>
        <c:axId val="2141632344"/>
        <c:scaling>
          <c:orientation val="minMax"/>
        </c:scaling>
        <c:delete val="0"/>
        <c:axPos val="l"/>
        <c:title>
          <c:tx>
            <c:rich>
              <a:bodyPr rot="-5400000" vert="horz"/>
              <a:lstStyle/>
              <a:p>
                <a:pPr>
                  <a:defRPr sz="1200">
                    <a:solidFill>
                      <a:schemeClr val="bg1"/>
                    </a:solidFill>
                    <a:latin typeface="Helvetica" panose="020B0604020202020204" pitchFamily="34" charset="0"/>
                    <a:cs typeface="Helvetica" panose="020B0604020202020204" pitchFamily="34" charset="0"/>
                  </a:defRPr>
                </a:pPr>
                <a:r>
                  <a:rPr lang="en-US" sz="1200" dirty="0">
                    <a:solidFill>
                      <a:schemeClr val="bg1"/>
                    </a:solidFill>
                    <a:latin typeface="Helvetica" panose="020B0604020202020204" pitchFamily="34" charset="0"/>
                    <a:cs typeface="Helvetica" panose="020B0604020202020204" pitchFamily="34" charset="0"/>
                  </a:rPr>
                  <a:t>Number of Firefighter Fatalities</a:t>
                </a:r>
              </a:p>
            </c:rich>
          </c:tx>
          <c:layout>
            <c:manualLayout>
              <c:xMode val="edge"/>
              <c:yMode val="edge"/>
              <c:x val="0.0137315437997772"/>
              <c:y val="0.0872962543140375"/>
            </c:manualLayout>
          </c:layout>
          <c:overlay val="0"/>
        </c:title>
        <c:numFmt formatCode="General" sourceLinked="1"/>
        <c:majorTickMark val="out"/>
        <c:minorTickMark val="none"/>
        <c:tickLblPos val="nextTo"/>
        <c:spPr>
          <a:ln w="19050">
            <a:solidFill>
              <a:schemeClr val="bg1"/>
            </a:solidFill>
          </a:ln>
        </c:spPr>
        <c:txPr>
          <a:bodyPr/>
          <a:lstStyle/>
          <a:p>
            <a:pPr>
              <a:defRPr sz="1200" b="1">
                <a:solidFill>
                  <a:schemeClr val="bg1"/>
                </a:solidFill>
                <a:latin typeface="Helvetica" panose="020B0604020202020204" pitchFamily="34" charset="0"/>
                <a:cs typeface="Helvetica" panose="020B0604020202020204" pitchFamily="34" charset="0"/>
              </a:defRPr>
            </a:pPr>
            <a:endParaRPr lang="en-US"/>
          </a:p>
        </c:txPr>
        <c:crossAx val="2141626408"/>
        <c:crosses val="autoZero"/>
        <c:crossBetween val="between"/>
      </c:valAx>
      <c:spPr>
        <a:solidFill>
          <a:schemeClr val="tx1">
            <a:lumMod val="75000"/>
          </a:schemeClr>
        </a:solidFill>
        <a:ln w="25400">
          <a:noFill/>
        </a:ln>
      </c:spPr>
    </c:plotArea>
    <c:legend>
      <c:legendPos val="r"/>
      <c:layout>
        <c:manualLayout>
          <c:xMode val="edge"/>
          <c:yMode val="edge"/>
          <c:x val="0.125215009955457"/>
          <c:y val="0.0545919740801631"/>
          <c:w val="0.802181656009344"/>
          <c:h val="0.141683508311461"/>
        </c:manualLayout>
      </c:layout>
      <c:overlay val="0"/>
      <c:txPr>
        <a:bodyPr/>
        <a:lstStyle/>
        <a:p>
          <a:pPr>
            <a:defRPr sz="1200" b="1">
              <a:solidFill>
                <a:schemeClr val="bg1"/>
              </a:solidFill>
              <a:latin typeface="Helvetica" panose="020B0604020202020204" pitchFamily="34" charset="0"/>
              <a:cs typeface="Helvetica" panose="020B0604020202020204" pitchFamily="34" charset="0"/>
            </a:defRPr>
          </a:pPr>
          <a:endParaRPr lang="en-US"/>
        </a:p>
      </c:txPr>
    </c:legend>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482444981812"/>
          <c:y val="0.354812917674247"/>
          <c:w val="0.719248017074789"/>
          <c:h val="0.496795041315751"/>
        </c:manualLayout>
      </c:layout>
      <c:lineChart>
        <c:grouping val="standard"/>
        <c:varyColors val="0"/>
        <c:ser>
          <c:idx val="3"/>
          <c:order val="0"/>
          <c:tx>
            <c:v>Dehydrated-Heat Stress</c:v>
          </c:tx>
          <c:spPr>
            <a:ln w="15875">
              <a:solidFill>
                <a:srgbClr val="C00000"/>
              </a:solidFill>
              <a:prstDash val="solid"/>
            </a:ln>
          </c:spPr>
          <c:marker>
            <c:symbol val="square"/>
            <c:size val="5"/>
            <c:spPr>
              <a:solidFill>
                <a:srgbClr val="C00000"/>
              </a:solidFill>
              <a:ln w="3175">
                <a:solidFill>
                  <a:schemeClr val="tx1"/>
                </a:solidFill>
              </a:ln>
            </c:spPr>
          </c:marker>
          <c:errBars>
            <c:errDir val="y"/>
            <c:errBarType val="both"/>
            <c:errValType val="cust"/>
            <c:noEndCap val="0"/>
            <c:plus>
              <c:numRef>
                <c:f>'HR data'!$D$18:$BU$18</c:f>
                <c:numCache>
                  <c:formatCode>General</c:formatCode>
                  <c:ptCount val="70"/>
                  <c:pt idx="0">
                    <c:v>1.88829461834126</c:v>
                  </c:pt>
                  <c:pt idx="1">
                    <c:v>1.942838442105059</c:v>
                  </c:pt>
                  <c:pt idx="2">
                    <c:v>2.004256833478546</c:v>
                  </c:pt>
                  <c:pt idx="3">
                    <c:v>2.427223545826413</c:v>
                  </c:pt>
                  <c:pt idx="4">
                    <c:v>2.216786280664288</c:v>
                  </c:pt>
                  <c:pt idx="5">
                    <c:v>2.354342645608173</c:v>
                  </c:pt>
                  <c:pt idx="6">
                    <c:v>2.493425699147999</c:v>
                  </c:pt>
                  <c:pt idx="7">
                    <c:v>2.441228371045191</c:v>
                  </c:pt>
                  <c:pt idx="8">
                    <c:v>2.549509756796394</c:v>
                  </c:pt>
                  <c:pt idx="9">
                    <c:v>2.409996018270737</c:v>
                  </c:pt>
                  <c:pt idx="10">
                    <c:v>2.26913858082531</c:v>
                  </c:pt>
                  <c:pt idx="11">
                    <c:v>3.650359744275386</c:v>
                  </c:pt>
                  <c:pt idx="12">
                    <c:v>3.511884584284247</c:v>
                  </c:pt>
                  <c:pt idx="13">
                    <c:v>3.461549253199098</c:v>
                  </c:pt>
                  <c:pt idx="14">
                    <c:v>2.481624386558045</c:v>
                  </c:pt>
                  <c:pt idx="15">
                    <c:v>2.699957912129878</c:v>
                  </c:pt>
                  <c:pt idx="16">
                    <c:v>2.906258485379145</c:v>
                  </c:pt>
                  <c:pt idx="17">
                    <c:v>2.694340308307342</c:v>
                  </c:pt>
                  <c:pt idx="18">
                    <c:v>2.954195783503986</c:v>
                  </c:pt>
                  <c:pt idx="19">
                    <c:v>3.148973698450871</c:v>
                  </c:pt>
                  <c:pt idx="20">
                    <c:v>4.995957962152601</c:v>
                  </c:pt>
                  <c:pt idx="21">
                    <c:v>2.939950353459742</c:v>
                  </c:pt>
                  <c:pt idx="22">
                    <c:v>2.40685049243388</c:v>
                  </c:pt>
                  <c:pt idx="23">
                    <c:v>2.441616247281686</c:v>
                  </c:pt>
                  <c:pt idx="24">
                    <c:v>2.629475501719195</c:v>
                  </c:pt>
                  <c:pt idx="25">
                    <c:v>2.756420420645857</c:v>
                  </c:pt>
                  <c:pt idx="26">
                    <c:v>2.764653338270115</c:v>
                  </c:pt>
                  <c:pt idx="27">
                    <c:v>2.493425699147999</c:v>
                  </c:pt>
                  <c:pt idx="28">
                    <c:v>2.743679605525721</c:v>
                  </c:pt>
                  <c:pt idx="29">
                    <c:v>2.472449200793616</c:v>
                  </c:pt>
                  <c:pt idx="30">
                    <c:v>2.553839454546029</c:v>
                  </c:pt>
                  <c:pt idx="31">
                    <c:v>3.687612350625382</c:v>
                  </c:pt>
                  <c:pt idx="32">
                    <c:v>4.134726060570348</c:v>
                  </c:pt>
                  <c:pt idx="33">
                    <c:v>3.129769088200366</c:v>
                  </c:pt>
                  <c:pt idx="34">
                    <c:v>2.727062281442925</c:v>
                  </c:pt>
                  <c:pt idx="35">
                    <c:v>2.388286863300585</c:v>
                  </c:pt>
                  <c:pt idx="36">
                    <c:v>2.957079333027468</c:v>
                  </c:pt>
                  <c:pt idx="37">
                    <c:v>3.212978730591338</c:v>
                  </c:pt>
                  <c:pt idx="38">
                    <c:v>3.389954709032694</c:v>
                  </c:pt>
                  <c:pt idx="39">
                    <c:v>3.316244072361794</c:v>
                  </c:pt>
                  <c:pt idx="40">
                    <c:v>5.044266854476828</c:v>
                  </c:pt>
                  <c:pt idx="41">
                    <c:v>2.372506665699356</c:v>
                  </c:pt>
                  <c:pt idx="42">
                    <c:v>2.189852630990166</c:v>
                  </c:pt>
                  <c:pt idx="43">
                    <c:v>2.24452195085698</c:v>
                  </c:pt>
                  <c:pt idx="44">
                    <c:v>1.982722085590128</c:v>
                  </c:pt>
                  <c:pt idx="45">
                    <c:v>1.967379172422238</c:v>
                  </c:pt>
                  <c:pt idx="46">
                    <c:v>2.003784298558984</c:v>
                  </c:pt>
                  <c:pt idx="47">
                    <c:v>2.064257015197815</c:v>
                  </c:pt>
                  <c:pt idx="48">
                    <c:v>2.216765568745792</c:v>
                  </c:pt>
                  <c:pt idx="49">
                    <c:v>2.090909090909091</c:v>
                  </c:pt>
                  <c:pt idx="50">
                    <c:v>1.892969448600091</c:v>
                  </c:pt>
                  <c:pt idx="51">
                    <c:v>2.71674102891347</c:v>
                  </c:pt>
                  <c:pt idx="52">
                    <c:v>1.84570083443876</c:v>
                  </c:pt>
                  <c:pt idx="53">
                    <c:v>2.213793991857381</c:v>
                  </c:pt>
                  <c:pt idx="54">
                    <c:v>1.789418956538743</c:v>
                  </c:pt>
                  <c:pt idx="55">
                    <c:v>2.463367982698041</c:v>
                  </c:pt>
                  <c:pt idx="56">
                    <c:v>2.735140167438807</c:v>
                  </c:pt>
                  <c:pt idx="57">
                    <c:v>3.676370829954294</c:v>
                  </c:pt>
                  <c:pt idx="58">
                    <c:v>2.822617883662561</c:v>
                  </c:pt>
                  <c:pt idx="59">
                    <c:v>3.76210168534944</c:v>
                  </c:pt>
                  <c:pt idx="60">
                    <c:v>3.121285671389955</c:v>
                  </c:pt>
                  <c:pt idx="61">
                    <c:v>3.112373481262924</c:v>
                  </c:pt>
                  <c:pt idx="62">
                    <c:v>3.508557359866694</c:v>
                  </c:pt>
                  <c:pt idx="63">
                    <c:v>3.735240313824557</c:v>
                  </c:pt>
                  <c:pt idx="64">
                    <c:v>2.90454189784958</c:v>
                  </c:pt>
                  <c:pt idx="65">
                    <c:v>3.319954210466759</c:v>
                  </c:pt>
                  <c:pt idx="66">
                    <c:v>3.438768131559057</c:v>
                  </c:pt>
                  <c:pt idx="67">
                    <c:v>3.249666225708787</c:v>
                  </c:pt>
                  <c:pt idx="68">
                    <c:v>3.471383737143598</c:v>
                  </c:pt>
                  <c:pt idx="69">
                    <c:v>2.801064011399882</c:v>
                  </c:pt>
                </c:numCache>
              </c:numRef>
            </c:plus>
            <c:minus>
              <c:numRef>
                <c:f>'HR data'!$D$18:$BU$18</c:f>
                <c:numCache>
                  <c:formatCode>General</c:formatCode>
                  <c:ptCount val="70"/>
                  <c:pt idx="0">
                    <c:v>1.88829461834126</c:v>
                  </c:pt>
                  <c:pt idx="1">
                    <c:v>1.942838442105059</c:v>
                  </c:pt>
                  <c:pt idx="2">
                    <c:v>2.004256833478546</c:v>
                  </c:pt>
                  <c:pt idx="3">
                    <c:v>2.427223545826413</c:v>
                  </c:pt>
                  <c:pt idx="4">
                    <c:v>2.216786280664288</c:v>
                  </c:pt>
                  <c:pt idx="5">
                    <c:v>2.354342645608173</c:v>
                  </c:pt>
                  <c:pt idx="6">
                    <c:v>2.493425699147999</c:v>
                  </c:pt>
                  <c:pt idx="7">
                    <c:v>2.441228371045191</c:v>
                  </c:pt>
                  <c:pt idx="8">
                    <c:v>2.549509756796394</c:v>
                  </c:pt>
                  <c:pt idx="9">
                    <c:v>2.409996018270737</c:v>
                  </c:pt>
                  <c:pt idx="10">
                    <c:v>2.26913858082531</c:v>
                  </c:pt>
                  <c:pt idx="11">
                    <c:v>3.650359744275386</c:v>
                  </c:pt>
                  <c:pt idx="12">
                    <c:v>3.511884584284247</c:v>
                  </c:pt>
                  <c:pt idx="13">
                    <c:v>3.461549253199098</c:v>
                  </c:pt>
                  <c:pt idx="14">
                    <c:v>2.481624386558045</c:v>
                  </c:pt>
                  <c:pt idx="15">
                    <c:v>2.699957912129878</c:v>
                  </c:pt>
                  <c:pt idx="16">
                    <c:v>2.906258485379145</c:v>
                  </c:pt>
                  <c:pt idx="17">
                    <c:v>2.694340308307342</c:v>
                  </c:pt>
                  <c:pt idx="18">
                    <c:v>2.954195783503986</c:v>
                  </c:pt>
                  <c:pt idx="19">
                    <c:v>3.148973698450871</c:v>
                  </c:pt>
                  <c:pt idx="20">
                    <c:v>4.995957962152601</c:v>
                  </c:pt>
                  <c:pt idx="21">
                    <c:v>2.939950353459742</c:v>
                  </c:pt>
                  <c:pt idx="22">
                    <c:v>2.40685049243388</c:v>
                  </c:pt>
                  <c:pt idx="23">
                    <c:v>2.441616247281686</c:v>
                  </c:pt>
                  <c:pt idx="24">
                    <c:v>2.629475501719195</c:v>
                  </c:pt>
                  <c:pt idx="25">
                    <c:v>2.756420420645857</c:v>
                  </c:pt>
                  <c:pt idx="26">
                    <c:v>2.764653338270115</c:v>
                  </c:pt>
                  <c:pt idx="27">
                    <c:v>2.493425699147999</c:v>
                  </c:pt>
                  <c:pt idx="28">
                    <c:v>2.743679605525721</c:v>
                  </c:pt>
                  <c:pt idx="29">
                    <c:v>2.472449200793616</c:v>
                  </c:pt>
                  <c:pt idx="30">
                    <c:v>2.553839454546029</c:v>
                  </c:pt>
                  <c:pt idx="31">
                    <c:v>3.687612350625382</c:v>
                  </c:pt>
                  <c:pt idx="32">
                    <c:v>4.134726060570348</c:v>
                  </c:pt>
                  <c:pt idx="33">
                    <c:v>3.129769088200366</c:v>
                  </c:pt>
                  <c:pt idx="34">
                    <c:v>2.727062281442925</c:v>
                  </c:pt>
                  <c:pt idx="35">
                    <c:v>2.388286863300585</c:v>
                  </c:pt>
                  <c:pt idx="36">
                    <c:v>2.957079333027468</c:v>
                  </c:pt>
                  <c:pt idx="37">
                    <c:v>3.212978730591338</c:v>
                  </c:pt>
                  <c:pt idx="38">
                    <c:v>3.389954709032694</c:v>
                  </c:pt>
                  <c:pt idx="39">
                    <c:v>3.316244072361794</c:v>
                  </c:pt>
                  <c:pt idx="40">
                    <c:v>5.044266854476828</c:v>
                  </c:pt>
                  <c:pt idx="41">
                    <c:v>2.372506665699356</c:v>
                  </c:pt>
                  <c:pt idx="42">
                    <c:v>2.189852630990166</c:v>
                  </c:pt>
                  <c:pt idx="43">
                    <c:v>2.24452195085698</c:v>
                  </c:pt>
                  <c:pt idx="44">
                    <c:v>1.982722085590128</c:v>
                  </c:pt>
                  <c:pt idx="45">
                    <c:v>1.967379172422238</c:v>
                  </c:pt>
                  <c:pt idx="46">
                    <c:v>2.003784298558984</c:v>
                  </c:pt>
                  <c:pt idx="47">
                    <c:v>2.064257015197815</c:v>
                  </c:pt>
                  <c:pt idx="48">
                    <c:v>2.216765568745792</c:v>
                  </c:pt>
                  <c:pt idx="49">
                    <c:v>2.090909090909091</c:v>
                  </c:pt>
                  <c:pt idx="50">
                    <c:v>1.892969448600091</c:v>
                  </c:pt>
                  <c:pt idx="51">
                    <c:v>2.71674102891347</c:v>
                  </c:pt>
                  <c:pt idx="52">
                    <c:v>1.84570083443876</c:v>
                  </c:pt>
                  <c:pt idx="53">
                    <c:v>2.213793991857381</c:v>
                  </c:pt>
                  <c:pt idx="54">
                    <c:v>1.789418956538743</c:v>
                  </c:pt>
                  <c:pt idx="55">
                    <c:v>2.463367982698041</c:v>
                  </c:pt>
                  <c:pt idx="56">
                    <c:v>2.735140167438807</c:v>
                  </c:pt>
                  <c:pt idx="57">
                    <c:v>3.676370829954294</c:v>
                  </c:pt>
                  <c:pt idx="58">
                    <c:v>2.822617883662561</c:v>
                  </c:pt>
                  <c:pt idx="59">
                    <c:v>3.76210168534944</c:v>
                  </c:pt>
                  <c:pt idx="60">
                    <c:v>3.121285671389955</c:v>
                  </c:pt>
                  <c:pt idx="61">
                    <c:v>3.112373481262924</c:v>
                  </c:pt>
                  <c:pt idx="62">
                    <c:v>3.508557359866694</c:v>
                  </c:pt>
                  <c:pt idx="63">
                    <c:v>3.735240313824557</c:v>
                  </c:pt>
                  <c:pt idx="64">
                    <c:v>2.90454189784958</c:v>
                  </c:pt>
                  <c:pt idx="65">
                    <c:v>3.319954210466759</c:v>
                  </c:pt>
                  <c:pt idx="66">
                    <c:v>3.438768131559057</c:v>
                  </c:pt>
                  <c:pt idx="67">
                    <c:v>3.249666225708787</c:v>
                  </c:pt>
                  <c:pt idx="68">
                    <c:v>3.471383737143598</c:v>
                  </c:pt>
                  <c:pt idx="69">
                    <c:v>2.801064011399882</c:v>
                  </c:pt>
                </c:numCache>
              </c:numRef>
            </c:minus>
          </c:errBars>
          <c:cat>
            <c:numRef>
              <c:f>'HR data'!$D$1:$BG$1</c:f>
              <c:numCache>
                <c:formatCode>General</c:formatCode>
                <c:ptCount val="56"/>
                <c:pt idx="0">
                  <c:v>0.0</c:v>
                </c:pt>
                <c:pt idx="5">
                  <c:v>10.0</c:v>
                </c:pt>
                <c:pt idx="10">
                  <c:v>20.0</c:v>
                </c:pt>
                <c:pt idx="15">
                  <c:v>30.0</c:v>
                </c:pt>
                <c:pt idx="20">
                  <c:v>40.0</c:v>
                </c:pt>
                <c:pt idx="25">
                  <c:v>50.0</c:v>
                </c:pt>
                <c:pt idx="30">
                  <c:v>60.0</c:v>
                </c:pt>
                <c:pt idx="35">
                  <c:v>70.0</c:v>
                </c:pt>
                <c:pt idx="40">
                  <c:v>80.0</c:v>
                </c:pt>
                <c:pt idx="45">
                  <c:v>90.0</c:v>
                </c:pt>
                <c:pt idx="50">
                  <c:v>100.0</c:v>
                </c:pt>
                <c:pt idx="55">
                  <c:v>110.0</c:v>
                </c:pt>
              </c:numCache>
            </c:numRef>
          </c:cat>
          <c:val>
            <c:numRef>
              <c:f>'HR data'!$D$17:$BG$17</c:f>
              <c:numCache>
                <c:formatCode>0.0</c:formatCode>
                <c:ptCount val="56"/>
                <c:pt idx="0">
                  <c:v>58.66666666666642</c:v>
                </c:pt>
                <c:pt idx="1">
                  <c:v>117.25</c:v>
                </c:pt>
                <c:pt idx="2">
                  <c:v>120.25</c:v>
                </c:pt>
                <c:pt idx="3">
                  <c:v>123.1666666666667</c:v>
                </c:pt>
                <c:pt idx="4">
                  <c:v>127.3333333333333</c:v>
                </c:pt>
                <c:pt idx="5">
                  <c:v>131.1666666666666</c:v>
                </c:pt>
                <c:pt idx="6">
                  <c:v>133.3333333333333</c:v>
                </c:pt>
                <c:pt idx="7">
                  <c:v>135.6666666666666</c:v>
                </c:pt>
                <c:pt idx="8">
                  <c:v>139.0</c:v>
                </c:pt>
                <c:pt idx="9">
                  <c:v>140.6666666666666</c:v>
                </c:pt>
                <c:pt idx="10">
                  <c:v>143.1666666666667</c:v>
                </c:pt>
                <c:pt idx="11">
                  <c:v>96.58333333333307</c:v>
                </c:pt>
                <c:pt idx="12">
                  <c:v>90.0</c:v>
                </c:pt>
                <c:pt idx="13">
                  <c:v>84.16666666666667</c:v>
                </c:pt>
                <c:pt idx="14">
                  <c:v>79.4166666666667</c:v>
                </c:pt>
                <c:pt idx="15">
                  <c:v>81.25</c:v>
                </c:pt>
                <c:pt idx="16">
                  <c:v>81.9166666666667</c:v>
                </c:pt>
                <c:pt idx="17">
                  <c:v>79.75</c:v>
                </c:pt>
                <c:pt idx="18">
                  <c:v>78.0</c:v>
                </c:pt>
                <c:pt idx="19">
                  <c:v>78.08333333333307</c:v>
                </c:pt>
                <c:pt idx="20">
                  <c:v>102.3333333333333</c:v>
                </c:pt>
                <c:pt idx="21">
                  <c:v>127.5833333333333</c:v>
                </c:pt>
                <c:pt idx="22">
                  <c:v>133.6666666666667</c:v>
                </c:pt>
                <c:pt idx="23">
                  <c:v>138.9166666666666</c:v>
                </c:pt>
                <c:pt idx="24">
                  <c:v>142.3333333333334</c:v>
                </c:pt>
                <c:pt idx="25">
                  <c:v>142.9166666666667</c:v>
                </c:pt>
                <c:pt idx="26">
                  <c:v>145.0833333333334</c:v>
                </c:pt>
                <c:pt idx="27">
                  <c:v>148.3333333333334</c:v>
                </c:pt>
                <c:pt idx="28">
                  <c:v>150.1666666666666</c:v>
                </c:pt>
                <c:pt idx="29">
                  <c:v>152.0833333333333</c:v>
                </c:pt>
                <c:pt idx="30">
                  <c:v>154.5833333333333</c:v>
                </c:pt>
                <c:pt idx="31">
                  <c:v>107.5</c:v>
                </c:pt>
                <c:pt idx="32">
                  <c:v>95.66666666666667</c:v>
                </c:pt>
                <c:pt idx="33">
                  <c:v>92.5</c:v>
                </c:pt>
                <c:pt idx="34">
                  <c:v>88.16666666666667</c:v>
                </c:pt>
                <c:pt idx="35">
                  <c:v>87.0833333333331</c:v>
                </c:pt>
                <c:pt idx="36">
                  <c:v>84.75</c:v>
                </c:pt>
                <c:pt idx="37">
                  <c:v>83.66666666666667</c:v>
                </c:pt>
                <c:pt idx="38">
                  <c:v>82.4166666666667</c:v>
                </c:pt>
                <c:pt idx="39">
                  <c:v>82.83333333333307</c:v>
                </c:pt>
                <c:pt idx="40">
                  <c:v>106.909090909091</c:v>
                </c:pt>
                <c:pt idx="41">
                  <c:v>133.5</c:v>
                </c:pt>
                <c:pt idx="42">
                  <c:v>139.5</c:v>
                </c:pt>
                <c:pt idx="43">
                  <c:v>144.5</c:v>
                </c:pt>
                <c:pt idx="44">
                  <c:v>146.4166666666666</c:v>
                </c:pt>
                <c:pt idx="45">
                  <c:v>149.9166666666666</c:v>
                </c:pt>
                <c:pt idx="46">
                  <c:v>152.0</c:v>
                </c:pt>
                <c:pt idx="47">
                  <c:v>154.4545454545454</c:v>
                </c:pt>
                <c:pt idx="48">
                  <c:v>157.3636363636364</c:v>
                </c:pt>
                <c:pt idx="49">
                  <c:v>158.0909090909091</c:v>
                </c:pt>
                <c:pt idx="50">
                  <c:v>157.6666666666666</c:v>
                </c:pt>
                <c:pt idx="51">
                  <c:v>93.25</c:v>
                </c:pt>
                <c:pt idx="52">
                  <c:v>82.54545454545438</c:v>
                </c:pt>
                <c:pt idx="53">
                  <c:v>81.9166666666667</c:v>
                </c:pt>
                <c:pt idx="54">
                  <c:v>81.33333333333307</c:v>
                </c:pt>
                <c:pt idx="55">
                  <c:v>82.5</c:v>
                </c:pt>
              </c:numCache>
            </c:numRef>
          </c:val>
          <c:smooth val="0"/>
        </c:ser>
        <c:ser>
          <c:idx val="0"/>
          <c:order val="1"/>
          <c:tx>
            <c:v>Euhydrated-Heat Stress</c:v>
          </c:tx>
          <c:spPr>
            <a:ln w="15875">
              <a:solidFill>
                <a:srgbClr val="FF9900"/>
              </a:solidFill>
            </a:ln>
          </c:spPr>
          <c:marker>
            <c:symbol val="diamond"/>
            <c:size val="6"/>
            <c:spPr>
              <a:solidFill>
                <a:srgbClr val="FF9900"/>
              </a:solidFill>
              <a:ln w="3175">
                <a:solidFill>
                  <a:schemeClr val="tx1"/>
                </a:solidFill>
              </a:ln>
            </c:spPr>
          </c:marker>
          <c:errBars>
            <c:errDir val="y"/>
            <c:errBarType val="both"/>
            <c:errValType val="cust"/>
            <c:noEndCap val="0"/>
            <c:plus>
              <c:numRef>
                <c:f>'HR data'!$D$10:$BG$10</c:f>
                <c:numCache>
                  <c:formatCode>General</c:formatCode>
                  <c:ptCount val="56"/>
                  <c:pt idx="0">
                    <c:v>2.13673970470354</c:v>
                  </c:pt>
                  <c:pt idx="1">
                    <c:v>1.911686547147688</c:v>
                  </c:pt>
                  <c:pt idx="2">
                    <c:v>1.916867278996972</c:v>
                  </c:pt>
                  <c:pt idx="3">
                    <c:v>2.335902265493857</c:v>
                  </c:pt>
                  <c:pt idx="4">
                    <c:v>2.806467998439074</c:v>
                  </c:pt>
                  <c:pt idx="5">
                    <c:v>2.541573520399511</c:v>
                  </c:pt>
                  <c:pt idx="6">
                    <c:v>2.650995620097807</c:v>
                  </c:pt>
                  <c:pt idx="7">
                    <c:v>2.753785273643051</c:v>
                  </c:pt>
                  <c:pt idx="8">
                    <c:v>2.73861278752583</c:v>
                  </c:pt>
                  <c:pt idx="9">
                    <c:v>2.737113978133342</c:v>
                  </c:pt>
                  <c:pt idx="10">
                    <c:v>2.36811202130612</c:v>
                  </c:pt>
                  <c:pt idx="11">
                    <c:v>4.334717145013356</c:v>
                  </c:pt>
                  <c:pt idx="12">
                    <c:v>3.57123494162236</c:v>
                  </c:pt>
                  <c:pt idx="13">
                    <c:v>2.807817370100554</c:v>
                  </c:pt>
                  <c:pt idx="14">
                    <c:v>3.131281565497463</c:v>
                  </c:pt>
                  <c:pt idx="15">
                    <c:v>2.821275590862396</c:v>
                  </c:pt>
                  <c:pt idx="16">
                    <c:v>2.527000657544894</c:v>
                  </c:pt>
                  <c:pt idx="17">
                    <c:v>2.569046515733027</c:v>
                  </c:pt>
                  <c:pt idx="18">
                    <c:v>2.168996416443664</c:v>
                  </c:pt>
                  <c:pt idx="19">
                    <c:v>2.678359779998034</c:v>
                  </c:pt>
                  <c:pt idx="20">
                    <c:v>2.979544587753844</c:v>
                  </c:pt>
                  <c:pt idx="21">
                    <c:v>1.474531255769921</c:v>
                  </c:pt>
                  <c:pt idx="22">
                    <c:v>1.531652570252013</c:v>
                  </c:pt>
                  <c:pt idx="23">
                    <c:v>1.844148540216823</c:v>
                  </c:pt>
                  <c:pt idx="24">
                    <c:v>1.83040399581043</c:v>
                  </c:pt>
                  <c:pt idx="25">
                    <c:v>2.164188559532677</c:v>
                  </c:pt>
                  <c:pt idx="26">
                    <c:v>1.920779513477259</c:v>
                  </c:pt>
                  <c:pt idx="27">
                    <c:v>2.146173479954639</c:v>
                  </c:pt>
                  <c:pt idx="28">
                    <c:v>2.491906089642217</c:v>
                  </c:pt>
                  <c:pt idx="29">
                    <c:v>2.40527618691774</c:v>
                  </c:pt>
                  <c:pt idx="30">
                    <c:v>2.627073495643994</c:v>
                  </c:pt>
                  <c:pt idx="31">
                    <c:v>3.97784267200606</c:v>
                  </c:pt>
                  <c:pt idx="32">
                    <c:v>2.389476084750786</c:v>
                  </c:pt>
                  <c:pt idx="33">
                    <c:v>2.708362470705734</c:v>
                  </c:pt>
                  <c:pt idx="34">
                    <c:v>2.661334631383664</c:v>
                  </c:pt>
                  <c:pt idx="35">
                    <c:v>2.605719234160259</c:v>
                  </c:pt>
                  <c:pt idx="36">
                    <c:v>1.780045113490276</c:v>
                  </c:pt>
                  <c:pt idx="37">
                    <c:v>2.040622800554139</c:v>
                  </c:pt>
                  <c:pt idx="38">
                    <c:v>2.728654532101042</c:v>
                  </c:pt>
                  <c:pt idx="39">
                    <c:v>2.25263848970252</c:v>
                  </c:pt>
                  <c:pt idx="40">
                    <c:v>2.544480333052164</c:v>
                  </c:pt>
                  <c:pt idx="41">
                    <c:v>1.624271398429947</c:v>
                  </c:pt>
                  <c:pt idx="42">
                    <c:v>1.643782285468547</c:v>
                  </c:pt>
                  <c:pt idx="43">
                    <c:v>1.659834481221095</c:v>
                  </c:pt>
                  <c:pt idx="44">
                    <c:v>1.729132438507528</c:v>
                  </c:pt>
                  <c:pt idx="45">
                    <c:v>1.806274138281966</c:v>
                  </c:pt>
                  <c:pt idx="46">
                    <c:v>2.028054498899142</c:v>
                  </c:pt>
                  <c:pt idx="47">
                    <c:v>1.806798329094921</c:v>
                  </c:pt>
                  <c:pt idx="48">
                    <c:v>1.620574782681327</c:v>
                  </c:pt>
                  <c:pt idx="49">
                    <c:v>2.213936573507728</c:v>
                  </c:pt>
                  <c:pt idx="50">
                    <c:v>2.15834649580636</c:v>
                  </c:pt>
                  <c:pt idx="51">
                    <c:v>3.730504880933232</c:v>
                  </c:pt>
                  <c:pt idx="52">
                    <c:v>3.264114649402567</c:v>
                  </c:pt>
                  <c:pt idx="53">
                    <c:v>3.281090604594081</c:v>
                  </c:pt>
                  <c:pt idx="54">
                    <c:v>2.825479310370778</c:v>
                  </c:pt>
                  <c:pt idx="55">
                    <c:v>2.874222855798309</c:v>
                  </c:pt>
                </c:numCache>
              </c:numRef>
            </c:plus>
            <c:minus>
              <c:numRef>
                <c:f>'HR data'!$D$10:$BG$10</c:f>
                <c:numCache>
                  <c:formatCode>General</c:formatCode>
                  <c:ptCount val="56"/>
                  <c:pt idx="0">
                    <c:v>2.13673970470354</c:v>
                  </c:pt>
                  <c:pt idx="1">
                    <c:v>1.911686547147688</c:v>
                  </c:pt>
                  <c:pt idx="2">
                    <c:v>1.916867278996972</c:v>
                  </c:pt>
                  <c:pt idx="3">
                    <c:v>2.335902265493857</c:v>
                  </c:pt>
                  <c:pt idx="4">
                    <c:v>2.806467998439074</c:v>
                  </c:pt>
                  <c:pt idx="5">
                    <c:v>2.541573520399511</c:v>
                  </c:pt>
                  <c:pt idx="6">
                    <c:v>2.650995620097807</c:v>
                  </c:pt>
                  <c:pt idx="7">
                    <c:v>2.753785273643051</c:v>
                  </c:pt>
                  <c:pt idx="8">
                    <c:v>2.73861278752583</c:v>
                  </c:pt>
                  <c:pt idx="9">
                    <c:v>2.737113978133342</c:v>
                  </c:pt>
                  <c:pt idx="10">
                    <c:v>2.36811202130612</c:v>
                  </c:pt>
                  <c:pt idx="11">
                    <c:v>4.334717145013356</c:v>
                  </c:pt>
                  <c:pt idx="12">
                    <c:v>3.57123494162236</c:v>
                  </c:pt>
                  <c:pt idx="13">
                    <c:v>2.807817370100554</c:v>
                  </c:pt>
                  <c:pt idx="14">
                    <c:v>3.131281565497463</c:v>
                  </c:pt>
                  <c:pt idx="15">
                    <c:v>2.821275590862396</c:v>
                  </c:pt>
                  <c:pt idx="16">
                    <c:v>2.527000657544894</c:v>
                  </c:pt>
                  <c:pt idx="17">
                    <c:v>2.569046515733027</c:v>
                  </c:pt>
                  <c:pt idx="18">
                    <c:v>2.168996416443664</c:v>
                  </c:pt>
                  <c:pt idx="19">
                    <c:v>2.678359779998034</c:v>
                  </c:pt>
                  <c:pt idx="20">
                    <c:v>2.979544587753844</c:v>
                  </c:pt>
                  <c:pt idx="21">
                    <c:v>1.474531255769921</c:v>
                  </c:pt>
                  <c:pt idx="22">
                    <c:v>1.531652570252013</c:v>
                  </c:pt>
                  <c:pt idx="23">
                    <c:v>1.844148540216823</c:v>
                  </c:pt>
                  <c:pt idx="24">
                    <c:v>1.83040399581043</c:v>
                  </c:pt>
                  <c:pt idx="25">
                    <c:v>2.164188559532677</c:v>
                  </c:pt>
                  <c:pt idx="26">
                    <c:v>1.920779513477259</c:v>
                  </c:pt>
                  <c:pt idx="27">
                    <c:v>2.146173479954639</c:v>
                  </c:pt>
                  <c:pt idx="28">
                    <c:v>2.491906089642217</c:v>
                  </c:pt>
                  <c:pt idx="29">
                    <c:v>2.40527618691774</c:v>
                  </c:pt>
                  <c:pt idx="30">
                    <c:v>2.627073495643994</c:v>
                  </c:pt>
                  <c:pt idx="31">
                    <c:v>3.97784267200606</c:v>
                  </c:pt>
                  <c:pt idx="32">
                    <c:v>2.389476084750786</c:v>
                  </c:pt>
                  <c:pt idx="33">
                    <c:v>2.708362470705734</c:v>
                  </c:pt>
                  <c:pt idx="34">
                    <c:v>2.661334631383664</c:v>
                  </c:pt>
                  <c:pt idx="35">
                    <c:v>2.605719234160259</c:v>
                  </c:pt>
                  <c:pt idx="36">
                    <c:v>1.780045113490276</c:v>
                  </c:pt>
                  <c:pt idx="37">
                    <c:v>2.040622800554139</c:v>
                  </c:pt>
                  <c:pt idx="38">
                    <c:v>2.728654532101042</c:v>
                  </c:pt>
                  <c:pt idx="39">
                    <c:v>2.25263848970252</c:v>
                  </c:pt>
                  <c:pt idx="40">
                    <c:v>2.544480333052164</c:v>
                  </c:pt>
                  <c:pt idx="41">
                    <c:v>1.624271398429947</c:v>
                  </c:pt>
                  <c:pt idx="42">
                    <c:v>1.643782285468547</c:v>
                  </c:pt>
                  <c:pt idx="43">
                    <c:v>1.659834481221095</c:v>
                  </c:pt>
                  <c:pt idx="44">
                    <c:v>1.729132438507528</c:v>
                  </c:pt>
                  <c:pt idx="45">
                    <c:v>1.806274138281966</c:v>
                  </c:pt>
                  <c:pt idx="46">
                    <c:v>2.028054498899142</c:v>
                  </c:pt>
                  <c:pt idx="47">
                    <c:v>1.806798329094921</c:v>
                  </c:pt>
                  <c:pt idx="48">
                    <c:v>1.620574782681327</c:v>
                  </c:pt>
                  <c:pt idx="49">
                    <c:v>2.213936573507728</c:v>
                  </c:pt>
                  <c:pt idx="50">
                    <c:v>2.15834649580636</c:v>
                  </c:pt>
                  <c:pt idx="51">
                    <c:v>3.730504880933232</c:v>
                  </c:pt>
                  <c:pt idx="52">
                    <c:v>3.264114649402567</c:v>
                  </c:pt>
                  <c:pt idx="53">
                    <c:v>3.281090604594081</c:v>
                  </c:pt>
                  <c:pt idx="54">
                    <c:v>2.825479310370778</c:v>
                  </c:pt>
                  <c:pt idx="55">
                    <c:v>2.874222855798309</c:v>
                  </c:pt>
                </c:numCache>
              </c:numRef>
            </c:minus>
          </c:errBars>
          <c:val>
            <c:numRef>
              <c:f>'HR data'!$D$9:$BG$9</c:f>
              <c:numCache>
                <c:formatCode>0.0</c:formatCode>
                <c:ptCount val="56"/>
                <c:pt idx="0">
                  <c:v>57.33333333333334</c:v>
                </c:pt>
                <c:pt idx="1">
                  <c:v>112.0</c:v>
                </c:pt>
                <c:pt idx="2">
                  <c:v>114.2727272727273</c:v>
                </c:pt>
                <c:pt idx="3">
                  <c:v>120.25</c:v>
                </c:pt>
                <c:pt idx="4">
                  <c:v>123.1666666666667</c:v>
                </c:pt>
                <c:pt idx="5">
                  <c:v>125.3333333333333</c:v>
                </c:pt>
                <c:pt idx="6">
                  <c:v>129.1666666666666</c:v>
                </c:pt>
                <c:pt idx="7">
                  <c:v>131.5</c:v>
                </c:pt>
                <c:pt idx="8">
                  <c:v>132.0</c:v>
                </c:pt>
                <c:pt idx="9">
                  <c:v>134.5833333333334</c:v>
                </c:pt>
                <c:pt idx="10">
                  <c:v>135.75</c:v>
                </c:pt>
                <c:pt idx="11">
                  <c:v>92.75</c:v>
                </c:pt>
                <c:pt idx="12">
                  <c:v>84.9090909090909</c:v>
                </c:pt>
                <c:pt idx="13">
                  <c:v>80.66666666666667</c:v>
                </c:pt>
                <c:pt idx="14">
                  <c:v>75.25</c:v>
                </c:pt>
                <c:pt idx="15">
                  <c:v>75.66666666666664</c:v>
                </c:pt>
                <c:pt idx="16">
                  <c:v>75.0833333333331</c:v>
                </c:pt>
                <c:pt idx="17">
                  <c:v>74.0</c:v>
                </c:pt>
                <c:pt idx="18">
                  <c:v>74.5</c:v>
                </c:pt>
                <c:pt idx="19">
                  <c:v>73.9166666666667</c:v>
                </c:pt>
                <c:pt idx="20">
                  <c:v>91.36363636363625</c:v>
                </c:pt>
                <c:pt idx="21">
                  <c:v>120.5</c:v>
                </c:pt>
                <c:pt idx="22">
                  <c:v>126.8333333333333</c:v>
                </c:pt>
                <c:pt idx="23">
                  <c:v>130.5833333333333</c:v>
                </c:pt>
                <c:pt idx="24">
                  <c:v>133.25</c:v>
                </c:pt>
                <c:pt idx="25">
                  <c:v>135.75</c:v>
                </c:pt>
                <c:pt idx="26">
                  <c:v>137.5</c:v>
                </c:pt>
                <c:pt idx="27">
                  <c:v>139.0</c:v>
                </c:pt>
                <c:pt idx="28">
                  <c:v>141.1666666666667</c:v>
                </c:pt>
                <c:pt idx="29">
                  <c:v>143.1666666666667</c:v>
                </c:pt>
                <c:pt idx="30">
                  <c:v>145.5</c:v>
                </c:pt>
                <c:pt idx="31">
                  <c:v>100.3333333333333</c:v>
                </c:pt>
                <c:pt idx="32">
                  <c:v>94.16666666666664</c:v>
                </c:pt>
                <c:pt idx="33">
                  <c:v>85.75</c:v>
                </c:pt>
                <c:pt idx="34">
                  <c:v>84.5833333333331</c:v>
                </c:pt>
                <c:pt idx="35">
                  <c:v>78.75</c:v>
                </c:pt>
                <c:pt idx="36">
                  <c:v>81.25000000000001</c:v>
                </c:pt>
                <c:pt idx="37">
                  <c:v>80.8333333333331</c:v>
                </c:pt>
                <c:pt idx="38">
                  <c:v>78.3</c:v>
                </c:pt>
                <c:pt idx="39">
                  <c:v>82.7272727272727</c:v>
                </c:pt>
                <c:pt idx="40">
                  <c:v>103.2727272727273</c:v>
                </c:pt>
                <c:pt idx="41">
                  <c:v>125.25</c:v>
                </c:pt>
                <c:pt idx="42">
                  <c:v>129.6666666666666</c:v>
                </c:pt>
                <c:pt idx="43">
                  <c:v>135.1666666666666</c:v>
                </c:pt>
                <c:pt idx="44">
                  <c:v>137.3333333333333</c:v>
                </c:pt>
                <c:pt idx="45">
                  <c:v>141.6666666666666</c:v>
                </c:pt>
                <c:pt idx="46">
                  <c:v>144.0833333333333</c:v>
                </c:pt>
                <c:pt idx="47">
                  <c:v>145.9166666666667</c:v>
                </c:pt>
                <c:pt idx="48">
                  <c:v>149.3333333333334</c:v>
                </c:pt>
                <c:pt idx="49">
                  <c:v>149.5</c:v>
                </c:pt>
                <c:pt idx="50">
                  <c:v>151.5833333333333</c:v>
                </c:pt>
                <c:pt idx="51">
                  <c:v>84.5</c:v>
                </c:pt>
                <c:pt idx="52">
                  <c:v>79.1</c:v>
                </c:pt>
                <c:pt idx="53">
                  <c:v>80.1</c:v>
                </c:pt>
                <c:pt idx="54">
                  <c:v>73.5</c:v>
                </c:pt>
                <c:pt idx="55">
                  <c:v>75.45454545454546</c:v>
                </c:pt>
              </c:numCache>
            </c:numRef>
          </c:val>
          <c:smooth val="0"/>
        </c:ser>
        <c:ser>
          <c:idx val="2"/>
          <c:order val="2"/>
          <c:tx>
            <c:v>Euhydrated-No Heat Stress</c:v>
          </c:tx>
          <c:spPr>
            <a:ln w="15875">
              <a:solidFill>
                <a:srgbClr val="0070C0"/>
              </a:solidFill>
            </a:ln>
          </c:spPr>
          <c:marker>
            <c:symbol val="triangle"/>
            <c:size val="5"/>
            <c:spPr>
              <a:solidFill>
                <a:srgbClr val="0070C0"/>
              </a:solidFill>
              <a:ln w="3175">
                <a:solidFill>
                  <a:schemeClr val="tx1"/>
                </a:solidFill>
              </a:ln>
            </c:spPr>
          </c:marker>
          <c:errBars>
            <c:errDir val="y"/>
            <c:errBarType val="both"/>
            <c:errValType val="cust"/>
            <c:noEndCap val="0"/>
            <c:plus>
              <c:numRef>
                <c:f>'HR data'!$D$5:$BG$5</c:f>
                <c:numCache>
                  <c:formatCode>General</c:formatCode>
                  <c:ptCount val="56"/>
                  <c:pt idx="0">
                    <c:v>2.27136322702709</c:v>
                  </c:pt>
                  <c:pt idx="1">
                    <c:v>2.261195491439219</c:v>
                  </c:pt>
                  <c:pt idx="2">
                    <c:v>2.688710967483614</c:v>
                  </c:pt>
                  <c:pt idx="3">
                    <c:v>2.672696780558558</c:v>
                  </c:pt>
                  <c:pt idx="4">
                    <c:v>2.390400625735177</c:v>
                  </c:pt>
                  <c:pt idx="5">
                    <c:v>2.338738328607322</c:v>
                  </c:pt>
                  <c:pt idx="6">
                    <c:v>2.250701349725583</c:v>
                  </c:pt>
                  <c:pt idx="7">
                    <c:v>2.413529834625264</c:v>
                  </c:pt>
                  <c:pt idx="8">
                    <c:v>2.641333264497577</c:v>
                  </c:pt>
                  <c:pt idx="9">
                    <c:v>2.534110726017546</c:v>
                  </c:pt>
                  <c:pt idx="10">
                    <c:v>2.877112750272014</c:v>
                  </c:pt>
                  <c:pt idx="11">
                    <c:v>3.045944480416177</c:v>
                  </c:pt>
                  <c:pt idx="12">
                    <c:v>3.0874256217271</c:v>
                  </c:pt>
                  <c:pt idx="13">
                    <c:v>2.07193853502687</c:v>
                  </c:pt>
                  <c:pt idx="14">
                    <c:v>2.750918120382812</c:v>
                  </c:pt>
                  <c:pt idx="15">
                    <c:v>2.693520095534931</c:v>
                  </c:pt>
                  <c:pt idx="16">
                    <c:v>2.84533997897608</c:v>
                  </c:pt>
                  <c:pt idx="17">
                    <c:v>2.550871310835661</c:v>
                  </c:pt>
                  <c:pt idx="18">
                    <c:v>2.35956574501549</c:v>
                  </c:pt>
                  <c:pt idx="19">
                    <c:v>2.687889036911211</c:v>
                  </c:pt>
                  <c:pt idx="20">
                    <c:v>2.547726259021775</c:v>
                  </c:pt>
                  <c:pt idx="21">
                    <c:v>1.870153669481402</c:v>
                  </c:pt>
                  <c:pt idx="22">
                    <c:v>1.521728151036369</c:v>
                  </c:pt>
                  <c:pt idx="23">
                    <c:v>1.856601652743446</c:v>
                  </c:pt>
                  <c:pt idx="24">
                    <c:v>1.982881282835203</c:v>
                  </c:pt>
                  <c:pt idx="25">
                    <c:v>2.192733638197037</c:v>
                  </c:pt>
                  <c:pt idx="26">
                    <c:v>1.990349190215098</c:v>
                  </c:pt>
                  <c:pt idx="27">
                    <c:v>1.942838442105058</c:v>
                  </c:pt>
                  <c:pt idx="28">
                    <c:v>1.815164794811544</c:v>
                  </c:pt>
                  <c:pt idx="29">
                    <c:v>2.036906944116471</c:v>
                  </c:pt>
                  <c:pt idx="30">
                    <c:v>1.948192635612439</c:v>
                  </c:pt>
                  <c:pt idx="31">
                    <c:v>3.102927096413412</c:v>
                  </c:pt>
                  <c:pt idx="32">
                    <c:v>2.775592574823283</c:v>
                  </c:pt>
                  <c:pt idx="33">
                    <c:v>2.106387591795178</c:v>
                  </c:pt>
                  <c:pt idx="34">
                    <c:v>2.973260462485213</c:v>
                  </c:pt>
                  <c:pt idx="35">
                    <c:v>2.819932659128618</c:v>
                  </c:pt>
                  <c:pt idx="36">
                    <c:v>2.538964037523648</c:v>
                  </c:pt>
                  <c:pt idx="37">
                    <c:v>2.348435972120918</c:v>
                  </c:pt>
                  <c:pt idx="38">
                    <c:v>2.75471046610458</c:v>
                  </c:pt>
                  <c:pt idx="39">
                    <c:v>3.18098834777603</c:v>
                  </c:pt>
                  <c:pt idx="40">
                    <c:v>2.985640565569951</c:v>
                  </c:pt>
                  <c:pt idx="41">
                    <c:v>2.279132388529557</c:v>
                  </c:pt>
                  <c:pt idx="42">
                    <c:v>1.787300882460602</c:v>
                  </c:pt>
                  <c:pt idx="43">
                    <c:v>2.233808181088742</c:v>
                  </c:pt>
                  <c:pt idx="44">
                    <c:v>1.91929990392646</c:v>
                  </c:pt>
                  <c:pt idx="45">
                    <c:v>1.912214856276788</c:v>
                  </c:pt>
                  <c:pt idx="46">
                    <c:v>2.468360393115848</c:v>
                  </c:pt>
                  <c:pt idx="47">
                    <c:v>1.969944623125691</c:v>
                  </c:pt>
                  <c:pt idx="48">
                    <c:v>1.870153669481401</c:v>
                  </c:pt>
                  <c:pt idx="49">
                    <c:v>2.274557343992697</c:v>
                  </c:pt>
                  <c:pt idx="50">
                    <c:v>2.057721354245315</c:v>
                  </c:pt>
                  <c:pt idx="51">
                    <c:v>2.60668817320431</c:v>
                  </c:pt>
                  <c:pt idx="52">
                    <c:v>1.432619624987383</c:v>
                  </c:pt>
                  <c:pt idx="53">
                    <c:v>1.610218317590205</c:v>
                  </c:pt>
                  <c:pt idx="54">
                    <c:v>2.105038448268076</c:v>
                  </c:pt>
                  <c:pt idx="55">
                    <c:v>1.764371007046152</c:v>
                  </c:pt>
                </c:numCache>
              </c:numRef>
            </c:plus>
            <c:minus>
              <c:numRef>
                <c:f>'HR data'!$D$5:$BG$5</c:f>
                <c:numCache>
                  <c:formatCode>General</c:formatCode>
                  <c:ptCount val="56"/>
                  <c:pt idx="0">
                    <c:v>2.27136322702709</c:v>
                  </c:pt>
                  <c:pt idx="1">
                    <c:v>2.261195491439219</c:v>
                  </c:pt>
                  <c:pt idx="2">
                    <c:v>2.688710967483614</c:v>
                  </c:pt>
                  <c:pt idx="3">
                    <c:v>2.672696780558558</c:v>
                  </c:pt>
                  <c:pt idx="4">
                    <c:v>2.390400625735177</c:v>
                  </c:pt>
                  <c:pt idx="5">
                    <c:v>2.338738328607322</c:v>
                  </c:pt>
                  <c:pt idx="6">
                    <c:v>2.250701349725583</c:v>
                  </c:pt>
                  <c:pt idx="7">
                    <c:v>2.413529834625264</c:v>
                  </c:pt>
                  <c:pt idx="8">
                    <c:v>2.641333264497577</c:v>
                  </c:pt>
                  <c:pt idx="9">
                    <c:v>2.534110726017546</c:v>
                  </c:pt>
                  <c:pt idx="10">
                    <c:v>2.877112750272014</c:v>
                  </c:pt>
                  <c:pt idx="11">
                    <c:v>3.045944480416177</c:v>
                  </c:pt>
                  <c:pt idx="12">
                    <c:v>3.0874256217271</c:v>
                  </c:pt>
                  <c:pt idx="13">
                    <c:v>2.07193853502687</c:v>
                  </c:pt>
                  <c:pt idx="14">
                    <c:v>2.750918120382812</c:v>
                  </c:pt>
                  <c:pt idx="15">
                    <c:v>2.693520095534931</c:v>
                  </c:pt>
                  <c:pt idx="16">
                    <c:v>2.84533997897608</c:v>
                  </c:pt>
                  <c:pt idx="17">
                    <c:v>2.550871310835661</c:v>
                  </c:pt>
                  <c:pt idx="18">
                    <c:v>2.35956574501549</c:v>
                  </c:pt>
                  <c:pt idx="19">
                    <c:v>2.687889036911211</c:v>
                  </c:pt>
                  <c:pt idx="20">
                    <c:v>2.547726259021775</c:v>
                  </c:pt>
                  <c:pt idx="21">
                    <c:v>1.870153669481402</c:v>
                  </c:pt>
                  <c:pt idx="22">
                    <c:v>1.521728151036369</c:v>
                  </c:pt>
                  <c:pt idx="23">
                    <c:v>1.856601652743446</c:v>
                  </c:pt>
                  <c:pt idx="24">
                    <c:v>1.982881282835203</c:v>
                  </c:pt>
                  <c:pt idx="25">
                    <c:v>2.192733638197037</c:v>
                  </c:pt>
                  <c:pt idx="26">
                    <c:v>1.990349190215098</c:v>
                  </c:pt>
                  <c:pt idx="27">
                    <c:v>1.942838442105058</c:v>
                  </c:pt>
                  <c:pt idx="28">
                    <c:v>1.815164794811544</c:v>
                  </c:pt>
                  <c:pt idx="29">
                    <c:v>2.036906944116471</c:v>
                  </c:pt>
                  <c:pt idx="30">
                    <c:v>1.948192635612439</c:v>
                  </c:pt>
                  <c:pt idx="31">
                    <c:v>3.102927096413412</c:v>
                  </c:pt>
                  <c:pt idx="32">
                    <c:v>2.775592574823283</c:v>
                  </c:pt>
                  <c:pt idx="33">
                    <c:v>2.106387591795178</c:v>
                  </c:pt>
                  <c:pt idx="34">
                    <c:v>2.973260462485213</c:v>
                  </c:pt>
                  <c:pt idx="35">
                    <c:v>2.819932659128618</c:v>
                  </c:pt>
                  <c:pt idx="36">
                    <c:v>2.538964037523648</c:v>
                  </c:pt>
                  <c:pt idx="37">
                    <c:v>2.348435972120918</c:v>
                  </c:pt>
                  <c:pt idx="38">
                    <c:v>2.75471046610458</c:v>
                  </c:pt>
                  <c:pt idx="39">
                    <c:v>3.18098834777603</c:v>
                  </c:pt>
                  <c:pt idx="40">
                    <c:v>2.985640565569951</c:v>
                  </c:pt>
                  <c:pt idx="41">
                    <c:v>2.279132388529557</c:v>
                  </c:pt>
                  <c:pt idx="42">
                    <c:v>1.787300882460602</c:v>
                  </c:pt>
                  <c:pt idx="43">
                    <c:v>2.233808181088742</c:v>
                  </c:pt>
                  <c:pt idx="44">
                    <c:v>1.91929990392646</c:v>
                  </c:pt>
                  <c:pt idx="45">
                    <c:v>1.912214856276788</c:v>
                  </c:pt>
                  <c:pt idx="46">
                    <c:v>2.468360393115848</c:v>
                  </c:pt>
                  <c:pt idx="47">
                    <c:v>1.969944623125691</c:v>
                  </c:pt>
                  <c:pt idx="48">
                    <c:v>1.870153669481401</c:v>
                  </c:pt>
                  <c:pt idx="49">
                    <c:v>2.274557343992697</c:v>
                  </c:pt>
                  <c:pt idx="50">
                    <c:v>2.057721354245315</c:v>
                  </c:pt>
                  <c:pt idx="51">
                    <c:v>2.60668817320431</c:v>
                  </c:pt>
                  <c:pt idx="52">
                    <c:v>1.432619624987383</c:v>
                  </c:pt>
                  <c:pt idx="53">
                    <c:v>1.610218317590205</c:v>
                  </c:pt>
                  <c:pt idx="54">
                    <c:v>2.105038448268076</c:v>
                  </c:pt>
                  <c:pt idx="55">
                    <c:v>1.764371007046152</c:v>
                  </c:pt>
                </c:numCache>
              </c:numRef>
            </c:minus>
          </c:errBars>
          <c:val>
            <c:numRef>
              <c:f>'HR data'!$D$4:$BG$4</c:f>
              <c:numCache>
                <c:formatCode>0.0</c:formatCode>
                <c:ptCount val="56"/>
                <c:pt idx="0">
                  <c:v>57.5</c:v>
                </c:pt>
                <c:pt idx="1">
                  <c:v>104.0833333333333</c:v>
                </c:pt>
                <c:pt idx="2">
                  <c:v>102.75</c:v>
                </c:pt>
                <c:pt idx="3">
                  <c:v>104.0833333333333</c:v>
                </c:pt>
                <c:pt idx="4">
                  <c:v>107.25</c:v>
                </c:pt>
                <c:pt idx="5">
                  <c:v>108.0</c:v>
                </c:pt>
                <c:pt idx="6">
                  <c:v>108.3333333333333</c:v>
                </c:pt>
                <c:pt idx="7">
                  <c:v>108.4166666666667</c:v>
                </c:pt>
                <c:pt idx="8">
                  <c:v>107.0833333333333</c:v>
                </c:pt>
                <c:pt idx="9">
                  <c:v>108.1666666666667</c:v>
                </c:pt>
                <c:pt idx="10">
                  <c:v>107.3333333333333</c:v>
                </c:pt>
                <c:pt idx="11">
                  <c:v>69.3333333333331</c:v>
                </c:pt>
                <c:pt idx="12">
                  <c:v>69.75</c:v>
                </c:pt>
                <c:pt idx="13">
                  <c:v>67.66666666666667</c:v>
                </c:pt>
                <c:pt idx="14">
                  <c:v>67.08333333333307</c:v>
                </c:pt>
                <c:pt idx="15">
                  <c:v>65.83333333333307</c:v>
                </c:pt>
                <c:pt idx="16">
                  <c:v>66.33333333333307</c:v>
                </c:pt>
                <c:pt idx="17">
                  <c:v>65.08333333333307</c:v>
                </c:pt>
                <c:pt idx="18">
                  <c:v>64.9166666666667</c:v>
                </c:pt>
                <c:pt idx="19">
                  <c:v>64.83333333333307</c:v>
                </c:pt>
                <c:pt idx="20">
                  <c:v>81.0</c:v>
                </c:pt>
                <c:pt idx="21">
                  <c:v>100.1666666666667</c:v>
                </c:pt>
                <c:pt idx="22">
                  <c:v>103.1666666666667</c:v>
                </c:pt>
                <c:pt idx="23">
                  <c:v>104.5</c:v>
                </c:pt>
                <c:pt idx="24">
                  <c:v>105.5</c:v>
                </c:pt>
                <c:pt idx="25">
                  <c:v>107.3333333333333</c:v>
                </c:pt>
                <c:pt idx="26">
                  <c:v>106.4166666666667</c:v>
                </c:pt>
                <c:pt idx="27">
                  <c:v>106.25</c:v>
                </c:pt>
                <c:pt idx="28">
                  <c:v>106.9166666666667</c:v>
                </c:pt>
                <c:pt idx="29">
                  <c:v>106.8333333333333</c:v>
                </c:pt>
                <c:pt idx="30">
                  <c:v>106.5</c:v>
                </c:pt>
                <c:pt idx="31">
                  <c:v>68.9166666666667</c:v>
                </c:pt>
                <c:pt idx="32">
                  <c:v>68.08333333333307</c:v>
                </c:pt>
                <c:pt idx="33">
                  <c:v>65.83333333333307</c:v>
                </c:pt>
                <c:pt idx="34">
                  <c:v>63.08333333333333</c:v>
                </c:pt>
                <c:pt idx="35">
                  <c:v>65.16666666666664</c:v>
                </c:pt>
                <c:pt idx="36">
                  <c:v>62.9166666666663</c:v>
                </c:pt>
                <c:pt idx="37">
                  <c:v>64.0</c:v>
                </c:pt>
                <c:pt idx="38">
                  <c:v>59.45454545454528</c:v>
                </c:pt>
                <c:pt idx="39">
                  <c:v>63.83333333333333</c:v>
                </c:pt>
                <c:pt idx="40">
                  <c:v>77.63636363636364</c:v>
                </c:pt>
                <c:pt idx="41">
                  <c:v>100.1666666666667</c:v>
                </c:pt>
                <c:pt idx="42">
                  <c:v>100.8333333333333</c:v>
                </c:pt>
                <c:pt idx="43">
                  <c:v>103.6666666666667</c:v>
                </c:pt>
                <c:pt idx="44">
                  <c:v>103.25</c:v>
                </c:pt>
                <c:pt idx="45">
                  <c:v>105.3333333333333</c:v>
                </c:pt>
                <c:pt idx="46">
                  <c:v>105.25</c:v>
                </c:pt>
                <c:pt idx="47">
                  <c:v>106.25</c:v>
                </c:pt>
                <c:pt idx="48">
                  <c:v>107.1666666666667</c:v>
                </c:pt>
                <c:pt idx="49">
                  <c:v>104.5833333333333</c:v>
                </c:pt>
                <c:pt idx="50">
                  <c:v>105.0833333333333</c:v>
                </c:pt>
                <c:pt idx="51">
                  <c:v>58.9166666666663</c:v>
                </c:pt>
                <c:pt idx="52">
                  <c:v>53.58333333333334</c:v>
                </c:pt>
                <c:pt idx="53">
                  <c:v>53.75</c:v>
                </c:pt>
                <c:pt idx="54">
                  <c:v>52.41666666666631</c:v>
                </c:pt>
                <c:pt idx="55">
                  <c:v>53.4166666666663</c:v>
                </c:pt>
              </c:numCache>
            </c:numRef>
          </c:val>
          <c:smooth val="0"/>
        </c:ser>
        <c:dLbls>
          <c:showLegendKey val="0"/>
          <c:showVal val="0"/>
          <c:showCatName val="0"/>
          <c:showSerName val="0"/>
          <c:showPercent val="0"/>
          <c:showBubbleSize val="0"/>
        </c:dLbls>
        <c:marker val="1"/>
        <c:smooth val="0"/>
        <c:axId val="-2146580920"/>
        <c:axId val="-2146573368"/>
      </c:lineChart>
      <c:catAx>
        <c:axId val="-2146580920"/>
        <c:scaling>
          <c:orientation val="minMax"/>
        </c:scaling>
        <c:delete val="0"/>
        <c:axPos val="b"/>
        <c:title>
          <c:tx>
            <c:rich>
              <a:bodyPr/>
              <a:lstStyle/>
              <a:p>
                <a:pPr>
                  <a:defRPr sz="1100">
                    <a:latin typeface="Arial" pitchFamily="34" charset="0"/>
                    <a:cs typeface="Arial" pitchFamily="34" charset="0"/>
                  </a:defRPr>
                </a:pPr>
                <a:r>
                  <a:rPr lang="en-US" sz="1100" dirty="0">
                    <a:latin typeface="Arial" pitchFamily="34" charset="0"/>
                    <a:cs typeface="Arial" pitchFamily="34" charset="0"/>
                  </a:rPr>
                  <a:t>Time (min)</a:t>
                </a:r>
              </a:p>
            </c:rich>
          </c:tx>
          <c:layout>
            <c:manualLayout>
              <c:xMode val="edge"/>
              <c:yMode val="edge"/>
              <c:x val="0.424770672896657"/>
              <c:y val="0.892731683879908"/>
            </c:manualLayout>
          </c:layout>
          <c:overlay val="0"/>
        </c:title>
        <c:numFmt formatCode="General" sourceLinked="1"/>
        <c:majorTickMark val="out"/>
        <c:minorTickMark val="none"/>
        <c:tickLblPos val="nextTo"/>
        <c:spPr>
          <a:ln w="15875">
            <a:solidFill>
              <a:schemeClr val="tx1"/>
            </a:solidFill>
          </a:ln>
        </c:spPr>
        <c:txPr>
          <a:bodyPr rot="0"/>
          <a:lstStyle/>
          <a:p>
            <a:pPr>
              <a:defRPr sz="1000" b="1">
                <a:latin typeface="Arial" pitchFamily="34" charset="0"/>
                <a:cs typeface="Arial" pitchFamily="34" charset="0"/>
              </a:defRPr>
            </a:pPr>
            <a:endParaRPr lang="en-US"/>
          </a:p>
        </c:txPr>
        <c:crossAx val="-2146573368"/>
        <c:crosses val="autoZero"/>
        <c:auto val="0"/>
        <c:lblAlgn val="ctr"/>
        <c:lblOffset val="100"/>
        <c:tickLblSkip val="1"/>
        <c:tickMarkSkip val="1"/>
        <c:noMultiLvlLbl val="0"/>
      </c:catAx>
      <c:valAx>
        <c:axId val="-2146573368"/>
        <c:scaling>
          <c:orientation val="minMax"/>
          <c:max val="180.0"/>
          <c:min val="40.0"/>
        </c:scaling>
        <c:delete val="0"/>
        <c:axPos val="l"/>
        <c:title>
          <c:tx>
            <c:rich>
              <a:bodyPr rot="-5400000" vert="horz"/>
              <a:lstStyle/>
              <a:p>
                <a:pPr>
                  <a:defRPr sz="1100">
                    <a:latin typeface="Arial" pitchFamily="34" charset="0"/>
                    <a:cs typeface="Arial" pitchFamily="34" charset="0"/>
                  </a:defRPr>
                </a:pPr>
                <a:r>
                  <a:rPr lang="en-US" sz="1100" dirty="0">
                    <a:latin typeface="Arial" pitchFamily="34" charset="0"/>
                    <a:cs typeface="Arial" pitchFamily="34" charset="0"/>
                  </a:rPr>
                  <a:t>Heart Rate</a:t>
                </a:r>
                <a:r>
                  <a:rPr lang="en-US" sz="1100" baseline="0" dirty="0">
                    <a:latin typeface="Arial" pitchFamily="34" charset="0"/>
                    <a:cs typeface="Arial" pitchFamily="34" charset="0"/>
                  </a:rPr>
                  <a:t> (bpm)</a:t>
                </a:r>
                <a:endParaRPr lang="en-US" sz="1100" dirty="0">
                  <a:latin typeface="Arial" pitchFamily="34" charset="0"/>
                  <a:cs typeface="Arial" pitchFamily="34" charset="0"/>
                </a:endParaRPr>
              </a:p>
            </c:rich>
          </c:tx>
          <c:layout>
            <c:manualLayout>
              <c:xMode val="edge"/>
              <c:yMode val="edge"/>
              <c:x val="0.0495302145149745"/>
              <c:y val="0.516391951006124"/>
            </c:manualLayout>
          </c:layout>
          <c:overlay val="0"/>
        </c:title>
        <c:numFmt formatCode="0" sourceLinked="0"/>
        <c:majorTickMark val="out"/>
        <c:minorTickMark val="none"/>
        <c:tickLblPos val="nextTo"/>
        <c:spPr>
          <a:ln w="15875">
            <a:solidFill>
              <a:prstClr val="black">
                <a:lumMod val="95000"/>
                <a:lumOff val="5000"/>
              </a:prstClr>
            </a:solidFill>
          </a:ln>
        </c:spPr>
        <c:txPr>
          <a:bodyPr/>
          <a:lstStyle/>
          <a:p>
            <a:pPr>
              <a:defRPr sz="1000" b="1">
                <a:latin typeface="Arial" pitchFamily="34" charset="0"/>
                <a:cs typeface="Arial" pitchFamily="34" charset="0"/>
              </a:defRPr>
            </a:pPr>
            <a:endParaRPr lang="en-US"/>
          </a:p>
        </c:txPr>
        <c:crossAx val="-2146580920"/>
        <c:crossesAt val="1.0"/>
        <c:crossBetween val="midCat"/>
        <c:majorUnit val="20.0"/>
      </c:valAx>
      <c:spPr>
        <a:solidFill>
          <a:schemeClr val="bg1"/>
        </a:solidFill>
      </c:spPr>
    </c:plotArea>
    <c:legend>
      <c:legendPos val="b"/>
      <c:layout>
        <c:manualLayout>
          <c:xMode val="edge"/>
          <c:yMode val="edge"/>
          <c:x val="0.0898256179516022"/>
          <c:y val="0.93327781400676"/>
          <c:w val="0.752861469239422"/>
          <c:h val="0.0344338999037707"/>
        </c:manualLayout>
      </c:layout>
      <c:overlay val="0"/>
      <c:txPr>
        <a:bodyPr/>
        <a:lstStyle/>
        <a:p>
          <a:pPr>
            <a:defRPr sz="1000" b="1">
              <a:latin typeface="Arial" pitchFamily="34" charset="0"/>
              <a:cs typeface="Arial" pitchFamily="34" charset="0"/>
            </a:defRPr>
          </a:pPr>
          <a:endParaRPr lang="en-US"/>
        </a:p>
      </c:txPr>
    </c:legend>
    <c:plotVisOnly val="1"/>
    <c:dispBlanksAs val="gap"/>
    <c:showDLblsOverMax val="0"/>
  </c:chart>
  <c:spPr>
    <a:noFill/>
    <a:ln>
      <a:noFill/>
    </a:ln>
  </c:sp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835462940480248"/>
          <c:y val="0.0725361927369724"/>
          <c:w val="0.896479376171798"/>
          <c:h val="0.680765346328437"/>
        </c:manualLayout>
      </c:layout>
      <c:barChart>
        <c:barDir val="col"/>
        <c:grouping val="clustered"/>
        <c:varyColors val="0"/>
        <c:ser>
          <c:idx val="0"/>
          <c:order val="0"/>
          <c:tx>
            <c:strRef>
              <c:f>working!$C$39</c:f>
              <c:strCache>
                <c:ptCount val="1"/>
                <c:pt idx="0">
                  <c:v>Standardized Incidence Ratio</c:v>
                </c:pt>
              </c:strCache>
            </c:strRef>
          </c:tx>
          <c:spPr>
            <a:solidFill>
              <a:srgbClr val="FF9900"/>
            </a:solidFill>
            <a:ln w="3175">
              <a:solidFill>
                <a:srgbClr val="000000"/>
              </a:solidFill>
            </a:ln>
            <a:effectLst/>
          </c:spPr>
          <c:invertIfNegative val="0"/>
          <c:cat>
            <c:strRef>
              <c:f>working!$D$38:$Q$38</c:f>
              <c:strCache>
                <c:ptCount val="14"/>
                <c:pt idx="0">
                  <c:v>Other male genital</c:v>
                </c:pt>
                <c:pt idx="1">
                  <c:v>Myeloma</c:v>
                </c:pt>
                <c:pt idx="2">
                  <c:v>Testes</c:v>
                </c:pt>
                <c:pt idx="3">
                  <c:v>Leukemia</c:v>
                </c:pt>
                <c:pt idx="4">
                  <c:v>NHL</c:v>
                </c:pt>
                <c:pt idx="5">
                  <c:v>Brain</c:v>
                </c:pt>
                <c:pt idx="6">
                  <c:v>Prostate</c:v>
                </c:pt>
                <c:pt idx="7">
                  <c:v>Rectum</c:v>
                </c:pt>
                <c:pt idx="8">
                  <c:v>Lung</c:v>
                </c:pt>
                <c:pt idx="9">
                  <c:v>Bladder</c:v>
                </c:pt>
                <c:pt idx="10">
                  <c:v>Small Intestine</c:v>
                </c:pt>
                <c:pt idx="11">
                  <c:v>Stomach</c:v>
                </c:pt>
                <c:pt idx="12">
                  <c:v>Large Intestine</c:v>
                </c:pt>
                <c:pt idx="13">
                  <c:v>Esophagus</c:v>
                </c:pt>
              </c:strCache>
            </c:strRef>
          </c:cat>
          <c:val>
            <c:numRef>
              <c:f>working!$D$39:$Q$39</c:f>
              <c:numCache>
                <c:formatCode>General</c:formatCode>
                <c:ptCount val="14"/>
                <c:pt idx="0">
                  <c:v>0.62</c:v>
                </c:pt>
                <c:pt idx="1">
                  <c:v>0.72</c:v>
                </c:pt>
                <c:pt idx="2">
                  <c:v>0.75</c:v>
                </c:pt>
                <c:pt idx="3">
                  <c:v>0.94</c:v>
                </c:pt>
                <c:pt idx="4">
                  <c:v>0.99</c:v>
                </c:pt>
                <c:pt idx="5">
                  <c:v>1.02</c:v>
                </c:pt>
                <c:pt idx="6">
                  <c:v>1.03</c:v>
                </c:pt>
                <c:pt idx="7">
                  <c:v>1.11</c:v>
                </c:pt>
                <c:pt idx="8">
                  <c:v>1.12</c:v>
                </c:pt>
                <c:pt idx="9">
                  <c:v>1.12</c:v>
                </c:pt>
                <c:pt idx="10">
                  <c:v>1.15</c:v>
                </c:pt>
                <c:pt idx="11">
                  <c:v>1.15</c:v>
                </c:pt>
                <c:pt idx="12">
                  <c:v>1.21</c:v>
                </c:pt>
                <c:pt idx="13">
                  <c:v>1.62</c:v>
                </c:pt>
              </c:numCache>
            </c:numRef>
          </c:val>
        </c:ser>
        <c:dLbls>
          <c:showLegendKey val="0"/>
          <c:showVal val="0"/>
          <c:showCatName val="0"/>
          <c:showSerName val="0"/>
          <c:showPercent val="0"/>
          <c:showBubbleSize val="0"/>
        </c:dLbls>
        <c:gapWidth val="62"/>
        <c:overlap val="-27"/>
        <c:axId val="-2145546600"/>
        <c:axId val="-2145540120"/>
      </c:barChart>
      <c:catAx>
        <c:axId val="-2145546600"/>
        <c:scaling>
          <c:orientation val="minMax"/>
        </c:scaling>
        <c:delete val="0"/>
        <c:axPos val="b"/>
        <c:title>
          <c:tx>
            <c:rich>
              <a:bodyPr rot="0" spcFirstLastPara="1" vertOverflow="ellipsis" vert="horz" wrap="square" anchor="ctr" anchorCtr="1"/>
              <a:lstStyle/>
              <a:p>
                <a:pPr>
                  <a:defRPr sz="1600" b="1" i="0" u="none" strike="noStrike" kern="1200" baseline="0">
                    <a:solidFill>
                      <a:srgbClr val="EFEFEF"/>
                    </a:solidFill>
                    <a:latin typeface="+mn-lt"/>
                    <a:ea typeface="+mn-ea"/>
                    <a:cs typeface="+mn-cs"/>
                  </a:defRPr>
                </a:pPr>
                <a:r>
                  <a:rPr lang="en-US" sz="1600" b="1">
                    <a:solidFill>
                      <a:srgbClr val="EFEFEF"/>
                    </a:solidFill>
                  </a:rPr>
                  <a:t>Type of Cancer</a:t>
                </a:r>
              </a:p>
            </c:rich>
          </c:tx>
          <c:layout>
            <c:manualLayout>
              <c:xMode val="edge"/>
              <c:yMode val="edge"/>
              <c:x val="0.463025827539636"/>
              <c:y val="0.873865014677745"/>
            </c:manualLayout>
          </c:layout>
          <c:overlay val="0"/>
          <c:spPr>
            <a:noFill/>
            <a:ln>
              <a:noFill/>
            </a:ln>
            <a:effectLst/>
          </c:spPr>
        </c:title>
        <c:numFmt formatCode="General" sourceLinked="1"/>
        <c:majorTickMark val="out"/>
        <c:minorTickMark val="none"/>
        <c:tickLblPos val="nextTo"/>
        <c:spPr>
          <a:noFill/>
          <a:ln w="15875" cap="flat" cmpd="sng" algn="ctr">
            <a:solidFill>
              <a:srgbClr val="EFEFEF"/>
            </a:solidFill>
            <a:round/>
          </a:ln>
          <a:effectLst/>
        </c:spPr>
        <c:txPr>
          <a:bodyPr rot="-60000000" spcFirstLastPara="1" vertOverflow="ellipsis" vert="horz" wrap="square" anchor="ctr" anchorCtr="1"/>
          <a:lstStyle/>
          <a:p>
            <a:pPr>
              <a:defRPr sz="1200" b="1" i="0" u="none" strike="noStrike" kern="1200" baseline="0">
                <a:solidFill>
                  <a:srgbClr val="EFEFEF"/>
                </a:solidFill>
                <a:latin typeface="+mn-lt"/>
                <a:ea typeface="+mn-ea"/>
                <a:cs typeface="+mn-cs"/>
              </a:defRPr>
            </a:pPr>
            <a:endParaRPr lang="en-US"/>
          </a:p>
        </c:txPr>
        <c:crossAx val="-2145540120"/>
        <c:crosses val="autoZero"/>
        <c:auto val="1"/>
        <c:lblAlgn val="ctr"/>
        <c:lblOffset val="100"/>
        <c:noMultiLvlLbl val="0"/>
      </c:catAx>
      <c:valAx>
        <c:axId val="-2145540120"/>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EFEFEF"/>
                    </a:solidFill>
                    <a:latin typeface="+mn-lt"/>
                    <a:ea typeface="+mn-ea"/>
                    <a:cs typeface="+mn-cs"/>
                  </a:defRPr>
                </a:pPr>
                <a:r>
                  <a:rPr lang="en-US" sz="1600" b="1">
                    <a:solidFill>
                      <a:srgbClr val="EFEFEF"/>
                    </a:solidFill>
                  </a:rPr>
                  <a:t>Standardized Incidence</a:t>
                </a:r>
                <a:r>
                  <a:rPr lang="en-US" sz="1600" b="1" baseline="0">
                    <a:solidFill>
                      <a:srgbClr val="EFEFEF"/>
                    </a:solidFill>
                  </a:rPr>
                  <a:t> Ratio (SIR)</a:t>
                </a:r>
                <a:endParaRPr lang="en-US" sz="1600" b="1">
                  <a:solidFill>
                    <a:srgbClr val="EFEFEF"/>
                  </a:solidFill>
                </a:endParaRPr>
              </a:p>
            </c:rich>
          </c:tx>
          <c:layout>
            <c:manualLayout>
              <c:xMode val="edge"/>
              <c:yMode val="edge"/>
              <c:x val="0.0101906525206622"/>
              <c:y val="0.0607930721136253"/>
            </c:manualLayout>
          </c:layout>
          <c:overlay val="0"/>
          <c:spPr>
            <a:noFill/>
            <a:ln>
              <a:noFill/>
            </a:ln>
            <a:effectLst/>
          </c:spPr>
        </c:title>
        <c:numFmt formatCode="General" sourceLinked="1"/>
        <c:majorTickMark val="out"/>
        <c:minorTickMark val="none"/>
        <c:tickLblPos val="nextTo"/>
        <c:spPr>
          <a:noFill/>
          <a:ln w="15875">
            <a:solidFill>
              <a:srgbClr val="EFEFEF"/>
            </a:solidFill>
          </a:ln>
          <a:effectLst/>
        </c:spPr>
        <c:txPr>
          <a:bodyPr rot="-60000000" spcFirstLastPara="1" vertOverflow="ellipsis" vert="horz" wrap="square" anchor="ctr" anchorCtr="1"/>
          <a:lstStyle/>
          <a:p>
            <a:pPr>
              <a:defRPr sz="1200" b="1" i="0" u="none" strike="noStrike" kern="1200" baseline="0">
                <a:solidFill>
                  <a:srgbClr val="EFEFEF"/>
                </a:solidFill>
                <a:latin typeface="+mn-lt"/>
                <a:ea typeface="+mn-ea"/>
                <a:cs typeface="+mn-cs"/>
              </a:defRPr>
            </a:pPr>
            <a:endParaRPr lang="en-US"/>
          </a:p>
        </c:txPr>
        <c:crossAx val="-2145546600"/>
        <c:crosses val="autoZero"/>
        <c:crossBetween val="between"/>
      </c:valAx>
      <c:spPr>
        <a:noFill/>
        <a:ln w="15875">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79731532412234"/>
          <c:y val="0.0371402694833491"/>
          <c:w val="0.886300457562502"/>
          <c:h val="0.672866756246101"/>
        </c:manualLayout>
      </c:layout>
      <c:barChart>
        <c:barDir val="col"/>
        <c:grouping val="clustered"/>
        <c:varyColors val="0"/>
        <c:ser>
          <c:idx val="0"/>
          <c:order val="0"/>
          <c:tx>
            <c:strRef>
              <c:f>working!$C$28</c:f>
              <c:strCache>
                <c:ptCount val="1"/>
                <c:pt idx="0">
                  <c:v>Hazard Ratio</c:v>
                </c:pt>
              </c:strCache>
            </c:strRef>
          </c:tx>
          <c:spPr>
            <a:solidFill>
              <a:srgbClr val="81D5FF"/>
            </a:solidFill>
            <a:ln w="3175">
              <a:solidFill>
                <a:srgbClr val="000000"/>
              </a:solidFill>
            </a:ln>
            <a:effectLst/>
          </c:spPr>
          <c:invertIfNegative val="0"/>
          <c:cat>
            <c:strRef>
              <c:f>working!$D$27:$P$27</c:f>
              <c:strCache>
                <c:ptCount val="13"/>
                <c:pt idx="0">
                  <c:v>Esophageal</c:v>
                </c:pt>
                <c:pt idx="1">
                  <c:v>Liver</c:v>
                </c:pt>
                <c:pt idx="2">
                  <c:v>Lung</c:v>
                </c:pt>
                <c:pt idx="3">
                  <c:v>Kidney</c:v>
                </c:pt>
                <c:pt idx="4">
                  <c:v>Gastric</c:v>
                </c:pt>
                <c:pt idx="5">
                  <c:v>Endometrial</c:v>
                </c:pt>
                <c:pt idx="6">
                  <c:v>Leukemia</c:v>
                </c:pt>
                <c:pt idx="7">
                  <c:v>Myeloma</c:v>
                </c:pt>
                <c:pt idx="8">
                  <c:v>Colon</c:v>
                </c:pt>
                <c:pt idx="9">
                  <c:v>Head &amp; Neck</c:v>
                </c:pt>
                <c:pt idx="10">
                  <c:v>Rectum</c:v>
                </c:pt>
                <c:pt idx="11">
                  <c:v>Bladder</c:v>
                </c:pt>
                <c:pt idx="12">
                  <c:v>Breast</c:v>
                </c:pt>
              </c:strCache>
            </c:strRef>
          </c:cat>
          <c:val>
            <c:numRef>
              <c:f>working!$D$28:$P$28</c:f>
              <c:numCache>
                <c:formatCode>0.0</c:formatCode>
                <c:ptCount val="13"/>
                <c:pt idx="0">
                  <c:v>0.58</c:v>
                </c:pt>
                <c:pt idx="1">
                  <c:v>0.73</c:v>
                </c:pt>
                <c:pt idx="2">
                  <c:v>0.74</c:v>
                </c:pt>
                <c:pt idx="3">
                  <c:v>0.77</c:v>
                </c:pt>
                <c:pt idx="4">
                  <c:v>0.78</c:v>
                </c:pt>
                <c:pt idx="5">
                  <c:v>0.79</c:v>
                </c:pt>
                <c:pt idx="6">
                  <c:v>0.8</c:v>
                </c:pt>
                <c:pt idx="7">
                  <c:v>0.83</c:v>
                </c:pt>
                <c:pt idx="8">
                  <c:v>0.84</c:v>
                </c:pt>
                <c:pt idx="9">
                  <c:v>0.85</c:v>
                </c:pt>
                <c:pt idx="10">
                  <c:v>0.87</c:v>
                </c:pt>
                <c:pt idx="11">
                  <c:v>0.87</c:v>
                </c:pt>
                <c:pt idx="12">
                  <c:v>0.9</c:v>
                </c:pt>
              </c:numCache>
            </c:numRef>
          </c:val>
        </c:ser>
        <c:dLbls>
          <c:showLegendKey val="0"/>
          <c:showVal val="0"/>
          <c:showCatName val="0"/>
          <c:showSerName val="0"/>
          <c:showPercent val="0"/>
          <c:showBubbleSize val="0"/>
        </c:dLbls>
        <c:gapWidth val="62"/>
        <c:overlap val="-27"/>
        <c:axId val="-2145479736"/>
        <c:axId val="-2145472952"/>
      </c:barChart>
      <c:catAx>
        <c:axId val="-2145479736"/>
        <c:scaling>
          <c:orientation val="minMax"/>
        </c:scaling>
        <c:delete val="0"/>
        <c:axPos val="b"/>
        <c:title>
          <c:tx>
            <c:rich>
              <a:bodyPr rot="0" spcFirstLastPara="1" vertOverflow="ellipsis" vert="horz" wrap="square" anchor="ctr" anchorCtr="1"/>
              <a:lstStyle/>
              <a:p>
                <a:pPr>
                  <a:defRPr sz="1600" b="1" i="0" u="none" strike="noStrike" kern="1200" baseline="0">
                    <a:solidFill>
                      <a:srgbClr val="EFEFEF"/>
                    </a:solidFill>
                    <a:latin typeface="+mn-lt"/>
                    <a:ea typeface="+mn-ea"/>
                    <a:cs typeface="+mn-cs"/>
                  </a:defRPr>
                </a:pPr>
                <a:r>
                  <a:rPr lang="en-US" sz="1600" b="1">
                    <a:solidFill>
                      <a:srgbClr val="EFEFEF"/>
                    </a:solidFill>
                  </a:rPr>
                  <a:t>Type</a:t>
                </a:r>
                <a:r>
                  <a:rPr lang="en-US" sz="1600" b="1" baseline="0">
                    <a:solidFill>
                      <a:srgbClr val="EFEFEF"/>
                    </a:solidFill>
                  </a:rPr>
                  <a:t> of Cancer</a:t>
                </a:r>
                <a:endParaRPr lang="en-US" sz="1600" b="1">
                  <a:solidFill>
                    <a:srgbClr val="EFEFEF"/>
                  </a:solidFill>
                </a:endParaRPr>
              </a:p>
            </c:rich>
          </c:tx>
          <c:layout/>
          <c:overlay val="0"/>
          <c:spPr>
            <a:noFill/>
            <a:ln>
              <a:noFill/>
            </a:ln>
            <a:effectLst/>
          </c:spPr>
        </c:title>
        <c:numFmt formatCode="General" sourceLinked="1"/>
        <c:majorTickMark val="out"/>
        <c:minorTickMark val="none"/>
        <c:tickLblPos val="nextTo"/>
        <c:spPr>
          <a:noFill/>
          <a:ln w="19050" cap="flat" cmpd="sng" algn="ctr">
            <a:solidFill>
              <a:srgbClr val="EFEFEF"/>
            </a:solidFill>
            <a:round/>
          </a:ln>
          <a:effectLst/>
        </c:spPr>
        <c:txPr>
          <a:bodyPr rot="-60000000" spcFirstLastPara="1" vertOverflow="ellipsis" vert="horz" wrap="square" anchor="ctr" anchorCtr="1"/>
          <a:lstStyle/>
          <a:p>
            <a:pPr>
              <a:defRPr sz="1200" b="1" i="0" u="none" strike="noStrike" kern="1200" baseline="0">
                <a:solidFill>
                  <a:srgbClr val="EFEFEF"/>
                </a:solidFill>
                <a:latin typeface="+mn-lt"/>
                <a:ea typeface="+mn-ea"/>
                <a:cs typeface="+mn-cs"/>
              </a:defRPr>
            </a:pPr>
            <a:endParaRPr lang="en-US"/>
          </a:p>
        </c:txPr>
        <c:crossAx val="-2145472952"/>
        <c:crosses val="autoZero"/>
        <c:auto val="1"/>
        <c:lblAlgn val="ctr"/>
        <c:lblOffset val="100"/>
        <c:noMultiLvlLbl val="0"/>
      </c:catAx>
      <c:valAx>
        <c:axId val="-2145472952"/>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EFEFEF"/>
                    </a:solidFill>
                    <a:latin typeface="+mn-lt"/>
                    <a:ea typeface="+mn-ea"/>
                    <a:cs typeface="+mn-cs"/>
                  </a:defRPr>
                </a:pPr>
                <a:r>
                  <a:rPr lang="en-US" sz="1600" b="1" dirty="0">
                    <a:solidFill>
                      <a:srgbClr val="EFEFEF"/>
                    </a:solidFill>
                  </a:rPr>
                  <a:t>Hazard </a:t>
                </a:r>
                <a:r>
                  <a:rPr lang="en-US" sz="1600" b="1" dirty="0" smtClean="0">
                    <a:solidFill>
                      <a:srgbClr val="EFEFEF"/>
                    </a:solidFill>
                  </a:rPr>
                  <a:t>Ratio</a:t>
                </a:r>
                <a:endParaRPr lang="en-US" sz="1600" b="1" dirty="0">
                  <a:solidFill>
                    <a:srgbClr val="EFEFEF"/>
                  </a:solidFill>
                </a:endParaRPr>
              </a:p>
            </c:rich>
          </c:tx>
          <c:layout>
            <c:manualLayout>
              <c:xMode val="edge"/>
              <c:yMode val="edge"/>
              <c:x val="0.0131416294741019"/>
              <c:y val="0.233503357093317"/>
            </c:manualLayout>
          </c:layout>
          <c:overlay val="0"/>
          <c:spPr>
            <a:noFill/>
            <a:ln>
              <a:noFill/>
            </a:ln>
            <a:effectLst/>
          </c:spPr>
        </c:title>
        <c:numFmt formatCode="0.0" sourceLinked="1"/>
        <c:majorTickMark val="out"/>
        <c:minorTickMark val="none"/>
        <c:tickLblPos val="nextTo"/>
        <c:spPr>
          <a:noFill/>
          <a:ln w="19050">
            <a:solidFill>
              <a:srgbClr val="EFEFEF"/>
            </a:solidFill>
          </a:ln>
          <a:effectLst/>
        </c:spPr>
        <c:txPr>
          <a:bodyPr rot="-60000000" spcFirstLastPara="1" vertOverflow="ellipsis" vert="horz" wrap="square" anchor="ctr" anchorCtr="1"/>
          <a:lstStyle/>
          <a:p>
            <a:pPr>
              <a:defRPr sz="1200" b="1" i="0" u="none" strike="noStrike" kern="1200" baseline="0">
                <a:solidFill>
                  <a:srgbClr val="EFEFEF"/>
                </a:solidFill>
                <a:latin typeface="+mn-lt"/>
                <a:ea typeface="+mn-ea"/>
                <a:cs typeface="+mn-cs"/>
              </a:defRPr>
            </a:pPr>
            <a:endParaRPr lang="en-US"/>
          </a:p>
        </c:txPr>
        <c:crossAx val="-2145479736"/>
        <c:crosses val="autoZero"/>
        <c:crossBetween val="between"/>
      </c:valAx>
      <c:spPr>
        <a:noFill/>
        <a:ln w="15875">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972821227556"/>
          <c:y val="0.0750273403324585"/>
          <c:w val="0.847183876258296"/>
          <c:h val="0.755517279090114"/>
        </c:manualLayout>
      </c:layout>
      <c:lineChart>
        <c:grouping val="standard"/>
        <c:varyColors val="0"/>
        <c:ser>
          <c:idx val="0"/>
          <c:order val="0"/>
          <c:tx>
            <c:v>Sudden Cardiac Death</c:v>
          </c:tx>
          <c:spPr>
            <a:ln w="28575">
              <a:solidFill>
                <a:srgbClr val="FF0000"/>
              </a:solidFill>
            </a:ln>
          </c:spPr>
          <c:marker>
            <c:symbol val="none"/>
          </c:marker>
          <c:cat>
            <c:numRef>
              <c:f>NFPA!$A$2:$A$28</c:f>
              <c:numCache>
                <c:formatCode>General</c:formatCode>
                <c:ptCount val="27"/>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numCache>
            </c:numRef>
          </c:cat>
          <c:val>
            <c:numRef>
              <c:f>NFPA!$B$2:$B$28</c:f>
              <c:numCache>
                <c:formatCode>General</c:formatCode>
                <c:ptCount val="27"/>
                <c:pt idx="0">
                  <c:v>39.0</c:v>
                </c:pt>
                <c:pt idx="1">
                  <c:v>51.0</c:v>
                </c:pt>
                <c:pt idx="2">
                  <c:v>39.0</c:v>
                </c:pt>
                <c:pt idx="3">
                  <c:v>40.0</c:v>
                </c:pt>
                <c:pt idx="4">
                  <c:v>35.0</c:v>
                </c:pt>
                <c:pt idx="5">
                  <c:v>46.0</c:v>
                </c:pt>
                <c:pt idx="6">
                  <c:v>47.0</c:v>
                </c:pt>
                <c:pt idx="7">
                  <c:v>40.0</c:v>
                </c:pt>
                <c:pt idx="8">
                  <c:v>39.0</c:v>
                </c:pt>
                <c:pt idx="9">
                  <c:v>52.0</c:v>
                </c:pt>
                <c:pt idx="10">
                  <c:v>40.0</c:v>
                </c:pt>
                <c:pt idx="11">
                  <c:v>41.0</c:v>
                </c:pt>
                <c:pt idx="12">
                  <c:v>37.0</c:v>
                </c:pt>
                <c:pt idx="13">
                  <c:v>47.0</c:v>
                </c:pt>
                <c:pt idx="14">
                  <c:v>48.0</c:v>
                </c:pt>
                <c:pt idx="15">
                  <c:v>40.0</c:v>
                </c:pt>
                <c:pt idx="16">
                  <c:v>34.0</c:v>
                </c:pt>
                <c:pt idx="17">
                  <c:v>38.0</c:v>
                </c:pt>
                <c:pt idx="18">
                  <c:v>36.0</c:v>
                </c:pt>
                <c:pt idx="19">
                  <c:v>35.0</c:v>
                </c:pt>
                <c:pt idx="20">
                  <c:v>35.0</c:v>
                </c:pt>
                <c:pt idx="21">
                  <c:v>31.0</c:v>
                </c:pt>
                <c:pt idx="22">
                  <c:v>27.0</c:v>
                </c:pt>
                <c:pt idx="23">
                  <c:v>29.0</c:v>
                </c:pt>
                <c:pt idx="24">
                  <c:v>36.0</c:v>
                </c:pt>
                <c:pt idx="25">
                  <c:v>35.0</c:v>
                </c:pt>
                <c:pt idx="26">
                  <c:v>26.0</c:v>
                </c:pt>
              </c:numCache>
            </c:numRef>
          </c:val>
          <c:smooth val="0"/>
        </c:ser>
        <c:ser>
          <c:idx val="1"/>
          <c:order val="1"/>
          <c:tx>
            <c:v>Asphyxiation</c:v>
          </c:tx>
          <c:spPr>
            <a:ln w="28575">
              <a:solidFill>
                <a:srgbClr val="0033CC"/>
              </a:solidFill>
              <a:prstDash val="solid"/>
            </a:ln>
          </c:spPr>
          <c:marker>
            <c:symbol val="none"/>
          </c:marker>
          <c:cat>
            <c:numRef>
              <c:f>NFPA!$A$2:$A$28</c:f>
              <c:numCache>
                <c:formatCode>General</c:formatCode>
                <c:ptCount val="27"/>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numCache>
            </c:numRef>
          </c:cat>
          <c:val>
            <c:numRef>
              <c:f>NFPA!$C$2:$C$28</c:f>
              <c:numCache>
                <c:formatCode>General</c:formatCode>
                <c:ptCount val="27"/>
                <c:pt idx="0">
                  <c:v>20.0</c:v>
                </c:pt>
                <c:pt idx="1">
                  <c:v>11.0</c:v>
                </c:pt>
                <c:pt idx="2">
                  <c:v>6.0</c:v>
                </c:pt>
                <c:pt idx="3">
                  <c:v>4.0</c:v>
                </c:pt>
                <c:pt idx="4">
                  <c:v>32.0</c:v>
                </c:pt>
                <c:pt idx="5">
                  <c:v>15.0</c:v>
                </c:pt>
                <c:pt idx="6">
                  <c:v>6.0</c:v>
                </c:pt>
                <c:pt idx="7">
                  <c:v>10.0</c:v>
                </c:pt>
                <c:pt idx="8">
                  <c:v>9.0</c:v>
                </c:pt>
                <c:pt idx="9">
                  <c:v>13.0</c:v>
                </c:pt>
                <c:pt idx="10">
                  <c:v>8.0</c:v>
                </c:pt>
                <c:pt idx="11">
                  <c:v>15.0</c:v>
                </c:pt>
                <c:pt idx="12">
                  <c:v>13.0</c:v>
                </c:pt>
                <c:pt idx="13">
                  <c:v>5.0</c:v>
                </c:pt>
                <c:pt idx="14">
                  <c:v>5.0</c:v>
                </c:pt>
                <c:pt idx="15">
                  <c:v>6.0</c:v>
                </c:pt>
                <c:pt idx="16">
                  <c:v>9.0</c:v>
                </c:pt>
                <c:pt idx="17">
                  <c:v>21.0</c:v>
                </c:pt>
                <c:pt idx="18">
                  <c:v>6.0</c:v>
                </c:pt>
                <c:pt idx="19">
                  <c:v>5.0</c:v>
                </c:pt>
                <c:pt idx="20">
                  <c:v>6.0</c:v>
                </c:pt>
                <c:pt idx="21">
                  <c:v>6.0</c:v>
                </c:pt>
                <c:pt idx="22">
                  <c:v>4.0</c:v>
                </c:pt>
                <c:pt idx="23">
                  <c:v>8.0</c:v>
                </c:pt>
                <c:pt idx="24">
                  <c:v>9.0</c:v>
                </c:pt>
                <c:pt idx="25">
                  <c:v>9.0</c:v>
                </c:pt>
                <c:pt idx="26">
                  <c:v>6.0</c:v>
                </c:pt>
              </c:numCache>
            </c:numRef>
          </c:val>
          <c:smooth val="0"/>
        </c:ser>
        <c:ser>
          <c:idx val="2"/>
          <c:order val="2"/>
          <c:tx>
            <c:strRef>
              <c:f>NFPA!$D$1</c:f>
              <c:strCache>
                <c:ptCount val="1"/>
                <c:pt idx="0">
                  <c:v>Burns</c:v>
                </c:pt>
              </c:strCache>
            </c:strRef>
          </c:tx>
          <c:spPr>
            <a:ln w="28575">
              <a:solidFill>
                <a:srgbClr val="FFFF00"/>
              </a:solidFill>
              <a:prstDash val="solid"/>
            </a:ln>
          </c:spPr>
          <c:marker>
            <c:symbol val="none"/>
          </c:marker>
          <c:cat>
            <c:numRef>
              <c:f>NFPA!$A$2:$A$28</c:f>
              <c:numCache>
                <c:formatCode>General</c:formatCode>
                <c:ptCount val="27"/>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numCache>
            </c:numRef>
          </c:cat>
          <c:val>
            <c:numRef>
              <c:f>NFPA!$D$2:$D$28</c:f>
              <c:numCache>
                <c:formatCode>General</c:formatCode>
                <c:ptCount val="27"/>
                <c:pt idx="0">
                  <c:v>5.0</c:v>
                </c:pt>
                <c:pt idx="1">
                  <c:v>11.0</c:v>
                </c:pt>
                <c:pt idx="2">
                  <c:v>2.0</c:v>
                </c:pt>
                <c:pt idx="3">
                  <c:v>6.0</c:v>
                </c:pt>
                <c:pt idx="4">
                  <c:v>9.0</c:v>
                </c:pt>
                <c:pt idx="5">
                  <c:v>6.0</c:v>
                </c:pt>
                <c:pt idx="6">
                  <c:v>3.0</c:v>
                </c:pt>
                <c:pt idx="7">
                  <c:v>3.0</c:v>
                </c:pt>
                <c:pt idx="8">
                  <c:v>6.0</c:v>
                </c:pt>
                <c:pt idx="9">
                  <c:v>8.0</c:v>
                </c:pt>
                <c:pt idx="10">
                  <c:v>6.0</c:v>
                </c:pt>
                <c:pt idx="11">
                  <c:v>4.0</c:v>
                </c:pt>
                <c:pt idx="12">
                  <c:v>2.0</c:v>
                </c:pt>
                <c:pt idx="13">
                  <c:v>7.0</c:v>
                </c:pt>
                <c:pt idx="14">
                  <c:v>3.0</c:v>
                </c:pt>
                <c:pt idx="15">
                  <c:v>0.0</c:v>
                </c:pt>
                <c:pt idx="16">
                  <c:v>9.0</c:v>
                </c:pt>
                <c:pt idx="17">
                  <c:v>6.0</c:v>
                </c:pt>
                <c:pt idx="18">
                  <c:v>7.0</c:v>
                </c:pt>
                <c:pt idx="19">
                  <c:v>2.0</c:v>
                </c:pt>
                <c:pt idx="20">
                  <c:v>0.0</c:v>
                </c:pt>
                <c:pt idx="21">
                  <c:v>6.0</c:v>
                </c:pt>
                <c:pt idx="22">
                  <c:v>1.0</c:v>
                </c:pt>
                <c:pt idx="23">
                  <c:v>19.0</c:v>
                </c:pt>
                <c:pt idx="24">
                  <c:v>2.0</c:v>
                </c:pt>
                <c:pt idx="25">
                  <c:v>2.0</c:v>
                </c:pt>
                <c:pt idx="26">
                  <c:v>1.0</c:v>
                </c:pt>
              </c:numCache>
            </c:numRef>
          </c:val>
          <c:smooth val="0"/>
        </c:ser>
        <c:dLbls>
          <c:showLegendKey val="0"/>
          <c:showVal val="0"/>
          <c:showCatName val="0"/>
          <c:showSerName val="0"/>
          <c:showPercent val="0"/>
          <c:showBubbleSize val="0"/>
        </c:dLbls>
        <c:marker val="1"/>
        <c:smooth val="0"/>
        <c:axId val="2142357992"/>
        <c:axId val="2142352072"/>
      </c:lineChart>
      <c:catAx>
        <c:axId val="2142357992"/>
        <c:scaling>
          <c:orientation val="minMax"/>
        </c:scaling>
        <c:delete val="0"/>
        <c:axPos val="b"/>
        <c:title>
          <c:tx>
            <c:rich>
              <a:bodyPr/>
              <a:lstStyle/>
              <a:p>
                <a:pPr>
                  <a:defRPr sz="1200">
                    <a:solidFill>
                      <a:schemeClr val="bg1"/>
                    </a:solidFill>
                    <a:latin typeface="Helvetica" panose="020B0604020202020204" pitchFamily="34" charset="0"/>
                    <a:cs typeface="Helvetica" panose="020B0604020202020204" pitchFamily="34" charset="0"/>
                  </a:defRPr>
                </a:pPr>
                <a:r>
                  <a:rPr lang="en-US" sz="1200" dirty="0">
                    <a:solidFill>
                      <a:schemeClr val="bg1"/>
                    </a:solidFill>
                    <a:latin typeface="Helvetica" panose="020B0604020202020204" pitchFamily="34" charset="0"/>
                    <a:cs typeface="Helvetica" panose="020B0604020202020204" pitchFamily="34" charset="0"/>
                  </a:rPr>
                  <a:t>Year</a:t>
                </a:r>
              </a:p>
            </c:rich>
          </c:tx>
          <c:layout>
            <c:manualLayout>
              <c:xMode val="edge"/>
              <c:yMode val="edge"/>
              <c:x val="0.520085612065302"/>
              <c:y val="0.910630882678127"/>
            </c:manualLayout>
          </c:layout>
          <c:overlay val="0"/>
        </c:title>
        <c:numFmt formatCode="General" sourceLinked="1"/>
        <c:majorTickMark val="out"/>
        <c:minorTickMark val="none"/>
        <c:tickLblPos val="nextTo"/>
        <c:spPr>
          <a:ln w="19050">
            <a:solidFill>
              <a:schemeClr val="bg1"/>
            </a:solidFill>
          </a:ln>
        </c:spPr>
        <c:txPr>
          <a:bodyPr/>
          <a:lstStyle/>
          <a:p>
            <a:pPr>
              <a:defRPr sz="1200" b="1">
                <a:solidFill>
                  <a:schemeClr val="bg1"/>
                </a:solidFill>
                <a:latin typeface="Helvetica" panose="020B0604020202020204" pitchFamily="34" charset="0"/>
                <a:cs typeface="Helvetica" panose="020B0604020202020204" pitchFamily="34" charset="0"/>
              </a:defRPr>
            </a:pPr>
            <a:endParaRPr lang="en-US"/>
          </a:p>
        </c:txPr>
        <c:crossAx val="2142352072"/>
        <c:crosses val="autoZero"/>
        <c:auto val="1"/>
        <c:lblAlgn val="ctr"/>
        <c:lblOffset val="100"/>
        <c:tickLblSkip val="2"/>
        <c:noMultiLvlLbl val="0"/>
      </c:catAx>
      <c:valAx>
        <c:axId val="2142352072"/>
        <c:scaling>
          <c:orientation val="minMax"/>
        </c:scaling>
        <c:delete val="0"/>
        <c:axPos val="l"/>
        <c:title>
          <c:tx>
            <c:rich>
              <a:bodyPr rot="-5400000" vert="horz"/>
              <a:lstStyle/>
              <a:p>
                <a:pPr>
                  <a:defRPr sz="1200">
                    <a:solidFill>
                      <a:schemeClr val="bg1"/>
                    </a:solidFill>
                    <a:latin typeface="Helvetica" panose="020B0604020202020204" pitchFamily="34" charset="0"/>
                    <a:cs typeface="Helvetica" panose="020B0604020202020204" pitchFamily="34" charset="0"/>
                  </a:defRPr>
                </a:pPr>
                <a:r>
                  <a:rPr lang="en-US" sz="1200" dirty="0">
                    <a:solidFill>
                      <a:schemeClr val="bg1"/>
                    </a:solidFill>
                    <a:latin typeface="Helvetica" panose="020B0604020202020204" pitchFamily="34" charset="0"/>
                    <a:cs typeface="Helvetica" panose="020B0604020202020204" pitchFamily="34" charset="0"/>
                  </a:rPr>
                  <a:t>Number of Firefighter Fatalities</a:t>
                </a:r>
              </a:p>
            </c:rich>
          </c:tx>
          <c:layout>
            <c:manualLayout>
              <c:xMode val="edge"/>
              <c:yMode val="edge"/>
              <c:x val="0.0334083559840579"/>
              <c:y val="0.168228250314865"/>
            </c:manualLayout>
          </c:layout>
          <c:overlay val="0"/>
        </c:title>
        <c:numFmt formatCode="General" sourceLinked="1"/>
        <c:majorTickMark val="out"/>
        <c:minorTickMark val="none"/>
        <c:tickLblPos val="nextTo"/>
        <c:spPr>
          <a:ln w="19050">
            <a:solidFill>
              <a:schemeClr val="bg1"/>
            </a:solidFill>
          </a:ln>
        </c:spPr>
        <c:txPr>
          <a:bodyPr/>
          <a:lstStyle/>
          <a:p>
            <a:pPr>
              <a:defRPr sz="1200" b="1">
                <a:solidFill>
                  <a:schemeClr val="bg1"/>
                </a:solidFill>
                <a:latin typeface="Helvetica" panose="020B0604020202020204" pitchFamily="34" charset="0"/>
                <a:cs typeface="Helvetica" panose="020B0604020202020204" pitchFamily="34" charset="0"/>
              </a:defRPr>
            </a:pPr>
            <a:endParaRPr lang="en-US"/>
          </a:p>
        </c:txPr>
        <c:crossAx val="2142357992"/>
        <c:crosses val="autoZero"/>
        <c:crossBetween val="between"/>
      </c:valAx>
      <c:spPr>
        <a:solidFill>
          <a:schemeClr val="tx1">
            <a:lumMod val="75000"/>
          </a:schemeClr>
        </a:solidFill>
        <a:ln w="25400">
          <a:noFill/>
        </a:ln>
      </c:spPr>
    </c:plotArea>
    <c:legend>
      <c:legendPos val="r"/>
      <c:layout>
        <c:manualLayout>
          <c:xMode val="edge"/>
          <c:yMode val="edge"/>
          <c:x val="0.125215009955457"/>
          <c:y val="0.0545919740801631"/>
          <c:w val="0.802181656009344"/>
          <c:h val="0.141683508311461"/>
        </c:manualLayout>
      </c:layout>
      <c:overlay val="0"/>
      <c:txPr>
        <a:bodyPr/>
        <a:lstStyle/>
        <a:p>
          <a:pPr>
            <a:defRPr sz="1200" b="1">
              <a:solidFill>
                <a:schemeClr val="bg1"/>
              </a:solidFill>
              <a:latin typeface="Helvetica" panose="020B0604020202020204" pitchFamily="34" charset="0"/>
              <a:cs typeface="Helvetica" panose="020B0604020202020204" pitchFamily="34" charset="0"/>
            </a:defRPr>
          </a:pPr>
          <a:endParaRPr lang="en-US"/>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985395065464"/>
          <c:y val="0.0612766989650042"/>
          <c:w val="0.751277031378851"/>
          <c:h val="0.794795276840005"/>
        </c:manualLayout>
      </c:layout>
      <c:scatterChart>
        <c:scatterStyle val="lineMarker"/>
        <c:varyColors val="0"/>
        <c:ser>
          <c:idx val="1"/>
          <c:order val="0"/>
          <c:tx>
            <c:v>Skin Temp</c:v>
          </c:tx>
          <c:spPr>
            <a:ln w="25400" cap="rnd">
              <a:solidFill>
                <a:srgbClr val="92D050"/>
              </a:solidFill>
              <a:round/>
            </a:ln>
            <a:effectLst/>
          </c:spPr>
          <c:marker>
            <c:symbol val="none"/>
          </c:marker>
          <c:yVal>
            <c:numRef>
              <c:f>'[1]12111601_Summary'!$B$6:$B$818</c:f>
              <c:numCache>
                <c:formatCode>General</c:formatCode>
                <c:ptCount val="813"/>
                <c:pt idx="0">
                  <c:v>27.2</c:v>
                </c:pt>
                <c:pt idx="1">
                  <c:v>27.2</c:v>
                </c:pt>
                <c:pt idx="2">
                  <c:v>27.2</c:v>
                </c:pt>
                <c:pt idx="3">
                  <c:v>27.2</c:v>
                </c:pt>
                <c:pt idx="4">
                  <c:v>27.4</c:v>
                </c:pt>
                <c:pt idx="5">
                  <c:v>27.4</c:v>
                </c:pt>
                <c:pt idx="6">
                  <c:v>27.4</c:v>
                </c:pt>
                <c:pt idx="7">
                  <c:v>27.5</c:v>
                </c:pt>
                <c:pt idx="8">
                  <c:v>27.5</c:v>
                </c:pt>
                <c:pt idx="9">
                  <c:v>27.5</c:v>
                </c:pt>
                <c:pt idx="10">
                  <c:v>27.6</c:v>
                </c:pt>
                <c:pt idx="11">
                  <c:v>27.6</c:v>
                </c:pt>
                <c:pt idx="12">
                  <c:v>27.6</c:v>
                </c:pt>
                <c:pt idx="13">
                  <c:v>27.7</c:v>
                </c:pt>
                <c:pt idx="14">
                  <c:v>27.7</c:v>
                </c:pt>
                <c:pt idx="15">
                  <c:v>27.7</c:v>
                </c:pt>
                <c:pt idx="16">
                  <c:v>27.7</c:v>
                </c:pt>
                <c:pt idx="17">
                  <c:v>27.7</c:v>
                </c:pt>
                <c:pt idx="18">
                  <c:v>27.8</c:v>
                </c:pt>
                <c:pt idx="19">
                  <c:v>27.8</c:v>
                </c:pt>
                <c:pt idx="20">
                  <c:v>27.8</c:v>
                </c:pt>
                <c:pt idx="21">
                  <c:v>27.8</c:v>
                </c:pt>
                <c:pt idx="22">
                  <c:v>27.9</c:v>
                </c:pt>
                <c:pt idx="23">
                  <c:v>27.9</c:v>
                </c:pt>
                <c:pt idx="24">
                  <c:v>27.9</c:v>
                </c:pt>
                <c:pt idx="25">
                  <c:v>28.0</c:v>
                </c:pt>
                <c:pt idx="26">
                  <c:v>28.0</c:v>
                </c:pt>
                <c:pt idx="27">
                  <c:v>28.0</c:v>
                </c:pt>
                <c:pt idx="28">
                  <c:v>28.0</c:v>
                </c:pt>
                <c:pt idx="29">
                  <c:v>28.0</c:v>
                </c:pt>
                <c:pt idx="30">
                  <c:v>28.1</c:v>
                </c:pt>
                <c:pt idx="31">
                  <c:v>28.1</c:v>
                </c:pt>
                <c:pt idx="32">
                  <c:v>28.1</c:v>
                </c:pt>
                <c:pt idx="33">
                  <c:v>28.1</c:v>
                </c:pt>
                <c:pt idx="34">
                  <c:v>28.1</c:v>
                </c:pt>
                <c:pt idx="35">
                  <c:v>28.1</c:v>
                </c:pt>
                <c:pt idx="36">
                  <c:v>28.1</c:v>
                </c:pt>
                <c:pt idx="37">
                  <c:v>28.2</c:v>
                </c:pt>
                <c:pt idx="38">
                  <c:v>28.2</c:v>
                </c:pt>
                <c:pt idx="39">
                  <c:v>28.2</c:v>
                </c:pt>
                <c:pt idx="40">
                  <c:v>28.3</c:v>
                </c:pt>
                <c:pt idx="41">
                  <c:v>28.3</c:v>
                </c:pt>
                <c:pt idx="42">
                  <c:v>28.4</c:v>
                </c:pt>
                <c:pt idx="43">
                  <c:v>28.4</c:v>
                </c:pt>
                <c:pt idx="44">
                  <c:v>28.4</c:v>
                </c:pt>
                <c:pt idx="45">
                  <c:v>28.4</c:v>
                </c:pt>
                <c:pt idx="46">
                  <c:v>28.4</c:v>
                </c:pt>
                <c:pt idx="47">
                  <c:v>28.4</c:v>
                </c:pt>
                <c:pt idx="48">
                  <c:v>28.4</c:v>
                </c:pt>
                <c:pt idx="49">
                  <c:v>28.4</c:v>
                </c:pt>
                <c:pt idx="50">
                  <c:v>28.4</c:v>
                </c:pt>
                <c:pt idx="51">
                  <c:v>28.4</c:v>
                </c:pt>
                <c:pt idx="52">
                  <c:v>28.5</c:v>
                </c:pt>
                <c:pt idx="53">
                  <c:v>28.5</c:v>
                </c:pt>
                <c:pt idx="54">
                  <c:v>28.5</c:v>
                </c:pt>
                <c:pt idx="55">
                  <c:v>28.5</c:v>
                </c:pt>
                <c:pt idx="56">
                  <c:v>28.5</c:v>
                </c:pt>
                <c:pt idx="57">
                  <c:v>28.5</c:v>
                </c:pt>
                <c:pt idx="58">
                  <c:v>28.6</c:v>
                </c:pt>
                <c:pt idx="59">
                  <c:v>28.6</c:v>
                </c:pt>
                <c:pt idx="60">
                  <c:v>28.6</c:v>
                </c:pt>
                <c:pt idx="61">
                  <c:v>28.7</c:v>
                </c:pt>
                <c:pt idx="62">
                  <c:v>28.7</c:v>
                </c:pt>
                <c:pt idx="63">
                  <c:v>28.7</c:v>
                </c:pt>
                <c:pt idx="64">
                  <c:v>28.8</c:v>
                </c:pt>
                <c:pt idx="65">
                  <c:v>28.8</c:v>
                </c:pt>
                <c:pt idx="66">
                  <c:v>28.9</c:v>
                </c:pt>
                <c:pt idx="67">
                  <c:v>28.9</c:v>
                </c:pt>
                <c:pt idx="68">
                  <c:v>28.9</c:v>
                </c:pt>
                <c:pt idx="69">
                  <c:v>28.9</c:v>
                </c:pt>
                <c:pt idx="70">
                  <c:v>28.9</c:v>
                </c:pt>
                <c:pt idx="71">
                  <c:v>28.9</c:v>
                </c:pt>
                <c:pt idx="72">
                  <c:v>28.9</c:v>
                </c:pt>
                <c:pt idx="73">
                  <c:v>29.0</c:v>
                </c:pt>
                <c:pt idx="74">
                  <c:v>29.0</c:v>
                </c:pt>
                <c:pt idx="75">
                  <c:v>29.0</c:v>
                </c:pt>
                <c:pt idx="76">
                  <c:v>29.1</c:v>
                </c:pt>
                <c:pt idx="77">
                  <c:v>29.1</c:v>
                </c:pt>
                <c:pt idx="78">
                  <c:v>29.1</c:v>
                </c:pt>
                <c:pt idx="79">
                  <c:v>29.1</c:v>
                </c:pt>
                <c:pt idx="80">
                  <c:v>29.1</c:v>
                </c:pt>
                <c:pt idx="81">
                  <c:v>29.1</c:v>
                </c:pt>
                <c:pt idx="82">
                  <c:v>29.2</c:v>
                </c:pt>
                <c:pt idx="83">
                  <c:v>29.2</c:v>
                </c:pt>
                <c:pt idx="84">
                  <c:v>29.2</c:v>
                </c:pt>
                <c:pt idx="85">
                  <c:v>29.3</c:v>
                </c:pt>
                <c:pt idx="86">
                  <c:v>29.3</c:v>
                </c:pt>
                <c:pt idx="87">
                  <c:v>29.3</c:v>
                </c:pt>
                <c:pt idx="88">
                  <c:v>29.3</c:v>
                </c:pt>
                <c:pt idx="89">
                  <c:v>29.3</c:v>
                </c:pt>
                <c:pt idx="90">
                  <c:v>29.3</c:v>
                </c:pt>
                <c:pt idx="91">
                  <c:v>29.3</c:v>
                </c:pt>
                <c:pt idx="92">
                  <c:v>29.3</c:v>
                </c:pt>
                <c:pt idx="93">
                  <c:v>29.3</c:v>
                </c:pt>
                <c:pt idx="94">
                  <c:v>29.4</c:v>
                </c:pt>
                <c:pt idx="95">
                  <c:v>29.4</c:v>
                </c:pt>
                <c:pt idx="96">
                  <c:v>29.4</c:v>
                </c:pt>
                <c:pt idx="97">
                  <c:v>29.4</c:v>
                </c:pt>
                <c:pt idx="98">
                  <c:v>29.4</c:v>
                </c:pt>
                <c:pt idx="99">
                  <c:v>29.4</c:v>
                </c:pt>
                <c:pt idx="100">
                  <c:v>29.4</c:v>
                </c:pt>
                <c:pt idx="101">
                  <c:v>29.4</c:v>
                </c:pt>
                <c:pt idx="102">
                  <c:v>29.4</c:v>
                </c:pt>
                <c:pt idx="103">
                  <c:v>29.5</c:v>
                </c:pt>
                <c:pt idx="104">
                  <c:v>29.5</c:v>
                </c:pt>
                <c:pt idx="105">
                  <c:v>29.5</c:v>
                </c:pt>
                <c:pt idx="106">
                  <c:v>29.5</c:v>
                </c:pt>
                <c:pt idx="107">
                  <c:v>29.5</c:v>
                </c:pt>
                <c:pt idx="108">
                  <c:v>29.5</c:v>
                </c:pt>
                <c:pt idx="109">
                  <c:v>29.6</c:v>
                </c:pt>
                <c:pt idx="110">
                  <c:v>29.6</c:v>
                </c:pt>
                <c:pt idx="111">
                  <c:v>29.6</c:v>
                </c:pt>
                <c:pt idx="112">
                  <c:v>29.6</c:v>
                </c:pt>
                <c:pt idx="113">
                  <c:v>29.6</c:v>
                </c:pt>
                <c:pt idx="114">
                  <c:v>29.6</c:v>
                </c:pt>
                <c:pt idx="115">
                  <c:v>29.6</c:v>
                </c:pt>
                <c:pt idx="116">
                  <c:v>29.6</c:v>
                </c:pt>
                <c:pt idx="117">
                  <c:v>29.6</c:v>
                </c:pt>
                <c:pt idx="118">
                  <c:v>29.7</c:v>
                </c:pt>
                <c:pt idx="119">
                  <c:v>29.7</c:v>
                </c:pt>
                <c:pt idx="120">
                  <c:v>29.7</c:v>
                </c:pt>
                <c:pt idx="121">
                  <c:v>29.7</c:v>
                </c:pt>
                <c:pt idx="122">
                  <c:v>29.7</c:v>
                </c:pt>
                <c:pt idx="123">
                  <c:v>29.7</c:v>
                </c:pt>
                <c:pt idx="124">
                  <c:v>29.8</c:v>
                </c:pt>
                <c:pt idx="125">
                  <c:v>29.8</c:v>
                </c:pt>
                <c:pt idx="126">
                  <c:v>29.8</c:v>
                </c:pt>
                <c:pt idx="127">
                  <c:v>29.8</c:v>
                </c:pt>
                <c:pt idx="128">
                  <c:v>29.8</c:v>
                </c:pt>
                <c:pt idx="129">
                  <c:v>29.8</c:v>
                </c:pt>
                <c:pt idx="130">
                  <c:v>29.8</c:v>
                </c:pt>
                <c:pt idx="131">
                  <c:v>29.8</c:v>
                </c:pt>
                <c:pt idx="132">
                  <c:v>29.8</c:v>
                </c:pt>
                <c:pt idx="133">
                  <c:v>29.8</c:v>
                </c:pt>
                <c:pt idx="134">
                  <c:v>29.8</c:v>
                </c:pt>
                <c:pt idx="135">
                  <c:v>29.8</c:v>
                </c:pt>
                <c:pt idx="136">
                  <c:v>29.8</c:v>
                </c:pt>
                <c:pt idx="137">
                  <c:v>29.8</c:v>
                </c:pt>
                <c:pt idx="138">
                  <c:v>29.8</c:v>
                </c:pt>
                <c:pt idx="139">
                  <c:v>30.0</c:v>
                </c:pt>
                <c:pt idx="140">
                  <c:v>30.0</c:v>
                </c:pt>
                <c:pt idx="141">
                  <c:v>30.0</c:v>
                </c:pt>
                <c:pt idx="142">
                  <c:v>30.0</c:v>
                </c:pt>
                <c:pt idx="143">
                  <c:v>30.0</c:v>
                </c:pt>
                <c:pt idx="144">
                  <c:v>30.0</c:v>
                </c:pt>
                <c:pt idx="145">
                  <c:v>30.0</c:v>
                </c:pt>
                <c:pt idx="146">
                  <c:v>30.0</c:v>
                </c:pt>
                <c:pt idx="147">
                  <c:v>30.0</c:v>
                </c:pt>
                <c:pt idx="148">
                  <c:v>30.0</c:v>
                </c:pt>
                <c:pt idx="149">
                  <c:v>30.0</c:v>
                </c:pt>
                <c:pt idx="150">
                  <c:v>30.0</c:v>
                </c:pt>
                <c:pt idx="151">
                  <c:v>30.1</c:v>
                </c:pt>
                <c:pt idx="152">
                  <c:v>30.1</c:v>
                </c:pt>
                <c:pt idx="153">
                  <c:v>30.1</c:v>
                </c:pt>
                <c:pt idx="154">
                  <c:v>30.1</c:v>
                </c:pt>
                <c:pt idx="155">
                  <c:v>30.1</c:v>
                </c:pt>
                <c:pt idx="156">
                  <c:v>30.1</c:v>
                </c:pt>
                <c:pt idx="157">
                  <c:v>30.2</c:v>
                </c:pt>
                <c:pt idx="158">
                  <c:v>30.2</c:v>
                </c:pt>
                <c:pt idx="159">
                  <c:v>30.2</c:v>
                </c:pt>
                <c:pt idx="160">
                  <c:v>30.2</c:v>
                </c:pt>
                <c:pt idx="161">
                  <c:v>30.2</c:v>
                </c:pt>
                <c:pt idx="162">
                  <c:v>30.2</c:v>
                </c:pt>
                <c:pt idx="163">
                  <c:v>30.2</c:v>
                </c:pt>
                <c:pt idx="164">
                  <c:v>30.2</c:v>
                </c:pt>
                <c:pt idx="165">
                  <c:v>30.2</c:v>
                </c:pt>
                <c:pt idx="166">
                  <c:v>30.3</c:v>
                </c:pt>
                <c:pt idx="167">
                  <c:v>30.3</c:v>
                </c:pt>
                <c:pt idx="168">
                  <c:v>30.3</c:v>
                </c:pt>
                <c:pt idx="169">
                  <c:v>30.3</c:v>
                </c:pt>
                <c:pt idx="170">
                  <c:v>30.3</c:v>
                </c:pt>
                <c:pt idx="171">
                  <c:v>30.3</c:v>
                </c:pt>
                <c:pt idx="172">
                  <c:v>30.3</c:v>
                </c:pt>
                <c:pt idx="173">
                  <c:v>30.3</c:v>
                </c:pt>
                <c:pt idx="174">
                  <c:v>30.3</c:v>
                </c:pt>
                <c:pt idx="175">
                  <c:v>30.4</c:v>
                </c:pt>
                <c:pt idx="176">
                  <c:v>30.4</c:v>
                </c:pt>
                <c:pt idx="177">
                  <c:v>30.4</c:v>
                </c:pt>
                <c:pt idx="178">
                  <c:v>30.4</c:v>
                </c:pt>
                <c:pt idx="179">
                  <c:v>30.4</c:v>
                </c:pt>
                <c:pt idx="180">
                  <c:v>30.4</c:v>
                </c:pt>
                <c:pt idx="181">
                  <c:v>30.4</c:v>
                </c:pt>
                <c:pt idx="182">
                  <c:v>30.4</c:v>
                </c:pt>
                <c:pt idx="183">
                  <c:v>30.5</c:v>
                </c:pt>
                <c:pt idx="184">
                  <c:v>30.5</c:v>
                </c:pt>
                <c:pt idx="185">
                  <c:v>30.5</c:v>
                </c:pt>
                <c:pt idx="186">
                  <c:v>30.6</c:v>
                </c:pt>
                <c:pt idx="187">
                  <c:v>30.6</c:v>
                </c:pt>
                <c:pt idx="188">
                  <c:v>30.6</c:v>
                </c:pt>
                <c:pt idx="189">
                  <c:v>30.6</c:v>
                </c:pt>
                <c:pt idx="190">
                  <c:v>30.7</c:v>
                </c:pt>
                <c:pt idx="191">
                  <c:v>30.7</c:v>
                </c:pt>
                <c:pt idx="192">
                  <c:v>30.7</c:v>
                </c:pt>
                <c:pt idx="193">
                  <c:v>30.7</c:v>
                </c:pt>
                <c:pt idx="194">
                  <c:v>30.7</c:v>
                </c:pt>
                <c:pt idx="195">
                  <c:v>30.7</c:v>
                </c:pt>
                <c:pt idx="196">
                  <c:v>30.7</c:v>
                </c:pt>
                <c:pt idx="197">
                  <c:v>30.7</c:v>
                </c:pt>
                <c:pt idx="198">
                  <c:v>30.7</c:v>
                </c:pt>
                <c:pt idx="199">
                  <c:v>30.8</c:v>
                </c:pt>
                <c:pt idx="200">
                  <c:v>30.8</c:v>
                </c:pt>
                <c:pt idx="201">
                  <c:v>30.9</c:v>
                </c:pt>
                <c:pt idx="202">
                  <c:v>30.9</c:v>
                </c:pt>
                <c:pt idx="203">
                  <c:v>30.9</c:v>
                </c:pt>
                <c:pt idx="204">
                  <c:v>30.9</c:v>
                </c:pt>
                <c:pt idx="205">
                  <c:v>30.9</c:v>
                </c:pt>
                <c:pt idx="206">
                  <c:v>30.9</c:v>
                </c:pt>
                <c:pt idx="207">
                  <c:v>31.0</c:v>
                </c:pt>
                <c:pt idx="208">
                  <c:v>31.0</c:v>
                </c:pt>
                <c:pt idx="209">
                  <c:v>31.0</c:v>
                </c:pt>
                <c:pt idx="210">
                  <c:v>31.0</c:v>
                </c:pt>
                <c:pt idx="211">
                  <c:v>31.0</c:v>
                </c:pt>
                <c:pt idx="212">
                  <c:v>31.0</c:v>
                </c:pt>
                <c:pt idx="213">
                  <c:v>31.0</c:v>
                </c:pt>
                <c:pt idx="214">
                  <c:v>31.1</c:v>
                </c:pt>
                <c:pt idx="215">
                  <c:v>31.1</c:v>
                </c:pt>
                <c:pt idx="216">
                  <c:v>31.1</c:v>
                </c:pt>
                <c:pt idx="217">
                  <c:v>31.1</c:v>
                </c:pt>
                <c:pt idx="218">
                  <c:v>31.1</c:v>
                </c:pt>
                <c:pt idx="219">
                  <c:v>31.1</c:v>
                </c:pt>
                <c:pt idx="220">
                  <c:v>31.2</c:v>
                </c:pt>
                <c:pt idx="221">
                  <c:v>31.2</c:v>
                </c:pt>
                <c:pt idx="222">
                  <c:v>31.2</c:v>
                </c:pt>
                <c:pt idx="223">
                  <c:v>31.3</c:v>
                </c:pt>
                <c:pt idx="224">
                  <c:v>31.3</c:v>
                </c:pt>
                <c:pt idx="225">
                  <c:v>31.3</c:v>
                </c:pt>
                <c:pt idx="226">
                  <c:v>31.3</c:v>
                </c:pt>
                <c:pt idx="227">
                  <c:v>31.3</c:v>
                </c:pt>
                <c:pt idx="228">
                  <c:v>31.3</c:v>
                </c:pt>
                <c:pt idx="229">
                  <c:v>31.4</c:v>
                </c:pt>
                <c:pt idx="230">
                  <c:v>31.4</c:v>
                </c:pt>
                <c:pt idx="231">
                  <c:v>31.4</c:v>
                </c:pt>
                <c:pt idx="232">
                  <c:v>31.5</c:v>
                </c:pt>
                <c:pt idx="233">
                  <c:v>31.5</c:v>
                </c:pt>
                <c:pt idx="234">
                  <c:v>31.5</c:v>
                </c:pt>
                <c:pt idx="235">
                  <c:v>31.5</c:v>
                </c:pt>
                <c:pt idx="236">
                  <c:v>31.5</c:v>
                </c:pt>
                <c:pt idx="237">
                  <c:v>31.5</c:v>
                </c:pt>
                <c:pt idx="238">
                  <c:v>31.6</c:v>
                </c:pt>
                <c:pt idx="239">
                  <c:v>31.6</c:v>
                </c:pt>
                <c:pt idx="240">
                  <c:v>31.6</c:v>
                </c:pt>
                <c:pt idx="241">
                  <c:v>31.7</c:v>
                </c:pt>
                <c:pt idx="242">
                  <c:v>31.7</c:v>
                </c:pt>
                <c:pt idx="243">
                  <c:v>31.8</c:v>
                </c:pt>
                <c:pt idx="244">
                  <c:v>31.8</c:v>
                </c:pt>
                <c:pt idx="245">
                  <c:v>31.8</c:v>
                </c:pt>
                <c:pt idx="246">
                  <c:v>31.8</c:v>
                </c:pt>
                <c:pt idx="247">
                  <c:v>31.8</c:v>
                </c:pt>
                <c:pt idx="248">
                  <c:v>31.8</c:v>
                </c:pt>
                <c:pt idx="249">
                  <c:v>31.8</c:v>
                </c:pt>
                <c:pt idx="250">
                  <c:v>31.9</c:v>
                </c:pt>
                <c:pt idx="251">
                  <c:v>31.9</c:v>
                </c:pt>
                <c:pt idx="252">
                  <c:v>31.9</c:v>
                </c:pt>
                <c:pt idx="253">
                  <c:v>32.0</c:v>
                </c:pt>
                <c:pt idx="254">
                  <c:v>32.0</c:v>
                </c:pt>
                <c:pt idx="255">
                  <c:v>32.0</c:v>
                </c:pt>
                <c:pt idx="256">
                  <c:v>32.1</c:v>
                </c:pt>
                <c:pt idx="257">
                  <c:v>32.1</c:v>
                </c:pt>
                <c:pt idx="258">
                  <c:v>32.2</c:v>
                </c:pt>
                <c:pt idx="259">
                  <c:v>32.2</c:v>
                </c:pt>
                <c:pt idx="260">
                  <c:v>32.2</c:v>
                </c:pt>
                <c:pt idx="261">
                  <c:v>32.2</c:v>
                </c:pt>
                <c:pt idx="262">
                  <c:v>32.2</c:v>
                </c:pt>
                <c:pt idx="263">
                  <c:v>32.2</c:v>
                </c:pt>
                <c:pt idx="264">
                  <c:v>32.2</c:v>
                </c:pt>
                <c:pt idx="265">
                  <c:v>32.3</c:v>
                </c:pt>
                <c:pt idx="266">
                  <c:v>32.3</c:v>
                </c:pt>
                <c:pt idx="267">
                  <c:v>32.3</c:v>
                </c:pt>
                <c:pt idx="268">
                  <c:v>32.4</c:v>
                </c:pt>
                <c:pt idx="269">
                  <c:v>32.4</c:v>
                </c:pt>
                <c:pt idx="270">
                  <c:v>32.4</c:v>
                </c:pt>
                <c:pt idx="271">
                  <c:v>32.5</c:v>
                </c:pt>
                <c:pt idx="272">
                  <c:v>32.5</c:v>
                </c:pt>
                <c:pt idx="273">
                  <c:v>32.5</c:v>
                </c:pt>
                <c:pt idx="274">
                  <c:v>32.6</c:v>
                </c:pt>
                <c:pt idx="275">
                  <c:v>32.6</c:v>
                </c:pt>
                <c:pt idx="276">
                  <c:v>32.6</c:v>
                </c:pt>
                <c:pt idx="277">
                  <c:v>32.7</c:v>
                </c:pt>
                <c:pt idx="278">
                  <c:v>32.7</c:v>
                </c:pt>
                <c:pt idx="279">
                  <c:v>32.8</c:v>
                </c:pt>
                <c:pt idx="280">
                  <c:v>32.8</c:v>
                </c:pt>
                <c:pt idx="281">
                  <c:v>32.8</c:v>
                </c:pt>
                <c:pt idx="282">
                  <c:v>32.8</c:v>
                </c:pt>
                <c:pt idx="283">
                  <c:v>32.9</c:v>
                </c:pt>
                <c:pt idx="284">
                  <c:v>32.9</c:v>
                </c:pt>
                <c:pt idx="285">
                  <c:v>32.9</c:v>
                </c:pt>
                <c:pt idx="286">
                  <c:v>33.0</c:v>
                </c:pt>
                <c:pt idx="287">
                  <c:v>33.0</c:v>
                </c:pt>
                <c:pt idx="288">
                  <c:v>33.0</c:v>
                </c:pt>
                <c:pt idx="289">
                  <c:v>33.1</c:v>
                </c:pt>
                <c:pt idx="290">
                  <c:v>33.1</c:v>
                </c:pt>
                <c:pt idx="291">
                  <c:v>33.2</c:v>
                </c:pt>
                <c:pt idx="292">
                  <c:v>33.2</c:v>
                </c:pt>
                <c:pt idx="293">
                  <c:v>33.2</c:v>
                </c:pt>
                <c:pt idx="294">
                  <c:v>33.2</c:v>
                </c:pt>
                <c:pt idx="295">
                  <c:v>33.4</c:v>
                </c:pt>
                <c:pt idx="296">
                  <c:v>33.4</c:v>
                </c:pt>
                <c:pt idx="297">
                  <c:v>33.5</c:v>
                </c:pt>
                <c:pt idx="298">
                  <c:v>33.5</c:v>
                </c:pt>
                <c:pt idx="299">
                  <c:v>33.5</c:v>
                </c:pt>
                <c:pt idx="300">
                  <c:v>33.5</c:v>
                </c:pt>
                <c:pt idx="301">
                  <c:v>33.6</c:v>
                </c:pt>
                <c:pt idx="302">
                  <c:v>33.6</c:v>
                </c:pt>
                <c:pt idx="303">
                  <c:v>33.6</c:v>
                </c:pt>
                <c:pt idx="304">
                  <c:v>33.6</c:v>
                </c:pt>
                <c:pt idx="305">
                  <c:v>33.6</c:v>
                </c:pt>
                <c:pt idx="306">
                  <c:v>33.6</c:v>
                </c:pt>
                <c:pt idx="307">
                  <c:v>33.8</c:v>
                </c:pt>
                <c:pt idx="308">
                  <c:v>33.8</c:v>
                </c:pt>
                <c:pt idx="309">
                  <c:v>33.8</c:v>
                </c:pt>
                <c:pt idx="310">
                  <c:v>33.9</c:v>
                </c:pt>
                <c:pt idx="311">
                  <c:v>33.9</c:v>
                </c:pt>
                <c:pt idx="312">
                  <c:v>33.9</c:v>
                </c:pt>
                <c:pt idx="313">
                  <c:v>33.9</c:v>
                </c:pt>
                <c:pt idx="314">
                  <c:v>33.9</c:v>
                </c:pt>
                <c:pt idx="315">
                  <c:v>34.0</c:v>
                </c:pt>
                <c:pt idx="316">
                  <c:v>34.0</c:v>
                </c:pt>
                <c:pt idx="317">
                  <c:v>34.0</c:v>
                </c:pt>
                <c:pt idx="318">
                  <c:v>34.1</c:v>
                </c:pt>
                <c:pt idx="319">
                  <c:v>34.1</c:v>
                </c:pt>
                <c:pt idx="320">
                  <c:v>34.1</c:v>
                </c:pt>
                <c:pt idx="321">
                  <c:v>34.1</c:v>
                </c:pt>
                <c:pt idx="322">
                  <c:v>34.3</c:v>
                </c:pt>
                <c:pt idx="323">
                  <c:v>34.3</c:v>
                </c:pt>
                <c:pt idx="324">
                  <c:v>34.3</c:v>
                </c:pt>
                <c:pt idx="325">
                  <c:v>34.4</c:v>
                </c:pt>
                <c:pt idx="326">
                  <c:v>34.4</c:v>
                </c:pt>
                <c:pt idx="327">
                  <c:v>34.4</c:v>
                </c:pt>
                <c:pt idx="328">
                  <c:v>34.4</c:v>
                </c:pt>
                <c:pt idx="329">
                  <c:v>34.4</c:v>
                </c:pt>
                <c:pt idx="330">
                  <c:v>34.4</c:v>
                </c:pt>
                <c:pt idx="331">
                  <c:v>34.4</c:v>
                </c:pt>
                <c:pt idx="332">
                  <c:v>34.4</c:v>
                </c:pt>
                <c:pt idx="333">
                  <c:v>34.4</c:v>
                </c:pt>
                <c:pt idx="334">
                  <c:v>34.5</c:v>
                </c:pt>
                <c:pt idx="335">
                  <c:v>34.5</c:v>
                </c:pt>
                <c:pt idx="336">
                  <c:v>34.5</c:v>
                </c:pt>
                <c:pt idx="337">
                  <c:v>34.6</c:v>
                </c:pt>
                <c:pt idx="338">
                  <c:v>34.6</c:v>
                </c:pt>
                <c:pt idx="339">
                  <c:v>34.6</c:v>
                </c:pt>
                <c:pt idx="340">
                  <c:v>34.7</c:v>
                </c:pt>
                <c:pt idx="341">
                  <c:v>34.7</c:v>
                </c:pt>
                <c:pt idx="342">
                  <c:v>34.7</c:v>
                </c:pt>
                <c:pt idx="343">
                  <c:v>34.8</c:v>
                </c:pt>
                <c:pt idx="344">
                  <c:v>34.8</c:v>
                </c:pt>
                <c:pt idx="345">
                  <c:v>34.9</c:v>
                </c:pt>
                <c:pt idx="346">
                  <c:v>34.9</c:v>
                </c:pt>
                <c:pt idx="347">
                  <c:v>34.9</c:v>
                </c:pt>
                <c:pt idx="348">
                  <c:v>35.0</c:v>
                </c:pt>
                <c:pt idx="349">
                  <c:v>35.0</c:v>
                </c:pt>
                <c:pt idx="350">
                  <c:v>35.0</c:v>
                </c:pt>
                <c:pt idx="351">
                  <c:v>35.1</c:v>
                </c:pt>
                <c:pt idx="352">
                  <c:v>35.1</c:v>
                </c:pt>
                <c:pt idx="353">
                  <c:v>35.1</c:v>
                </c:pt>
                <c:pt idx="354">
                  <c:v>35.1</c:v>
                </c:pt>
                <c:pt idx="355">
                  <c:v>35.1</c:v>
                </c:pt>
                <c:pt idx="356">
                  <c:v>35.1</c:v>
                </c:pt>
                <c:pt idx="357">
                  <c:v>35.2</c:v>
                </c:pt>
                <c:pt idx="358">
                  <c:v>35.2</c:v>
                </c:pt>
                <c:pt idx="359">
                  <c:v>35.2</c:v>
                </c:pt>
                <c:pt idx="360">
                  <c:v>35.2</c:v>
                </c:pt>
                <c:pt idx="361">
                  <c:v>35.3</c:v>
                </c:pt>
                <c:pt idx="362">
                  <c:v>35.3</c:v>
                </c:pt>
                <c:pt idx="363">
                  <c:v>35.3</c:v>
                </c:pt>
                <c:pt idx="364">
                  <c:v>35.4</c:v>
                </c:pt>
                <c:pt idx="365">
                  <c:v>35.4</c:v>
                </c:pt>
                <c:pt idx="366">
                  <c:v>35.4</c:v>
                </c:pt>
                <c:pt idx="367">
                  <c:v>35.5</c:v>
                </c:pt>
                <c:pt idx="368">
                  <c:v>35.5</c:v>
                </c:pt>
                <c:pt idx="369">
                  <c:v>35.5</c:v>
                </c:pt>
                <c:pt idx="370">
                  <c:v>35.6</c:v>
                </c:pt>
                <c:pt idx="371">
                  <c:v>35.6</c:v>
                </c:pt>
                <c:pt idx="372">
                  <c:v>35.6</c:v>
                </c:pt>
                <c:pt idx="373">
                  <c:v>35.6</c:v>
                </c:pt>
                <c:pt idx="374">
                  <c:v>35.6</c:v>
                </c:pt>
                <c:pt idx="375">
                  <c:v>35.7</c:v>
                </c:pt>
                <c:pt idx="376">
                  <c:v>35.7</c:v>
                </c:pt>
                <c:pt idx="377">
                  <c:v>35.7</c:v>
                </c:pt>
                <c:pt idx="378">
                  <c:v>35.8</c:v>
                </c:pt>
                <c:pt idx="379">
                  <c:v>35.8</c:v>
                </c:pt>
                <c:pt idx="380">
                  <c:v>35.8</c:v>
                </c:pt>
                <c:pt idx="381">
                  <c:v>35.9</c:v>
                </c:pt>
                <c:pt idx="382">
                  <c:v>35.9</c:v>
                </c:pt>
                <c:pt idx="383">
                  <c:v>35.9</c:v>
                </c:pt>
                <c:pt idx="384">
                  <c:v>35.9</c:v>
                </c:pt>
                <c:pt idx="385">
                  <c:v>35.9</c:v>
                </c:pt>
                <c:pt idx="386">
                  <c:v>35.9</c:v>
                </c:pt>
                <c:pt idx="387">
                  <c:v>36.0</c:v>
                </c:pt>
                <c:pt idx="388">
                  <c:v>36.0</c:v>
                </c:pt>
                <c:pt idx="389">
                  <c:v>36.0</c:v>
                </c:pt>
                <c:pt idx="390">
                  <c:v>36.0</c:v>
                </c:pt>
                <c:pt idx="391">
                  <c:v>36.1</c:v>
                </c:pt>
                <c:pt idx="392">
                  <c:v>36.1</c:v>
                </c:pt>
                <c:pt idx="393">
                  <c:v>36.1</c:v>
                </c:pt>
                <c:pt idx="394">
                  <c:v>36.1</c:v>
                </c:pt>
                <c:pt idx="395">
                  <c:v>36.1</c:v>
                </c:pt>
                <c:pt idx="396">
                  <c:v>36.1</c:v>
                </c:pt>
                <c:pt idx="397">
                  <c:v>36.2</c:v>
                </c:pt>
                <c:pt idx="398">
                  <c:v>36.2</c:v>
                </c:pt>
                <c:pt idx="399">
                  <c:v>36.2</c:v>
                </c:pt>
                <c:pt idx="400">
                  <c:v>36.3</c:v>
                </c:pt>
                <c:pt idx="401">
                  <c:v>36.3</c:v>
                </c:pt>
                <c:pt idx="402">
                  <c:v>36.3</c:v>
                </c:pt>
                <c:pt idx="403">
                  <c:v>36.3</c:v>
                </c:pt>
                <c:pt idx="404">
                  <c:v>36.3</c:v>
                </c:pt>
                <c:pt idx="405">
                  <c:v>36.3</c:v>
                </c:pt>
                <c:pt idx="406">
                  <c:v>36.3</c:v>
                </c:pt>
                <c:pt idx="407">
                  <c:v>36.3</c:v>
                </c:pt>
                <c:pt idx="408">
                  <c:v>36.3</c:v>
                </c:pt>
                <c:pt idx="409">
                  <c:v>36.3</c:v>
                </c:pt>
                <c:pt idx="410">
                  <c:v>36.3</c:v>
                </c:pt>
                <c:pt idx="411">
                  <c:v>36.4</c:v>
                </c:pt>
                <c:pt idx="412">
                  <c:v>36.4</c:v>
                </c:pt>
                <c:pt idx="413">
                  <c:v>36.4</c:v>
                </c:pt>
                <c:pt idx="414">
                  <c:v>36.4</c:v>
                </c:pt>
                <c:pt idx="415">
                  <c:v>36.4</c:v>
                </c:pt>
                <c:pt idx="416">
                  <c:v>36.4</c:v>
                </c:pt>
                <c:pt idx="417">
                  <c:v>36.4</c:v>
                </c:pt>
                <c:pt idx="418">
                  <c:v>36.4</c:v>
                </c:pt>
                <c:pt idx="419">
                  <c:v>36.4</c:v>
                </c:pt>
                <c:pt idx="420">
                  <c:v>36.4</c:v>
                </c:pt>
                <c:pt idx="421">
                  <c:v>36.5</c:v>
                </c:pt>
                <c:pt idx="422">
                  <c:v>36.5</c:v>
                </c:pt>
                <c:pt idx="423">
                  <c:v>36.5</c:v>
                </c:pt>
                <c:pt idx="424">
                  <c:v>36.4</c:v>
                </c:pt>
                <c:pt idx="425">
                  <c:v>36.4</c:v>
                </c:pt>
                <c:pt idx="426">
                  <c:v>36.4</c:v>
                </c:pt>
                <c:pt idx="427">
                  <c:v>36.5</c:v>
                </c:pt>
                <c:pt idx="428">
                  <c:v>36.5</c:v>
                </c:pt>
                <c:pt idx="429">
                  <c:v>36.5</c:v>
                </c:pt>
                <c:pt idx="430">
                  <c:v>36.5</c:v>
                </c:pt>
                <c:pt idx="431">
                  <c:v>36.5</c:v>
                </c:pt>
                <c:pt idx="432">
                  <c:v>36.5</c:v>
                </c:pt>
                <c:pt idx="433">
                  <c:v>36.5</c:v>
                </c:pt>
                <c:pt idx="434">
                  <c:v>36.5</c:v>
                </c:pt>
                <c:pt idx="435">
                  <c:v>36.5</c:v>
                </c:pt>
                <c:pt idx="436">
                  <c:v>36.5</c:v>
                </c:pt>
                <c:pt idx="437">
                  <c:v>36.5</c:v>
                </c:pt>
                <c:pt idx="438">
                  <c:v>36.5</c:v>
                </c:pt>
                <c:pt idx="439">
                  <c:v>36.5</c:v>
                </c:pt>
                <c:pt idx="440">
                  <c:v>36.5</c:v>
                </c:pt>
                <c:pt idx="441">
                  <c:v>36.5</c:v>
                </c:pt>
                <c:pt idx="442">
                  <c:v>36.6</c:v>
                </c:pt>
                <c:pt idx="443">
                  <c:v>36.6</c:v>
                </c:pt>
                <c:pt idx="444">
                  <c:v>36.6</c:v>
                </c:pt>
                <c:pt idx="445">
                  <c:v>36.6</c:v>
                </c:pt>
                <c:pt idx="446">
                  <c:v>36.6</c:v>
                </c:pt>
                <c:pt idx="447">
                  <c:v>36.5</c:v>
                </c:pt>
                <c:pt idx="448">
                  <c:v>36.5</c:v>
                </c:pt>
                <c:pt idx="449">
                  <c:v>36.5</c:v>
                </c:pt>
                <c:pt idx="450">
                  <c:v>36.5</c:v>
                </c:pt>
                <c:pt idx="451">
                  <c:v>36.5</c:v>
                </c:pt>
                <c:pt idx="452">
                  <c:v>36.5</c:v>
                </c:pt>
                <c:pt idx="453">
                  <c:v>36.5</c:v>
                </c:pt>
                <c:pt idx="454">
                  <c:v>36.5</c:v>
                </c:pt>
                <c:pt idx="455">
                  <c:v>36.5</c:v>
                </c:pt>
                <c:pt idx="456">
                  <c:v>36.5</c:v>
                </c:pt>
                <c:pt idx="457">
                  <c:v>36.5</c:v>
                </c:pt>
                <c:pt idx="458">
                  <c:v>36.5</c:v>
                </c:pt>
                <c:pt idx="459">
                  <c:v>36.5</c:v>
                </c:pt>
                <c:pt idx="460">
                  <c:v>36.5</c:v>
                </c:pt>
                <c:pt idx="461">
                  <c:v>36.5</c:v>
                </c:pt>
                <c:pt idx="462">
                  <c:v>36.5</c:v>
                </c:pt>
                <c:pt idx="463">
                  <c:v>36.5</c:v>
                </c:pt>
                <c:pt idx="464">
                  <c:v>36.5</c:v>
                </c:pt>
                <c:pt idx="465">
                  <c:v>36.5</c:v>
                </c:pt>
                <c:pt idx="466">
                  <c:v>36.5</c:v>
                </c:pt>
                <c:pt idx="467">
                  <c:v>36.5</c:v>
                </c:pt>
                <c:pt idx="468">
                  <c:v>36.5</c:v>
                </c:pt>
                <c:pt idx="469">
                  <c:v>36.5</c:v>
                </c:pt>
                <c:pt idx="470">
                  <c:v>36.5</c:v>
                </c:pt>
                <c:pt idx="471">
                  <c:v>36.4</c:v>
                </c:pt>
                <c:pt idx="472">
                  <c:v>36.4</c:v>
                </c:pt>
                <c:pt idx="473">
                  <c:v>36.4</c:v>
                </c:pt>
                <c:pt idx="474">
                  <c:v>36.4</c:v>
                </c:pt>
                <c:pt idx="475">
                  <c:v>36.4</c:v>
                </c:pt>
                <c:pt idx="476">
                  <c:v>36.4</c:v>
                </c:pt>
                <c:pt idx="477">
                  <c:v>36.4</c:v>
                </c:pt>
                <c:pt idx="478">
                  <c:v>36.4</c:v>
                </c:pt>
                <c:pt idx="479">
                  <c:v>36.4</c:v>
                </c:pt>
                <c:pt idx="480">
                  <c:v>36.4</c:v>
                </c:pt>
                <c:pt idx="481">
                  <c:v>36.4</c:v>
                </c:pt>
                <c:pt idx="482">
                  <c:v>36.4</c:v>
                </c:pt>
                <c:pt idx="483">
                  <c:v>36.4</c:v>
                </c:pt>
                <c:pt idx="484">
                  <c:v>36.4</c:v>
                </c:pt>
                <c:pt idx="485">
                  <c:v>36.4</c:v>
                </c:pt>
                <c:pt idx="486">
                  <c:v>36.4</c:v>
                </c:pt>
                <c:pt idx="487">
                  <c:v>36.4</c:v>
                </c:pt>
                <c:pt idx="488">
                  <c:v>36.4</c:v>
                </c:pt>
                <c:pt idx="489">
                  <c:v>36.4</c:v>
                </c:pt>
                <c:pt idx="490">
                  <c:v>36.4</c:v>
                </c:pt>
                <c:pt idx="491">
                  <c:v>36.4</c:v>
                </c:pt>
                <c:pt idx="492">
                  <c:v>36.4</c:v>
                </c:pt>
                <c:pt idx="493">
                  <c:v>36.4</c:v>
                </c:pt>
                <c:pt idx="494">
                  <c:v>36.4</c:v>
                </c:pt>
                <c:pt idx="495">
                  <c:v>36.4</c:v>
                </c:pt>
                <c:pt idx="496">
                  <c:v>36.4</c:v>
                </c:pt>
                <c:pt idx="497">
                  <c:v>36.4</c:v>
                </c:pt>
                <c:pt idx="498">
                  <c:v>36.4</c:v>
                </c:pt>
                <c:pt idx="499">
                  <c:v>36.4</c:v>
                </c:pt>
                <c:pt idx="500">
                  <c:v>36.4</c:v>
                </c:pt>
                <c:pt idx="501">
                  <c:v>36.4</c:v>
                </c:pt>
                <c:pt idx="502">
                  <c:v>36.4</c:v>
                </c:pt>
                <c:pt idx="503">
                  <c:v>36.4</c:v>
                </c:pt>
                <c:pt idx="504">
                  <c:v>36.4</c:v>
                </c:pt>
                <c:pt idx="505">
                  <c:v>36.4</c:v>
                </c:pt>
                <c:pt idx="506">
                  <c:v>36.4</c:v>
                </c:pt>
                <c:pt idx="507">
                  <c:v>36.4</c:v>
                </c:pt>
                <c:pt idx="508">
                  <c:v>36.4</c:v>
                </c:pt>
                <c:pt idx="509">
                  <c:v>36.4</c:v>
                </c:pt>
                <c:pt idx="510">
                  <c:v>36.4</c:v>
                </c:pt>
                <c:pt idx="511">
                  <c:v>36.4</c:v>
                </c:pt>
                <c:pt idx="512">
                  <c:v>36.4</c:v>
                </c:pt>
                <c:pt idx="513">
                  <c:v>36.4</c:v>
                </c:pt>
                <c:pt idx="514">
                  <c:v>36.4</c:v>
                </c:pt>
                <c:pt idx="515">
                  <c:v>36.4</c:v>
                </c:pt>
                <c:pt idx="516">
                  <c:v>36.4</c:v>
                </c:pt>
                <c:pt idx="517">
                  <c:v>36.5</c:v>
                </c:pt>
                <c:pt idx="518">
                  <c:v>36.5</c:v>
                </c:pt>
                <c:pt idx="519">
                  <c:v>36.4</c:v>
                </c:pt>
                <c:pt idx="520">
                  <c:v>36.4</c:v>
                </c:pt>
                <c:pt idx="521">
                  <c:v>36.4</c:v>
                </c:pt>
                <c:pt idx="522">
                  <c:v>36.4</c:v>
                </c:pt>
                <c:pt idx="523">
                  <c:v>36.5</c:v>
                </c:pt>
                <c:pt idx="524">
                  <c:v>36.5</c:v>
                </c:pt>
                <c:pt idx="525">
                  <c:v>36.5</c:v>
                </c:pt>
                <c:pt idx="526">
                  <c:v>36.4</c:v>
                </c:pt>
                <c:pt idx="527">
                  <c:v>36.4</c:v>
                </c:pt>
                <c:pt idx="528">
                  <c:v>36.3</c:v>
                </c:pt>
                <c:pt idx="529">
                  <c:v>36.3</c:v>
                </c:pt>
                <c:pt idx="530">
                  <c:v>36.3</c:v>
                </c:pt>
                <c:pt idx="531">
                  <c:v>36.3</c:v>
                </c:pt>
                <c:pt idx="532">
                  <c:v>36.3</c:v>
                </c:pt>
                <c:pt idx="533">
                  <c:v>36.3</c:v>
                </c:pt>
                <c:pt idx="534">
                  <c:v>36.3</c:v>
                </c:pt>
                <c:pt idx="535">
                  <c:v>36.2</c:v>
                </c:pt>
                <c:pt idx="536">
                  <c:v>36.2</c:v>
                </c:pt>
                <c:pt idx="537">
                  <c:v>36.2</c:v>
                </c:pt>
                <c:pt idx="538">
                  <c:v>36.1</c:v>
                </c:pt>
                <c:pt idx="539">
                  <c:v>36.1</c:v>
                </c:pt>
                <c:pt idx="540">
                  <c:v>36.1</c:v>
                </c:pt>
                <c:pt idx="541">
                  <c:v>36.0</c:v>
                </c:pt>
                <c:pt idx="542">
                  <c:v>36.0</c:v>
                </c:pt>
                <c:pt idx="543">
                  <c:v>36.0</c:v>
                </c:pt>
                <c:pt idx="544">
                  <c:v>35.8</c:v>
                </c:pt>
                <c:pt idx="545">
                  <c:v>35.8</c:v>
                </c:pt>
                <c:pt idx="546">
                  <c:v>35.8</c:v>
                </c:pt>
                <c:pt idx="547">
                  <c:v>35.8</c:v>
                </c:pt>
                <c:pt idx="548">
                  <c:v>35.8</c:v>
                </c:pt>
                <c:pt idx="549">
                  <c:v>35.8</c:v>
                </c:pt>
                <c:pt idx="550">
                  <c:v>35.6</c:v>
                </c:pt>
                <c:pt idx="551">
                  <c:v>35.6</c:v>
                </c:pt>
                <c:pt idx="552">
                  <c:v>35.6</c:v>
                </c:pt>
                <c:pt idx="553">
                  <c:v>35.5</c:v>
                </c:pt>
                <c:pt idx="554">
                  <c:v>35.5</c:v>
                </c:pt>
                <c:pt idx="555">
                  <c:v>35.4</c:v>
                </c:pt>
                <c:pt idx="556">
                  <c:v>35.4</c:v>
                </c:pt>
                <c:pt idx="557">
                  <c:v>35.4</c:v>
                </c:pt>
                <c:pt idx="558">
                  <c:v>35.2</c:v>
                </c:pt>
                <c:pt idx="559">
                  <c:v>35.2</c:v>
                </c:pt>
                <c:pt idx="560">
                  <c:v>35.2</c:v>
                </c:pt>
                <c:pt idx="561">
                  <c:v>35.0</c:v>
                </c:pt>
                <c:pt idx="562">
                  <c:v>35.0</c:v>
                </c:pt>
                <c:pt idx="563">
                  <c:v>35.0</c:v>
                </c:pt>
                <c:pt idx="564">
                  <c:v>35.0</c:v>
                </c:pt>
                <c:pt idx="565">
                  <c:v>34.9</c:v>
                </c:pt>
                <c:pt idx="566">
                  <c:v>34.9</c:v>
                </c:pt>
                <c:pt idx="567">
                  <c:v>34.6</c:v>
                </c:pt>
                <c:pt idx="568">
                  <c:v>34.6</c:v>
                </c:pt>
                <c:pt idx="569">
                  <c:v>34.6</c:v>
                </c:pt>
                <c:pt idx="570">
                  <c:v>34.6</c:v>
                </c:pt>
                <c:pt idx="571">
                  <c:v>34.4</c:v>
                </c:pt>
                <c:pt idx="572">
                  <c:v>34.4</c:v>
                </c:pt>
                <c:pt idx="573">
                  <c:v>34.4</c:v>
                </c:pt>
                <c:pt idx="574">
                  <c:v>34.2</c:v>
                </c:pt>
                <c:pt idx="575">
                  <c:v>34.2</c:v>
                </c:pt>
                <c:pt idx="576">
                  <c:v>34.2</c:v>
                </c:pt>
                <c:pt idx="577">
                  <c:v>34.0</c:v>
                </c:pt>
                <c:pt idx="578">
                  <c:v>34.0</c:v>
                </c:pt>
                <c:pt idx="579">
                  <c:v>34.0</c:v>
                </c:pt>
                <c:pt idx="580">
                  <c:v>33.8</c:v>
                </c:pt>
                <c:pt idx="581">
                  <c:v>33.8</c:v>
                </c:pt>
                <c:pt idx="582">
                  <c:v>33.8</c:v>
                </c:pt>
                <c:pt idx="583">
                  <c:v>33.6</c:v>
                </c:pt>
                <c:pt idx="584">
                  <c:v>33.6</c:v>
                </c:pt>
                <c:pt idx="585">
                  <c:v>33.6</c:v>
                </c:pt>
                <c:pt idx="586">
                  <c:v>33.4</c:v>
                </c:pt>
                <c:pt idx="587">
                  <c:v>33.4</c:v>
                </c:pt>
                <c:pt idx="588">
                  <c:v>33.2</c:v>
                </c:pt>
                <c:pt idx="589">
                  <c:v>33.2</c:v>
                </c:pt>
                <c:pt idx="590">
                  <c:v>33.2</c:v>
                </c:pt>
                <c:pt idx="591">
                  <c:v>33.2</c:v>
                </c:pt>
                <c:pt idx="592">
                  <c:v>33.1</c:v>
                </c:pt>
                <c:pt idx="593">
                  <c:v>33.1</c:v>
                </c:pt>
                <c:pt idx="594">
                  <c:v>33.1</c:v>
                </c:pt>
                <c:pt idx="595">
                  <c:v>32.9</c:v>
                </c:pt>
                <c:pt idx="596">
                  <c:v>32.9</c:v>
                </c:pt>
                <c:pt idx="597">
                  <c:v>32.9</c:v>
                </c:pt>
                <c:pt idx="598">
                  <c:v>32.9</c:v>
                </c:pt>
                <c:pt idx="599">
                  <c:v>32.9</c:v>
                </c:pt>
                <c:pt idx="600">
                  <c:v>32.9</c:v>
                </c:pt>
                <c:pt idx="601">
                  <c:v>32.8</c:v>
                </c:pt>
                <c:pt idx="602">
                  <c:v>32.8</c:v>
                </c:pt>
                <c:pt idx="603">
                  <c:v>32.8</c:v>
                </c:pt>
                <c:pt idx="604">
                  <c:v>32.7</c:v>
                </c:pt>
                <c:pt idx="605">
                  <c:v>32.7</c:v>
                </c:pt>
                <c:pt idx="606">
                  <c:v>32.7</c:v>
                </c:pt>
                <c:pt idx="607">
                  <c:v>32.7</c:v>
                </c:pt>
                <c:pt idx="608">
                  <c:v>32.7</c:v>
                </c:pt>
                <c:pt idx="609">
                  <c:v>32.6</c:v>
                </c:pt>
                <c:pt idx="610">
                  <c:v>32.6</c:v>
                </c:pt>
                <c:pt idx="611">
                  <c:v>32.6</c:v>
                </c:pt>
                <c:pt idx="612">
                  <c:v>32.6</c:v>
                </c:pt>
                <c:pt idx="613">
                  <c:v>32.5</c:v>
                </c:pt>
                <c:pt idx="614">
                  <c:v>32.5</c:v>
                </c:pt>
                <c:pt idx="615">
                  <c:v>32.5</c:v>
                </c:pt>
                <c:pt idx="616">
                  <c:v>32.4</c:v>
                </c:pt>
                <c:pt idx="617">
                  <c:v>32.4</c:v>
                </c:pt>
                <c:pt idx="618">
                  <c:v>32.4</c:v>
                </c:pt>
                <c:pt idx="619">
                  <c:v>32.3</c:v>
                </c:pt>
                <c:pt idx="620">
                  <c:v>32.3</c:v>
                </c:pt>
                <c:pt idx="621">
                  <c:v>32.3</c:v>
                </c:pt>
                <c:pt idx="622">
                  <c:v>32.3</c:v>
                </c:pt>
                <c:pt idx="623">
                  <c:v>32.3</c:v>
                </c:pt>
                <c:pt idx="624">
                  <c:v>32.2</c:v>
                </c:pt>
                <c:pt idx="625">
                  <c:v>32.2</c:v>
                </c:pt>
                <c:pt idx="626">
                  <c:v>32.2</c:v>
                </c:pt>
                <c:pt idx="627">
                  <c:v>32.2</c:v>
                </c:pt>
                <c:pt idx="628">
                  <c:v>32.2</c:v>
                </c:pt>
                <c:pt idx="629">
                  <c:v>32.2</c:v>
                </c:pt>
                <c:pt idx="630">
                  <c:v>32.2</c:v>
                </c:pt>
                <c:pt idx="631">
                  <c:v>32.1</c:v>
                </c:pt>
                <c:pt idx="632">
                  <c:v>32.1</c:v>
                </c:pt>
                <c:pt idx="633">
                  <c:v>32.1</c:v>
                </c:pt>
                <c:pt idx="634">
                  <c:v>32.0</c:v>
                </c:pt>
                <c:pt idx="635">
                  <c:v>32.0</c:v>
                </c:pt>
                <c:pt idx="636">
                  <c:v>32.0</c:v>
                </c:pt>
                <c:pt idx="637">
                  <c:v>32.0</c:v>
                </c:pt>
                <c:pt idx="638">
                  <c:v>32.0</c:v>
                </c:pt>
                <c:pt idx="639">
                  <c:v>32.0</c:v>
                </c:pt>
                <c:pt idx="640">
                  <c:v>31.9</c:v>
                </c:pt>
                <c:pt idx="641">
                  <c:v>31.9</c:v>
                </c:pt>
                <c:pt idx="642">
                  <c:v>31.9</c:v>
                </c:pt>
                <c:pt idx="643">
                  <c:v>31.9</c:v>
                </c:pt>
                <c:pt idx="644">
                  <c:v>31.9</c:v>
                </c:pt>
                <c:pt idx="645">
                  <c:v>31.9</c:v>
                </c:pt>
                <c:pt idx="646">
                  <c:v>31.8</c:v>
                </c:pt>
                <c:pt idx="647">
                  <c:v>31.8</c:v>
                </c:pt>
                <c:pt idx="648">
                  <c:v>31.8</c:v>
                </c:pt>
                <c:pt idx="649">
                  <c:v>31.8</c:v>
                </c:pt>
                <c:pt idx="650">
                  <c:v>31.8</c:v>
                </c:pt>
                <c:pt idx="651">
                  <c:v>31.8</c:v>
                </c:pt>
                <c:pt idx="652">
                  <c:v>31.7</c:v>
                </c:pt>
                <c:pt idx="653">
                  <c:v>31.7</c:v>
                </c:pt>
                <c:pt idx="654">
                  <c:v>31.7</c:v>
                </c:pt>
                <c:pt idx="655">
                  <c:v>31.7</c:v>
                </c:pt>
                <c:pt idx="656">
                  <c:v>31.7</c:v>
                </c:pt>
                <c:pt idx="657">
                  <c:v>31.6</c:v>
                </c:pt>
                <c:pt idx="658">
                  <c:v>31.6</c:v>
                </c:pt>
                <c:pt idx="659">
                  <c:v>31.6</c:v>
                </c:pt>
                <c:pt idx="660">
                  <c:v>31.6</c:v>
                </c:pt>
                <c:pt idx="661">
                  <c:v>31.6</c:v>
                </c:pt>
                <c:pt idx="662">
                  <c:v>31.6</c:v>
                </c:pt>
                <c:pt idx="663">
                  <c:v>31.5</c:v>
                </c:pt>
                <c:pt idx="664">
                  <c:v>31.5</c:v>
                </c:pt>
                <c:pt idx="665">
                  <c:v>31.5</c:v>
                </c:pt>
                <c:pt idx="666">
                  <c:v>31.5</c:v>
                </c:pt>
                <c:pt idx="667">
                  <c:v>31.5</c:v>
                </c:pt>
                <c:pt idx="668">
                  <c:v>31.5</c:v>
                </c:pt>
                <c:pt idx="669">
                  <c:v>31.5</c:v>
                </c:pt>
                <c:pt idx="670">
                  <c:v>31.5</c:v>
                </c:pt>
                <c:pt idx="671">
                  <c:v>31.5</c:v>
                </c:pt>
                <c:pt idx="672">
                  <c:v>31.4</c:v>
                </c:pt>
                <c:pt idx="673">
                  <c:v>31.4</c:v>
                </c:pt>
                <c:pt idx="674">
                  <c:v>31.4</c:v>
                </c:pt>
                <c:pt idx="675">
                  <c:v>31.4</c:v>
                </c:pt>
                <c:pt idx="676">
                  <c:v>31.4</c:v>
                </c:pt>
                <c:pt idx="677">
                  <c:v>31.4</c:v>
                </c:pt>
                <c:pt idx="678">
                  <c:v>31.4</c:v>
                </c:pt>
                <c:pt idx="679">
                  <c:v>31.3</c:v>
                </c:pt>
                <c:pt idx="680">
                  <c:v>31.3</c:v>
                </c:pt>
                <c:pt idx="681">
                  <c:v>31.3</c:v>
                </c:pt>
                <c:pt idx="682">
                  <c:v>31.3</c:v>
                </c:pt>
                <c:pt idx="683">
                  <c:v>31.3</c:v>
                </c:pt>
                <c:pt idx="684">
                  <c:v>31.3</c:v>
                </c:pt>
                <c:pt idx="685">
                  <c:v>31.3</c:v>
                </c:pt>
                <c:pt idx="686">
                  <c:v>31.3</c:v>
                </c:pt>
                <c:pt idx="687">
                  <c:v>31.3</c:v>
                </c:pt>
                <c:pt idx="688">
                  <c:v>31.3</c:v>
                </c:pt>
                <c:pt idx="689">
                  <c:v>31.3</c:v>
                </c:pt>
                <c:pt idx="690">
                  <c:v>31.3</c:v>
                </c:pt>
                <c:pt idx="691">
                  <c:v>31.2</c:v>
                </c:pt>
                <c:pt idx="692">
                  <c:v>31.2</c:v>
                </c:pt>
                <c:pt idx="693">
                  <c:v>31.2</c:v>
                </c:pt>
                <c:pt idx="694">
                  <c:v>31.2</c:v>
                </c:pt>
                <c:pt idx="695">
                  <c:v>31.2</c:v>
                </c:pt>
                <c:pt idx="696">
                  <c:v>31.2</c:v>
                </c:pt>
                <c:pt idx="697">
                  <c:v>31.2</c:v>
                </c:pt>
                <c:pt idx="698">
                  <c:v>31.2</c:v>
                </c:pt>
                <c:pt idx="699">
                  <c:v>31.2</c:v>
                </c:pt>
                <c:pt idx="700">
                  <c:v>31.2</c:v>
                </c:pt>
                <c:pt idx="701">
                  <c:v>31.2</c:v>
                </c:pt>
                <c:pt idx="702">
                  <c:v>31.2</c:v>
                </c:pt>
                <c:pt idx="703">
                  <c:v>31.2</c:v>
                </c:pt>
                <c:pt idx="704">
                  <c:v>31.2</c:v>
                </c:pt>
                <c:pt idx="705">
                  <c:v>31.2</c:v>
                </c:pt>
                <c:pt idx="706">
                  <c:v>31.1</c:v>
                </c:pt>
                <c:pt idx="707">
                  <c:v>31.1</c:v>
                </c:pt>
                <c:pt idx="708">
                  <c:v>31.1</c:v>
                </c:pt>
                <c:pt idx="709">
                  <c:v>31.1</c:v>
                </c:pt>
                <c:pt idx="710">
                  <c:v>31.1</c:v>
                </c:pt>
                <c:pt idx="711">
                  <c:v>31.1</c:v>
                </c:pt>
                <c:pt idx="712">
                  <c:v>31.1</c:v>
                </c:pt>
                <c:pt idx="713">
                  <c:v>31.1</c:v>
                </c:pt>
                <c:pt idx="714">
                  <c:v>31.1</c:v>
                </c:pt>
                <c:pt idx="715">
                  <c:v>31.1</c:v>
                </c:pt>
                <c:pt idx="716">
                  <c:v>31.1</c:v>
                </c:pt>
                <c:pt idx="717">
                  <c:v>31.1</c:v>
                </c:pt>
                <c:pt idx="718">
                  <c:v>31.1</c:v>
                </c:pt>
                <c:pt idx="719">
                  <c:v>31.1</c:v>
                </c:pt>
                <c:pt idx="720">
                  <c:v>31.1</c:v>
                </c:pt>
                <c:pt idx="721">
                  <c:v>31.1</c:v>
                </c:pt>
                <c:pt idx="722">
                  <c:v>31.1</c:v>
                </c:pt>
                <c:pt idx="723">
                  <c:v>31.1</c:v>
                </c:pt>
                <c:pt idx="724">
                  <c:v>31.0</c:v>
                </c:pt>
                <c:pt idx="725">
                  <c:v>31.0</c:v>
                </c:pt>
                <c:pt idx="726">
                  <c:v>31.0</c:v>
                </c:pt>
                <c:pt idx="727">
                  <c:v>31.0</c:v>
                </c:pt>
                <c:pt idx="728">
                  <c:v>31.0</c:v>
                </c:pt>
                <c:pt idx="729">
                  <c:v>31.0</c:v>
                </c:pt>
                <c:pt idx="730">
                  <c:v>31.0</c:v>
                </c:pt>
                <c:pt idx="731">
                  <c:v>31.0</c:v>
                </c:pt>
                <c:pt idx="732">
                  <c:v>30.9</c:v>
                </c:pt>
                <c:pt idx="733">
                  <c:v>30.9</c:v>
                </c:pt>
                <c:pt idx="734">
                  <c:v>30.9</c:v>
                </c:pt>
                <c:pt idx="735">
                  <c:v>30.9</c:v>
                </c:pt>
                <c:pt idx="736">
                  <c:v>30.9</c:v>
                </c:pt>
                <c:pt idx="737">
                  <c:v>30.9</c:v>
                </c:pt>
                <c:pt idx="738">
                  <c:v>30.9</c:v>
                </c:pt>
                <c:pt idx="739">
                  <c:v>30.8</c:v>
                </c:pt>
                <c:pt idx="740">
                  <c:v>30.8</c:v>
                </c:pt>
                <c:pt idx="741">
                  <c:v>30.8</c:v>
                </c:pt>
                <c:pt idx="742">
                  <c:v>30.8</c:v>
                </c:pt>
                <c:pt idx="743">
                  <c:v>30.8</c:v>
                </c:pt>
                <c:pt idx="744">
                  <c:v>30.8</c:v>
                </c:pt>
                <c:pt idx="745">
                  <c:v>30.7</c:v>
                </c:pt>
                <c:pt idx="746">
                  <c:v>30.7</c:v>
                </c:pt>
                <c:pt idx="747">
                  <c:v>30.6</c:v>
                </c:pt>
                <c:pt idx="748">
                  <c:v>30.6</c:v>
                </c:pt>
                <c:pt idx="749">
                  <c:v>30.6</c:v>
                </c:pt>
                <c:pt idx="750">
                  <c:v>30.6</c:v>
                </c:pt>
                <c:pt idx="751">
                  <c:v>30.6</c:v>
                </c:pt>
                <c:pt idx="752">
                  <c:v>30.6</c:v>
                </c:pt>
                <c:pt idx="753">
                  <c:v>30.6</c:v>
                </c:pt>
                <c:pt idx="754">
                  <c:v>30.6</c:v>
                </c:pt>
                <c:pt idx="755">
                  <c:v>30.6</c:v>
                </c:pt>
                <c:pt idx="756">
                  <c:v>30.6</c:v>
                </c:pt>
                <c:pt idx="757">
                  <c:v>30.6</c:v>
                </c:pt>
                <c:pt idx="758">
                  <c:v>30.6</c:v>
                </c:pt>
                <c:pt idx="759">
                  <c:v>30.6</c:v>
                </c:pt>
                <c:pt idx="760">
                  <c:v>30.6</c:v>
                </c:pt>
                <c:pt idx="761">
                  <c:v>30.6</c:v>
                </c:pt>
                <c:pt idx="762">
                  <c:v>30.5</c:v>
                </c:pt>
                <c:pt idx="763">
                  <c:v>30.5</c:v>
                </c:pt>
                <c:pt idx="764">
                  <c:v>30.5</c:v>
                </c:pt>
                <c:pt idx="765">
                  <c:v>30.5</c:v>
                </c:pt>
                <c:pt idx="766">
                  <c:v>30.5</c:v>
                </c:pt>
                <c:pt idx="767">
                  <c:v>30.5</c:v>
                </c:pt>
                <c:pt idx="768">
                  <c:v>30.5</c:v>
                </c:pt>
                <c:pt idx="769">
                  <c:v>30.4</c:v>
                </c:pt>
                <c:pt idx="770">
                  <c:v>30.4</c:v>
                </c:pt>
                <c:pt idx="771">
                  <c:v>30.4</c:v>
                </c:pt>
                <c:pt idx="772">
                  <c:v>30.4</c:v>
                </c:pt>
                <c:pt idx="773">
                  <c:v>30.4</c:v>
                </c:pt>
                <c:pt idx="774">
                  <c:v>30.4</c:v>
                </c:pt>
                <c:pt idx="775">
                  <c:v>30.4</c:v>
                </c:pt>
                <c:pt idx="776">
                  <c:v>30.4</c:v>
                </c:pt>
                <c:pt idx="777">
                  <c:v>30.4</c:v>
                </c:pt>
                <c:pt idx="778">
                  <c:v>30.4</c:v>
                </c:pt>
                <c:pt idx="779">
                  <c:v>30.4</c:v>
                </c:pt>
                <c:pt idx="780">
                  <c:v>30.4</c:v>
                </c:pt>
                <c:pt idx="781">
                  <c:v>30.4</c:v>
                </c:pt>
                <c:pt idx="782">
                  <c:v>30.4</c:v>
                </c:pt>
                <c:pt idx="783">
                  <c:v>30.4</c:v>
                </c:pt>
                <c:pt idx="784">
                  <c:v>30.4</c:v>
                </c:pt>
                <c:pt idx="785">
                  <c:v>30.4</c:v>
                </c:pt>
                <c:pt idx="786">
                  <c:v>30.4</c:v>
                </c:pt>
                <c:pt idx="787">
                  <c:v>30.3</c:v>
                </c:pt>
                <c:pt idx="788">
                  <c:v>30.3</c:v>
                </c:pt>
                <c:pt idx="789">
                  <c:v>30.3</c:v>
                </c:pt>
                <c:pt idx="790">
                  <c:v>30.4</c:v>
                </c:pt>
                <c:pt idx="791">
                  <c:v>30.4</c:v>
                </c:pt>
                <c:pt idx="792">
                  <c:v>30.4</c:v>
                </c:pt>
                <c:pt idx="793">
                  <c:v>30.4</c:v>
                </c:pt>
                <c:pt idx="794">
                  <c:v>30.4</c:v>
                </c:pt>
                <c:pt idx="795">
                  <c:v>30.3</c:v>
                </c:pt>
                <c:pt idx="796">
                  <c:v>30.3</c:v>
                </c:pt>
                <c:pt idx="797">
                  <c:v>30.3</c:v>
                </c:pt>
                <c:pt idx="798">
                  <c:v>30.4</c:v>
                </c:pt>
                <c:pt idx="799">
                  <c:v>30.4</c:v>
                </c:pt>
                <c:pt idx="800">
                  <c:v>30.4</c:v>
                </c:pt>
                <c:pt idx="801">
                  <c:v>30.4</c:v>
                </c:pt>
                <c:pt idx="802">
                  <c:v>30.4</c:v>
                </c:pt>
                <c:pt idx="803">
                  <c:v>30.4</c:v>
                </c:pt>
                <c:pt idx="804">
                  <c:v>30.4</c:v>
                </c:pt>
                <c:pt idx="805">
                  <c:v>30.4</c:v>
                </c:pt>
                <c:pt idx="806">
                  <c:v>30.4</c:v>
                </c:pt>
                <c:pt idx="807">
                  <c:v>30.4</c:v>
                </c:pt>
                <c:pt idx="808">
                  <c:v>30.4</c:v>
                </c:pt>
                <c:pt idx="809">
                  <c:v>30.4</c:v>
                </c:pt>
                <c:pt idx="810">
                  <c:v>30.4</c:v>
                </c:pt>
                <c:pt idx="811">
                  <c:v>30.3</c:v>
                </c:pt>
                <c:pt idx="812">
                  <c:v>30.3</c:v>
                </c:pt>
              </c:numCache>
            </c:numRef>
          </c:yVal>
          <c:smooth val="0"/>
        </c:ser>
        <c:ser>
          <c:idx val="0"/>
          <c:order val="1"/>
          <c:tx>
            <c:v>Core Temp</c:v>
          </c:tx>
          <c:spPr>
            <a:ln w="25400" cap="rnd">
              <a:solidFill>
                <a:srgbClr val="3366CC"/>
              </a:solidFill>
              <a:round/>
            </a:ln>
            <a:effectLst/>
          </c:spPr>
          <c:marker>
            <c:symbol val="none"/>
          </c:marker>
          <c:yVal>
            <c:numRef>
              <c:f>'[1]12111601_Summary'!$D$6:$D$818</c:f>
              <c:numCache>
                <c:formatCode>General</c:formatCode>
                <c:ptCount val="813"/>
                <c:pt idx="0">
                  <c:v>37.23000000000001</c:v>
                </c:pt>
                <c:pt idx="1">
                  <c:v>37.23000000000001</c:v>
                </c:pt>
                <c:pt idx="2">
                  <c:v>37.23000000000001</c:v>
                </c:pt>
                <c:pt idx="3">
                  <c:v>37.23000000000001</c:v>
                </c:pt>
                <c:pt idx="4">
                  <c:v>37.24</c:v>
                </c:pt>
                <c:pt idx="5">
                  <c:v>37.24</c:v>
                </c:pt>
                <c:pt idx="6">
                  <c:v>37.24</c:v>
                </c:pt>
                <c:pt idx="7">
                  <c:v>37.24</c:v>
                </c:pt>
                <c:pt idx="8">
                  <c:v>37.24</c:v>
                </c:pt>
                <c:pt idx="9">
                  <c:v>37.24</c:v>
                </c:pt>
                <c:pt idx="10">
                  <c:v>37.24</c:v>
                </c:pt>
                <c:pt idx="11">
                  <c:v>37.24</c:v>
                </c:pt>
                <c:pt idx="12">
                  <c:v>37.24</c:v>
                </c:pt>
                <c:pt idx="13">
                  <c:v>37.24</c:v>
                </c:pt>
                <c:pt idx="14">
                  <c:v>37.24</c:v>
                </c:pt>
                <c:pt idx="15">
                  <c:v>37.24</c:v>
                </c:pt>
                <c:pt idx="16">
                  <c:v>37.24</c:v>
                </c:pt>
                <c:pt idx="17">
                  <c:v>37.24</c:v>
                </c:pt>
                <c:pt idx="18">
                  <c:v>37.24</c:v>
                </c:pt>
                <c:pt idx="19">
                  <c:v>37.23000000000001</c:v>
                </c:pt>
                <c:pt idx="20">
                  <c:v>37.23000000000001</c:v>
                </c:pt>
                <c:pt idx="21">
                  <c:v>37.23000000000001</c:v>
                </c:pt>
                <c:pt idx="22">
                  <c:v>37.23000000000001</c:v>
                </c:pt>
                <c:pt idx="23">
                  <c:v>37.23000000000001</c:v>
                </c:pt>
                <c:pt idx="24">
                  <c:v>37.23000000000001</c:v>
                </c:pt>
                <c:pt idx="25">
                  <c:v>37.24</c:v>
                </c:pt>
                <c:pt idx="26">
                  <c:v>37.24</c:v>
                </c:pt>
                <c:pt idx="27">
                  <c:v>37.24</c:v>
                </c:pt>
                <c:pt idx="28">
                  <c:v>37.24</c:v>
                </c:pt>
                <c:pt idx="29">
                  <c:v>37.24</c:v>
                </c:pt>
                <c:pt idx="30">
                  <c:v>37.24</c:v>
                </c:pt>
                <c:pt idx="31">
                  <c:v>37.24</c:v>
                </c:pt>
                <c:pt idx="32">
                  <c:v>37.24</c:v>
                </c:pt>
                <c:pt idx="33">
                  <c:v>37.24</c:v>
                </c:pt>
                <c:pt idx="34">
                  <c:v>37.24</c:v>
                </c:pt>
                <c:pt idx="35">
                  <c:v>37.24</c:v>
                </c:pt>
                <c:pt idx="36">
                  <c:v>37.24</c:v>
                </c:pt>
                <c:pt idx="37">
                  <c:v>37.24</c:v>
                </c:pt>
                <c:pt idx="38">
                  <c:v>37.24</c:v>
                </c:pt>
                <c:pt idx="39">
                  <c:v>37.24</c:v>
                </c:pt>
                <c:pt idx="40">
                  <c:v>37.25</c:v>
                </c:pt>
                <c:pt idx="41">
                  <c:v>37.25</c:v>
                </c:pt>
                <c:pt idx="42">
                  <c:v>37.25</c:v>
                </c:pt>
                <c:pt idx="43">
                  <c:v>37.25</c:v>
                </c:pt>
                <c:pt idx="44">
                  <c:v>37.25</c:v>
                </c:pt>
                <c:pt idx="45">
                  <c:v>37.25</c:v>
                </c:pt>
                <c:pt idx="46">
                  <c:v>37.25</c:v>
                </c:pt>
                <c:pt idx="47">
                  <c:v>37.25</c:v>
                </c:pt>
                <c:pt idx="48">
                  <c:v>37.25</c:v>
                </c:pt>
                <c:pt idx="49">
                  <c:v>37.25</c:v>
                </c:pt>
                <c:pt idx="50">
                  <c:v>37.25</c:v>
                </c:pt>
                <c:pt idx="51">
                  <c:v>37.25</c:v>
                </c:pt>
                <c:pt idx="52">
                  <c:v>37.25</c:v>
                </c:pt>
                <c:pt idx="53">
                  <c:v>37.25</c:v>
                </c:pt>
                <c:pt idx="54">
                  <c:v>37.25</c:v>
                </c:pt>
                <c:pt idx="55">
                  <c:v>37.25</c:v>
                </c:pt>
                <c:pt idx="56">
                  <c:v>37.25</c:v>
                </c:pt>
                <c:pt idx="57">
                  <c:v>37.25</c:v>
                </c:pt>
                <c:pt idx="58">
                  <c:v>37.25</c:v>
                </c:pt>
                <c:pt idx="59">
                  <c:v>37.25</c:v>
                </c:pt>
                <c:pt idx="60">
                  <c:v>37.25</c:v>
                </c:pt>
                <c:pt idx="61">
                  <c:v>37.25</c:v>
                </c:pt>
                <c:pt idx="62">
                  <c:v>37.25</c:v>
                </c:pt>
                <c:pt idx="63">
                  <c:v>37.25</c:v>
                </c:pt>
                <c:pt idx="64">
                  <c:v>37.25</c:v>
                </c:pt>
                <c:pt idx="65">
                  <c:v>37.25</c:v>
                </c:pt>
                <c:pt idx="66">
                  <c:v>37.25</c:v>
                </c:pt>
                <c:pt idx="67">
                  <c:v>37.25</c:v>
                </c:pt>
                <c:pt idx="68">
                  <c:v>37.25</c:v>
                </c:pt>
                <c:pt idx="69">
                  <c:v>37.25</c:v>
                </c:pt>
                <c:pt idx="70">
                  <c:v>37.25</c:v>
                </c:pt>
                <c:pt idx="71">
                  <c:v>37.25</c:v>
                </c:pt>
                <c:pt idx="72">
                  <c:v>37.25</c:v>
                </c:pt>
                <c:pt idx="73">
                  <c:v>37.25</c:v>
                </c:pt>
                <c:pt idx="74">
                  <c:v>37.25</c:v>
                </c:pt>
                <c:pt idx="75">
                  <c:v>37.25</c:v>
                </c:pt>
                <c:pt idx="76">
                  <c:v>37.25</c:v>
                </c:pt>
                <c:pt idx="77">
                  <c:v>37.25</c:v>
                </c:pt>
                <c:pt idx="78">
                  <c:v>37.25</c:v>
                </c:pt>
                <c:pt idx="79">
                  <c:v>37.25</c:v>
                </c:pt>
                <c:pt idx="80">
                  <c:v>37.25</c:v>
                </c:pt>
                <c:pt idx="81">
                  <c:v>37.25</c:v>
                </c:pt>
                <c:pt idx="82">
                  <c:v>37.25</c:v>
                </c:pt>
                <c:pt idx="83">
                  <c:v>37.25</c:v>
                </c:pt>
                <c:pt idx="84">
                  <c:v>37.25</c:v>
                </c:pt>
                <c:pt idx="85">
                  <c:v>37.25</c:v>
                </c:pt>
                <c:pt idx="86">
                  <c:v>37.26</c:v>
                </c:pt>
                <c:pt idx="87">
                  <c:v>37.26</c:v>
                </c:pt>
                <c:pt idx="88">
                  <c:v>37.26</c:v>
                </c:pt>
                <c:pt idx="89">
                  <c:v>37.26</c:v>
                </c:pt>
                <c:pt idx="90">
                  <c:v>37.26</c:v>
                </c:pt>
                <c:pt idx="91">
                  <c:v>37.26</c:v>
                </c:pt>
                <c:pt idx="92">
                  <c:v>37.26</c:v>
                </c:pt>
                <c:pt idx="93">
                  <c:v>37.26</c:v>
                </c:pt>
                <c:pt idx="94">
                  <c:v>37.26</c:v>
                </c:pt>
                <c:pt idx="95">
                  <c:v>37.26</c:v>
                </c:pt>
                <c:pt idx="96">
                  <c:v>37.26</c:v>
                </c:pt>
                <c:pt idx="97">
                  <c:v>37.26</c:v>
                </c:pt>
                <c:pt idx="98">
                  <c:v>37.27</c:v>
                </c:pt>
                <c:pt idx="99">
                  <c:v>37.27</c:v>
                </c:pt>
                <c:pt idx="100">
                  <c:v>37.27</c:v>
                </c:pt>
                <c:pt idx="101">
                  <c:v>37.27</c:v>
                </c:pt>
                <c:pt idx="102">
                  <c:v>37.27</c:v>
                </c:pt>
                <c:pt idx="103">
                  <c:v>37.27</c:v>
                </c:pt>
                <c:pt idx="104">
                  <c:v>37.27</c:v>
                </c:pt>
                <c:pt idx="105">
                  <c:v>37.27</c:v>
                </c:pt>
                <c:pt idx="106">
                  <c:v>37.27</c:v>
                </c:pt>
                <c:pt idx="107">
                  <c:v>37.27</c:v>
                </c:pt>
                <c:pt idx="108">
                  <c:v>37.27</c:v>
                </c:pt>
                <c:pt idx="109">
                  <c:v>37.27</c:v>
                </c:pt>
                <c:pt idx="110">
                  <c:v>37.27</c:v>
                </c:pt>
                <c:pt idx="111">
                  <c:v>37.27</c:v>
                </c:pt>
                <c:pt idx="113">
                  <c:v>37.28</c:v>
                </c:pt>
                <c:pt idx="114">
                  <c:v>37.28</c:v>
                </c:pt>
                <c:pt idx="115">
                  <c:v>37.28</c:v>
                </c:pt>
                <c:pt idx="116">
                  <c:v>37.28</c:v>
                </c:pt>
                <c:pt idx="117">
                  <c:v>37.28</c:v>
                </c:pt>
                <c:pt idx="118">
                  <c:v>37.28</c:v>
                </c:pt>
                <c:pt idx="119">
                  <c:v>37.28</c:v>
                </c:pt>
                <c:pt idx="120">
                  <c:v>37.28</c:v>
                </c:pt>
                <c:pt idx="121">
                  <c:v>37.28</c:v>
                </c:pt>
                <c:pt idx="122">
                  <c:v>37.3</c:v>
                </c:pt>
                <c:pt idx="123">
                  <c:v>37.3</c:v>
                </c:pt>
                <c:pt idx="124">
                  <c:v>37.3</c:v>
                </c:pt>
                <c:pt idx="125">
                  <c:v>37.31</c:v>
                </c:pt>
                <c:pt idx="126">
                  <c:v>37.31</c:v>
                </c:pt>
                <c:pt idx="127">
                  <c:v>37.31</c:v>
                </c:pt>
                <c:pt idx="128">
                  <c:v>37.31</c:v>
                </c:pt>
                <c:pt idx="129">
                  <c:v>37.31</c:v>
                </c:pt>
                <c:pt idx="130">
                  <c:v>37.31</c:v>
                </c:pt>
                <c:pt idx="131">
                  <c:v>37.31</c:v>
                </c:pt>
                <c:pt idx="132">
                  <c:v>37.31</c:v>
                </c:pt>
                <c:pt idx="134">
                  <c:v>37.32</c:v>
                </c:pt>
                <c:pt idx="135">
                  <c:v>37.32</c:v>
                </c:pt>
                <c:pt idx="136">
                  <c:v>37.32</c:v>
                </c:pt>
                <c:pt idx="137">
                  <c:v>37.33</c:v>
                </c:pt>
                <c:pt idx="138">
                  <c:v>37.33</c:v>
                </c:pt>
                <c:pt idx="139">
                  <c:v>37.33</c:v>
                </c:pt>
                <c:pt idx="140">
                  <c:v>37.33</c:v>
                </c:pt>
                <c:pt idx="141">
                  <c:v>37.33</c:v>
                </c:pt>
                <c:pt idx="142">
                  <c:v>37.33</c:v>
                </c:pt>
                <c:pt idx="143">
                  <c:v>37.34</c:v>
                </c:pt>
                <c:pt idx="144">
                  <c:v>37.34</c:v>
                </c:pt>
                <c:pt idx="145">
                  <c:v>37.34</c:v>
                </c:pt>
                <c:pt idx="146">
                  <c:v>37.35</c:v>
                </c:pt>
                <c:pt idx="147">
                  <c:v>37.35</c:v>
                </c:pt>
                <c:pt idx="148">
                  <c:v>37.35</c:v>
                </c:pt>
                <c:pt idx="149">
                  <c:v>37.35</c:v>
                </c:pt>
                <c:pt idx="150">
                  <c:v>37.35</c:v>
                </c:pt>
                <c:pt idx="151">
                  <c:v>37.35</c:v>
                </c:pt>
                <c:pt idx="152">
                  <c:v>37.35</c:v>
                </c:pt>
                <c:pt idx="153">
                  <c:v>37.35</c:v>
                </c:pt>
                <c:pt idx="154">
                  <c:v>37.35</c:v>
                </c:pt>
                <c:pt idx="155">
                  <c:v>37.35</c:v>
                </c:pt>
                <c:pt idx="156">
                  <c:v>37.35</c:v>
                </c:pt>
                <c:pt idx="158">
                  <c:v>37.36</c:v>
                </c:pt>
                <c:pt idx="159">
                  <c:v>37.36</c:v>
                </c:pt>
                <c:pt idx="160">
                  <c:v>37.36</c:v>
                </c:pt>
                <c:pt idx="161">
                  <c:v>37.37</c:v>
                </c:pt>
                <c:pt idx="162">
                  <c:v>37.37</c:v>
                </c:pt>
                <c:pt idx="163">
                  <c:v>37.37</c:v>
                </c:pt>
                <c:pt idx="164">
                  <c:v>37.39</c:v>
                </c:pt>
                <c:pt idx="165">
                  <c:v>37.39</c:v>
                </c:pt>
                <c:pt idx="166">
                  <c:v>37.39</c:v>
                </c:pt>
                <c:pt idx="167">
                  <c:v>37.39</c:v>
                </c:pt>
                <c:pt idx="168">
                  <c:v>37.39</c:v>
                </c:pt>
                <c:pt idx="169">
                  <c:v>37.39</c:v>
                </c:pt>
                <c:pt idx="170">
                  <c:v>37.4</c:v>
                </c:pt>
                <c:pt idx="171">
                  <c:v>37.4</c:v>
                </c:pt>
                <c:pt idx="172">
                  <c:v>37.4</c:v>
                </c:pt>
                <c:pt idx="173">
                  <c:v>37.41</c:v>
                </c:pt>
                <c:pt idx="174">
                  <c:v>37.41</c:v>
                </c:pt>
                <c:pt idx="175">
                  <c:v>37.41</c:v>
                </c:pt>
                <c:pt idx="176">
                  <c:v>37.41</c:v>
                </c:pt>
                <c:pt idx="177">
                  <c:v>37.41</c:v>
                </c:pt>
                <c:pt idx="178">
                  <c:v>37.41</c:v>
                </c:pt>
                <c:pt idx="179">
                  <c:v>37.41</c:v>
                </c:pt>
                <c:pt idx="180">
                  <c:v>37.42</c:v>
                </c:pt>
                <c:pt idx="181">
                  <c:v>37.42</c:v>
                </c:pt>
                <c:pt idx="182">
                  <c:v>37.42</c:v>
                </c:pt>
                <c:pt idx="183">
                  <c:v>37.42</c:v>
                </c:pt>
                <c:pt idx="184">
                  <c:v>37.42</c:v>
                </c:pt>
                <c:pt idx="185">
                  <c:v>37.42</c:v>
                </c:pt>
                <c:pt idx="186">
                  <c:v>37.43</c:v>
                </c:pt>
                <c:pt idx="187">
                  <c:v>37.43</c:v>
                </c:pt>
                <c:pt idx="188">
                  <c:v>37.43</c:v>
                </c:pt>
                <c:pt idx="189">
                  <c:v>37.44</c:v>
                </c:pt>
                <c:pt idx="190">
                  <c:v>37.44</c:v>
                </c:pt>
                <c:pt idx="191">
                  <c:v>37.44</c:v>
                </c:pt>
                <c:pt idx="192">
                  <c:v>37.44</c:v>
                </c:pt>
                <c:pt idx="193">
                  <c:v>37.44</c:v>
                </c:pt>
                <c:pt idx="194">
                  <c:v>37.44</c:v>
                </c:pt>
                <c:pt idx="195">
                  <c:v>37.44</c:v>
                </c:pt>
                <c:pt idx="196">
                  <c:v>37.44</c:v>
                </c:pt>
                <c:pt idx="197">
                  <c:v>37.44</c:v>
                </c:pt>
                <c:pt idx="198">
                  <c:v>37.45</c:v>
                </c:pt>
                <c:pt idx="199">
                  <c:v>37.45</c:v>
                </c:pt>
                <c:pt idx="200">
                  <c:v>37.45</c:v>
                </c:pt>
                <c:pt idx="201">
                  <c:v>37.46</c:v>
                </c:pt>
                <c:pt idx="202">
                  <c:v>37.46</c:v>
                </c:pt>
                <c:pt idx="203">
                  <c:v>37.46</c:v>
                </c:pt>
                <c:pt idx="204">
                  <c:v>37.46</c:v>
                </c:pt>
                <c:pt idx="205">
                  <c:v>37.46</c:v>
                </c:pt>
                <c:pt idx="206">
                  <c:v>37.46</c:v>
                </c:pt>
                <c:pt idx="207">
                  <c:v>37.47</c:v>
                </c:pt>
                <c:pt idx="208">
                  <c:v>37.47</c:v>
                </c:pt>
                <c:pt idx="209">
                  <c:v>37.47</c:v>
                </c:pt>
                <c:pt idx="210">
                  <c:v>37.47</c:v>
                </c:pt>
                <c:pt idx="211">
                  <c:v>37.47</c:v>
                </c:pt>
                <c:pt idx="212">
                  <c:v>37.47</c:v>
                </c:pt>
                <c:pt idx="213">
                  <c:v>37.48</c:v>
                </c:pt>
                <c:pt idx="214">
                  <c:v>37.48</c:v>
                </c:pt>
                <c:pt idx="215">
                  <c:v>37.48</c:v>
                </c:pt>
                <c:pt idx="216">
                  <c:v>37.48</c:v>
                </c:pt>
                <c:pt idx="217">
                  <c:v>37.48</c:v>
                </c:pt>
                <c:pt idx="218">
                  <c:v>37.48</c:v>
                </c:pt>
                <c:pt idx="219">
                  <c:v>37.49</c:v>
                </c:pt>
                <c:pt idx="220">
                  <c:v>37.49</c:v>
                </c:pt>
                <c:pt idx="221">
                  <c:v>37.49</c:v>
                </c:pt>
                <c:pt idx="222">
                  <c:v>37.5</c:v>
                </c:pt>
                <c:pt idx="223">
                  <c:v>37.5</c:v>
                </c:pt>
                <c:pt idx="224">
                  <c:v>37.5</c:v>
                </c:pt>
                <c:pt idx="225">
                  <c:v>37.5</c:v>
                </c:pt>
                <c:pt idx="226">
                  <c:v>37.5</c:v>
                </c:pt>
                <c:pt idx="227">
                  <c:v>37.5</c:v>
                </c:pt>
                <c:pt idx="228">
                  <c:v>37.5</c:v>
                </c:pt>
                <c:pt idx="229">
                  <c:v>37.5</c:v>
                </c:pt>
                <c:pt idx="230">
                  <c:v>37.5</c:v>
                </c:pt>
                <c:pt idx="231">
                  <c:v>37.5</c:v>
                </c:pt>
                <c:pt idx="232">
                  <c:v>37.5</c:v>
                </c:pt>
                <c:pt idx="233">
                  <c:v>37.5</c:v>
                </c:pt>
                <c:pt idx="234">
                  <c:v>37.5</c:v>
                </c:pt>
                <c:pt idx="235">
                  <c:v>37.5</c:v>
                </c:pt>
                <c:pt idx="236">
                  <c:v>37.5</c:v>
                </c:pt>
                <c:pt idx="237">
                  <c:v>37.51</c:v>
                </c:pt>
                <c:pt idx="238">
                  <c:v>37.51</c:v>
                </c:pt>
                <c:pt idx="239">
                  <c:v>37.51</c:v>
                </c:pt>
                <c:pt idx="240">
                  <c:v>37.51</c:v>
                </c:pt>
                <c:pt idx="241">
                  <c:v>37.51</c:v>
                </c:pt>
                <c:pt idx="242">
                  <c:v>37.51</c:v>
                </c:pt>
                <c:pt idx="243">
                  <c:v>37.51</c:v>
                </c:pt>
                <c:pt idx="244">
                  <c:v>37.51</c:v>
                </c:pt>
                <c:pt idx="245">
                  <c:v>37.51</c:v>
                </c:pt>
                <c:pt idx="246">
                  <c:v>37.52</c:v>
                </c:pt>
                <c:pt idx="247">
                  <c:v>37.52</c:v>
                </c:pt>
                <c:pt idx="248">
                  <c:v>37.52</c:v>
                </c:pt>
                <c:pt idx="249">
                  <c:v>37.53</c:v>
                </c:pt>
                <c:pt idx="250">
                  <c:v>37.53</c:v>
                </c:pt>
                <c:pt idx="251">
                  <c:v>37.53</c:v>
                </c:pt>
                <c:pt idx="252">
                  <c:v>37.54</c:v>
                </c:pt>
                <c:pt idx="253">
                  <c:v>37.54</c:v>
                </c:pt>
                <c:pt idx="254">
                  <c:v>37.54</c:v>
                </c:pt>
                <c:pt idx="255">
                  <c:v>37.55</c:v>
                </c:pt>
                <c:pt idx="256">
                  <c:v>37.55</c:v>
                </c:pt>
                <c:pt idx="257">
                  <c:v>37.55</c:v>
                </c:pt>
                <c:pt idx="258">
                  <c:v>37.56</c:v>
                </c:pt>
                <c:pt idx="259">
                  <c:v>37.56</c:v>
                </c:pt>
                <c:pt idx="260">
                  <c:v>37.56</c:v>
                </c:pt>
                <c:pt idx="261">
                  <c:v>37.57</c:v>
                </c:pt>
                <c:pt idx="262">
                  <c:v>37.57</c:v>
                </c:pt>
                <c:pt idx="263">
                  <c:v>37.57</c:v>
                </c:pt>
                <c:pt idx="264">
                  <c:v>37.58</c:v>
                </c:pt>
                <c:pt idx="265">
                  <c:v>37.58</c:v>
                </c:pt>
                <c:pt idx="266">
                  <c:v>37.58</c:v>
                </c:pt>
                <c:pt idx="267">
                  <c:v>37.6</c:v>
                </c:pt>
                <c:pt idx="268">
                  <c:v>37.6</c:v>
                </c:pt>
                <c:pt idx="269">
                  <c:v>37.6</c:v>
                </c:pt>
                <c:pt idx="270">
                  <c:v>37.58</c:v>
                </c:pt>
                <c:pt idx="271">
                  <c:v>37.58</c:v>
                </c:pt>
                <c:pt idx="272">
                  <c:v>37.58</c:v>
                </c:pt>
                <c:pt idx="273">
                  <c:v>37.56</c:v>
                </c:pt>
                <c:pt idx="274">
                  <c:v>37.56</c:v>
                </c:pt>
                <c:pt idx="275">
                  <c:v>37.56</c:v>
                </c:pt>
                <c:pt idx="276">
                  <c:v>37.57</c:v>
                </c:pt>
                <c:pt idx="277">
                  <c:v>37.57</c:v>
                </c:pt>
                <c:pt idx="278">
                  <c:v>37.57</c:v>
                </c:pt>
                <c:pt idx="279">
                  <c:v>37.58</c:v>
                </c:pt>
                <c:pt idx="280">
                  <c:v>37.58</c:v>
                </c:pt>
                <c:pt idx="281">
                  <c:v>37.58</c:v>
                </c:pt>
                <c:pt idx="282">
                  <c:v>37.58</c:v>
                </c:pt>
                <c:pt idx="283">
                  <c:v>37.58</c:v>
                </c:pt>
                <c:pt idx="284">
                  <c:v>37.58</c:v>
                </c:pt>
                <c:pt idx="285">
                  <c:v>37.59</c:v>
                </c:pt>
                <c:pt idx="286">
                  <c:v>37.59</c:v>
                </c:pt>
                <c:pt idx="287">
                  <c:v>37.59</c:v>
                </c:pt>
                <c:pt idx="288">
                  <c:v>37.6</c:v>
                </c:pt>
                <c:pt idx="289">
                  <c:v>37.6</c:v>
                </c:pt>
                <c:pt idx="290">
                  <c:v>37.6</c:v>
                </c:pt>
                <c:pt idx="291">
                  <c:v>37.61</c:v>
                </c:pt>
                <c:pt idx="292">
                  <c:v>37.61</c:v>
                </c:pt>
                <c:pt idx="293">
                  <c:v>37.61</c:v>
                </c:pt>
                <c:pt idx="294">
                  <c:v>37.62</c:v>
                </c:pt>
                <c:pt idx="295">
                  <c:v>37.62</c:v>
                </c:pt>
                <c:pt idx="296">
                  <c:v>37.62</c:v>
                </c:pt>
                <c:pt idx="297">
                  <c:v>37.62</c:v>
                </c:pt>
                <c:pt idx="298">
                  <c:v>37.62</c:v>
                </c:pt>
                <c:pt idx="299">
                  <c:v>37.62</c:v>
                </c:pt>
                <c:pt idx="300">
                  <c:v>37.62</c:v>
                </c:pt>
                <c:pt idx="301">
                  <c:v>37.62</c:v>
                </c:pt>
                <c:pt idx="302">
                  <c:v>37.62</c:v>
                </c:pt>
                <c:pt idx="303">
                  <c:v>37.65</c:v>
                </c:pt>
                <c:pt idx="304">
                  <c:v>37.65</c:v>
                </c:pt>
                <c:pt idx="305">
                  <c:v>37.65</c:v>
                </c:pt>
                <c:pt idx="306">
                  <c:v>37.66</c:v>
                </c:pt>
                <c:pt idx="307">
                  <c:v>37.66</c:v>
                </c:pt>
                <c:pt idx="308">
                  <c:v>37.66</c:v>
                </c:pt>
                <c:pt idx="309">
                  <c:v>37.67</c:v>
                </c:pt>
                <c:pt idx="310">
                  <c:v>37.67</c:v>
                </c:pt>
                <c:pt idx="311">
                  <c:v>37.67</c:v>
                </c:pt>
                <c:pt idx="312">
                  <c:v>37.67</c:v>
                </c:pt>
                <c:pt idx="313">
                  <c:v>37.67</c:v>
                </c:pt>
                <c:pt idx="314">
                  <c:v>37.67</c:v>
                </c:pt>
                <c:pt idx="315">
                  <c:v>37.68</c:v>
                </c:pt>
                <c:pt idx="316">
                  <c:v>37.68</c:v>
                </c:pt>
                <c:pt idx="317">
                  <c:v>37.68</c:v>
                </c:pt>
                <c:pt idx="318">
                  <c:v>37.68</c:v>
                </c:pt>
                <c:pt idx="319">
                  <c:v>37.68</c:v>
                </c:pt>
                <c:pt idx="320">
                  <c:v>37.68</c:v>
                </c:pt>
                <c:pt idx="321">
                  <c:v>37.72</c:v>
                </c:pt>
                <c:pt idx="322">
                  <c:v>37.72</c:v>
                </c:pt>
                <c:pt idx="323">
                  <c:v>37.72</c:v>
                </c:pt>
                <c:pt idx="324">
                  <c:v>37.7</c:v>
                </c:pt>
                <c:pt idx="325">
                  <c:v>37.7</c:v>
                </c:pt>
                <c:pt idx="326">
                  <c:v>37.7</c:v>
                </c:pt>
                <c:pt idx="327">
                  <c:v>37.71</c:v>
                </c:pt>
                <c:pt idx="328">
                  <c:v>37.71</c:v>
                </c:pt>
                <c:pt idx="329">
                  <c:v>37.71</c:v>
                </c:pt>
                <c:pt idx="330">
                  <c:v>37.71</c:v>
                </c:pt>
                <c:pt idx="331">
                  <c:v>37.71</c:v>
                </c:pt>
                <c:pt idx="332">
                  <c:v>37.71</c:v>
                </c:pt>
                <c:pt idx="333">
                  <c:v>37.72</c:v>
                </c:pt>
                <c:pt idx="334">
                  <c:v>37.72</c:v>
                </c:pt>
                <c:pt idx="335">
                  <c:v>37.72</c:v>
                </c:pt>
                <c:pt idx="336">
                  <c:v>37.74</c:v>
                </c:pt>
                <c:pt idx="337">
                  <c:v>37.74</c:v>
                </c:pt>
                <c:pt idx="338">
                  <c:v>37.74</c:v>
                </c:pt>
                <c:pt idx="339">
                  <c:v>37.75</c:v>
                </c:pt>
                <c:pt idx="340">
                  <c:v>37.75</c:v>
                </c:pt>
                <c:pt idx="341">
                  <c:v>37.75</c:v>
                </c:pt>
                <c:pt idx="342">
                  <c:v>37.76</c:v>
                </c:pt>
                <c:pt idx="343">
                  <c:v>37.76</c:v>
                </c:pt>
                <c:pt idx="344">
                  <c:v>37.76</c:v>
                </c:pt>
                <c:pt idx="345">
                  <c:v>37.78</c:v>
                </c:pt>
                <c:pt idx="346">
                  <c:v>37.78</c:v>
                </c:pt>
                <c:pt idx="347">
                  <c:v>37.78</c:v>
                </c:pt>
                <c:pt idx="348">
                  <c:v>37.79</c:v>
                </c:pt>
                <c:pt idx="349">
                  <c:v>37.79</c:v>
                </c:pt>
                <c:pt idx="350">
                  <c:v>37.79</c:v>
                </c:pt>
                <c:pt idx="351">
                  <c:v>37.8</c:v>
                </c:pt>
                <c:pt idx="352">
                  <c:v>37.8</c:v>
                </c:pt>
                <c:pt idx="353">
                  <c:v>37.8</c:v>
                </c:pt>
                <c:pt idx="354">
                  <c:v>37.8</c:v>
                </c:pt>
                <c:pt idx="355">
                  <c:v>37.8</c:v>
                </c:pt>
                <c:pt idx="356">
                  <c:v>37.8</c:v>
                </c:pt>
                <c:pt idx="357">
                  <c:v>37.84</c:v>
                </c:pt>
                <c:pt idx="358">
                  <c:v>37.84</c:v>
                </c:pt>
                <c:pt idx="359">
                  <c:v>37.84</c:v>
                </c:pt>
                <c:pt idx="360">
                  <c:v>37.84</c:v>
                </c:pt>
                <c:pt idx="361">
                  <c:v>37.84</c:v>
                </c:pt>
                <c:pt idx="362">
                  <c:v>37.84</c:v>
                </c:pt>
                <c:pt idx="363">
                  <c:v>37.86</c:v>
                </c:pt>
                <c:pt idx="364">
                  <c:v>37.86</c:v>
                </c:pt>
                <c:pt idx="365">
                  <c:v>37.86</c:v>
                </c:pt>
                <c:pt idx="366">
                  <c:v>37.87</c:v>
                </c:pt>
                <c:pt idx="367">
                  <c:v>37.87</c:v>
                </c:pt>
                <c:pt idx="368">
                  <c:v>37.87</c:v>
                </c:pt>
                <c:pt idx="369">
                  <c:v>37.88</c:v>
                </c:pt>
                <c:pt idx="370">
                  <c:v>37.88</c:v>
                </c:pt>
                <c:pt idx="371">
                  <c:v>37.88</c:v>
                </c:pt>
                <c:pt idx="372">
                  <c:v>37.89</c:v>
                </c:pt>
                <c:pt idx="373">
                  <c:v>37.89</c:v>
                </c:pt>
                <c:pt idx="374">
                  <c:v>37.89</c:v>
                </c:pt>
                <c:pt idx="375">
                  <c:v>37.9</c:v>
                </c:pt>
                <c:pt idx="376">
                  <c:v>37.9</c:v>
                </c:pt>
                <c:pt idx="377">
                  <c:v>37.9</c:v>
                </c:pt>
                <c:pt idx="378">
                  <c:v>37.91</c:v>
                </c:pt>
                <c:pt idx="379">
                  <c:v>37.91</c:v>
                </c:pt>
                <c:pt idx="380">
                  <c:v>37.91</c:v>
                </c:pt>
                <c:pt idx="381">
                  <c:v>37.92</c:v>
                </c:pt>
                <c:pt idx="382">
                  <c:v>37.92</c:v>
                </c:pt>
                <c:pt idx="383">
                  <c:v>37.92</c:v>
                </c:pt>
                <c:pt idx="384">
                  <c:v>37.93</c:v>
                </c:pt>
                <c:pt idx="385">
                  <c:v>37.93</c:v>
                </c:pt>
                <c:pt idx="386">
                  <c:v>37.93</c:v>
                </c:pt>
                <c:pt idx="387">
                  <c:v>37.95</c:v>
                </c:pt>
                <c:pt idx="388">
                  <c:v>37.95</c:v>
                </c:pt>
                <c:pt idx="389">
                  <c:v>37.95</c:v>
                </c:pt>
                <c:pt idx="390">
                  <c:v>37.96</c:v>
                </c:pt>
                <c:pt idx="391">
                  <c:v>37.96</c:v>
                </c:pt>
                <c:pt idx="392">
                  <c:v>37.96</c:v>
                </c:pt>
                <c:pt idx="393">
                  <c:v>37.98</c:v>
                </c:pt>
                <c:pt idx="394">
                  <c:v>37.98</c:v>
                </c:pt>
                <c:pt idx="395">
                  <c:v>37.98</c:v>
                </c:pt>
                <c:pt idx="396">
                  <c:v>38.0</c:v>
                </c:pt>
                <c:pt idx="397">
                  <c:v>38.0</c:v>
                </c:pt>
                <c:pt idx="398">
                  <c:v>38.0</c:v>
                </c:pt>
                <c:pt idx="399">
                  <c:v>38.0</c:v>
                </c:pt>
                <c:pt idx="400">
                  <c:v>38.0</c:v>
                </c:pt>
                <c:pt idx="401">
                  <c:v>38.0</c:v>
                </c:pt>
                <c:pt idx="402">
                  <c:v>38.01</c:v>
                </c:pt>
                <c:pt idx="403">
                  <c:v>38.01</c:v>
                </c:pt>
                <c:pt idx="404">
                  <c:v>38.01</c:v>
                </c:pt>
                <c:pt idx="405">
                  <c:v>38.02</c:v>
                </c:pt>
                <c:pt idx="406">
                  <c:v>38.02</c:v>
                </c:pt>
                <c:pt idx="407">
                  <c:v>38.02</c:v>
                </c:pt>
                <c:pt idx="408">
                  <c:v>38.03</c:v>
                </c:pt>
                <c:pt idx="409">
                  <c:v>38.03</c:v>
                </c:pt>
                <c:pt idx="410">
                  <c:v>38.03</c:v>
                </c:pt>
                <c:pt idx="411">
                  <c:v>38.05</c:v>
                </c:pt>
                <c:pt idx="412">
                  <c:v>38.05</c:v>
                </c:pt>
                <c:pt idx="413">
                  <c:v>38.05</c:v>
                </c:pt>
                <c:pt idx="414">
                  <c:v>38.05</c:v>
                </c:pt>
                <c:pt idx="415">
                  <c:v>38.06</c:v>
                </c:pt>
                <c:pt idx="416">
                  <c:v>38.06</c:v>
                </c:pt>
                <c:pt idx="417">
                  <c:v>38.06</c:v>
                </c:pt>
                <c:pt idx="418">
                  <c:v>38.07</c:v>
                </c:pt>
                <c:pt idx="419">
                  <c:v>38.07</c:v>
                </c:pt>
                <c:pt idx="420">
                  <c:v>38.07</c:v>
                </c:pt>
                <c:pt idx="421">
                  <c:v>38.08</c:v>
                </c:pt>
                <c:pt idx="422">
                  <c:v>38.08</c:v>
                </c:pt>
                <c:pt idx="423">
                  <c:v>38.08</c:v>
                </c:pt>
                <c:pt idx="424">
                  <c:v>38.08</c:v>
                </c:pt>
                <c:pt idx="425">
                  <c:v>38.08</c:v>
                </c:pt>
                <c:pt idx="426">
                  <c:v>38.08</c:v>
                </c:pt>
                <c:pt idx="427">
                  <c:v>38.09</c:v>
                </c:pt>
                <c:pt idx="428">
                  <c:v>38.09</c:v>
                </c:pt>
                <c:pt idx="429">
                  <c:v>38.09</c:v>
                </c:pt>
                <c:pt idx="430">
                  <c:v>38.1</c:v>
                </c:pt>
                <c:pt idx="431">
                  <c:v>38.1</c:v>
                </c:pt>
                <c:pt idx="432">
                  <c:v>38.1</c:v>
                </c:pt>
                <c:pt idx="433">
                  <c:v>38.1</c:v>
                </c:pt>
                <c:pt idx="434">
                  <c:v>38.1</c:v>
                </c:pt>
                <c:pt idx="435">
                  <c:v>38.1</c:v>
                </c:pt>
                <c:pt idx="436">
                  <c:v>38.11</c:v>
                </c:pt>
                <c:pt idx="437">
                  <c:v>38.11</c:v>
                </c:pt>
                <c:pt idx="438">
                  <c:v>38.11</c:v>
                </c:pt>
                <c:pt idx="439">
                  <c:v>38.11</c:v>
                </c:pt>
                <c:pt idx="440">
                  <c:v>38.11</c:v>
                </c:pt>
                <c:pt idx="441">
                  <c:v>38.11</c:v>
                </c:pt>
                <c:pt idx="442">
                  <c:v>38.12</c:v>
                </c:pt>
                <c:pt idx="443">
                  <c:v>38.12</c:v>
                </c:pt>
                <c:pt idx="444">
                  <c:v>38.12</c:v>
                </c:pt>
                <c:pt idx="445">
                  <c:v>38.12</c:v>
                </c:pt>
                <c:pt idx="446">
                  <c:v>38.12</c:v>
                </c:pt>
                <c:pt idx="447">
                  <c:v>38.12</c:v>
                </c:pt>
                <c:pt idx="448">
                  <c:v>38.14</c:v>
                </c:pt>
                <c:pt idx="449">
                  <c:v>38.14</c:v>
                </c:pt>
                <c:pt idx="450">
                  <c:v>38.14</c:v>
                </c:pt>
                <c:pt idx="451">
                  <c:v>38.17</c:v>
                </c:pt>
                <c:pt idx="452">
                  <c:v>38.17</c:v>
                </c:pt>
                <c:pt idx="453">
                  <c:v>38.17</c:v>
                </c:pt>
                <c:pt idx="454">
                  <c:v>38.17</c:v>
                </c:pt>
                <c:pt idx="455">
                  <c:v>38.17</c:v>
                </c:pt>
                <c:pt idx="456">
                  <c:v>38.17</c:v>
                </c:pt>
                <c:pt idx="457">
                  <c:v>38.17</c:v>
                </c:pt>
                <c:pt idx="458">
                  <c:v>38.17</c:v>
                </c:pt>
                <c:pt idx="459">
                  <c:v>38.17</c:v>
                </c:pt>
                <c:pt idx="460">
                  <c:v>38.21</c:v>
                </c:pt>
                <c:pt idx="461">
                  <c:v>38.21</c:v>
                </c:pt>
                <c:pt idx="462">
                  <c:v>38.21</c:v>
                </c:pt>
                <c:pt idx="463">
                  <c:v>38.21</c:v>
                </c:pt>
                <c:pt idx="464">
                  <c:v>38.21</c:v>
                </c:pt>
                <c:pt idx="465">
                  <c:v>38.21</c:v>
                </c:pt>
                <c:pt idx="466">
                  <c:v>38.22</c:v>
                </c:pt>
                <c:pt idx="467">
                  <c:v>38.22</c:v>
                </c:pt>
                <c:pt idx="468">
                  <c:v>38.22</c:v>
                </c:pt>
                <c:pt idx="469">
                  <c:v>38.23000000000001</c:v>
                </c:pt>
                <c:pt idx="470">
                  <c:v>38.23000000000001</c:v>
                </c:pt>
                <c:pt idx="471">
                  <c:v>38.23000000000001</c:v>
                </c:pt>
                <c:pt idx="472">
                  <c:v>38.23000000000001</c:v>
                </c:pt>
                <c:pt idx="473">
                  <c:v>38.23000000000001</c:v>
                </c:pt>
                <c:pt idx="474">
                  <c:v>38.23000000000001</c:v>
                </c:pt>
                <c:pt idx="475">
                  <c:v>38.26</c:v>
                </c:pt>
                <c:pt idx="476">
                  <c:v>38.26</c:v>
                </c:pt>
                <c:pt idx="477">
                  <c:v>38.26</c:v>
                </c:pt>
                <c:pt idx="478">
                  <c:v>38.28</c:v>
                </c:pt>
                <c:pt idx="479">
                  <c:v>38.28</c:v>
                </c:pt>
                <c:pt idx="480">
                  <c:v>38.28</c:v>
                </c:pt>
                <c:pt idx="481">
                  <c:v>38.28</c:v>
                </c:pt>
                <c:pt idx="482">
                  <c:v>38.28</c:v>
                </c:pt>
                <c:pt idx="483">
                  <c:v>38.28</c:v>
                </c:pt>
                <c:pt idx="484">
                  <c:v>38.28</c:v>
                </c:pt>
                <c:pt idx="485">
                  <c:v>38.28</c:v>
                </c:pt>
                <c:pt idx="486">
                  <c:v>38.28</c:v>
                </c:pt>
                <c:pt idx="487">
                  <c:v>38.28</c:v>
                </c:pt>
                <c:pt idx="488">
                  <c:v>38.28</c:v>
                </c:pt>
                <c:pt idx="489">
                  <c:v>38.28</c:v>
                </c:pt>
                <c:pt idx="490">
                  <c:v>38.28</c:v>
                </c:pt>
                <c:pt idx="491">
                  <c:v>38.31</c:v>
                </c:pt>
                <c:pt idx="492">
                  <c:v>38.31</c:v>
                </c:pt>
                <c:pt idx="493">
                  <c:v>38.31</c:v>
                </c:pt>
                <c:pt idx="494">
                  <c:v>38.32</c:v>
                </c:pt>
                <c:pt idx="495">
                  <c:v>38.32</c:v>
                </c:pt>
                <c:pt idx="496">
                  <c:v>38.32</c:v>
                </c:pt>
                <c:pt idx="497">
                  <c:v>38.32</c:v>
                </c:pt>
                <c:pt idx="498">
                  <c:v>38.32</c:v>
                </c:pt>
                <c:pt idx="499">
                  <c:v>38.32</c:v>
                </c:pt>
                <c:pt idx="500">
                  <c:v>38.33</c:v>
                </c:pt>
                <c:pt idx="501">
                  <c:v>38.33</c:v>
                </c:pt>
                <c:pt idx="502">
                  <c:v>38.33</c:v>
                </c:pt>
                <c:pt idx="503">
                  <c:v>38.33</c:v>
                </c:pt>
                <c:pt idx="504">
                  <c:v>38.33</c:v>
                </c:pt>
                <c:pt idx="505">
                  <c:v>38.33</c:v>
                </c:pt>
                <c:pt idx="506">
                  <c:v>38.33</c:v>
                </c:pt>
                <c:pt idx="507">
                  <c:v>38.33</c:v>
                </c:pt>
                <c:pt idx="508">
                  <c:v>38.33</c:v>
                </c:pt>
                <c:pt idx="509">
                  <c:v>38.33</c:v>
                </c:pt>
                <c:pt idx="510">
                  <c:v>38.33</c:v>
                </c:pt>
                <c:pt idx="511">
                  <c:v>38.33</c:v>
                </c:pt>
                <c:pt idx="512">
                  <c:v>38.33</c:v>
                </c:pt>
                <c:pt idx="513">
                  <c:v>38.33</c:v>
                </c:pt>
                <c:pt idx="515">
                  <c:v>38.33</c:v>
                </c:pt>
                <c:pt idx="516">
                  <c:v>38.33</c:v>
                </c:pt>
                <c:pt idx="517">
                  <c:v>38.33</c:v>
                </c:pt>
                <c:pt idx="518">
                  <c:v>38.33</c:v>
                </c:pt>
                <c:pt idx="519">
                  <c:v>38.33</c:v>
                </c:pt>
                <c:pt idx="520">
                  <c:v>38.33</c:v>
                </c:pt>
                <c:pt idx="521">
                  <c:v>38.32</c:v>
                </c:pt>
                <c:pt idx="522">
                  <c:v>38.32</c:v>
                </c:pt>
                <c:pt idx="523">
                  <c:v>38.32</c:v>
                </c:pt>
                <c:pt idx="524">
                  <c:v>38.32</c:v>
                </c:pt>
                <c:pt idx="525">
                  <c:v>38.32</c:v>
                </c:pt>
                <c:pt idx="526">
                  <c:v>38.32</c:v>
                </c:pt>
                <c:pt idx="527">
                  <c:v>38.32</c:v>
                </c:pt>
                <c:pt idx="528">
                  <c:v>38.32</c:v>
                </c:pt>
                <c:pt idx="529">
                  <c:v>38.32</c:v>
                </c:pt>
                <c:pt idx="530">
                  <c:v>38.32</c:v>
                </c:pt>
                <c:pt idx="531">
                  <c:v>38.32</c:v>
                </c:pt>
                <c:pt idx="532">
                  <c:v>38.32</c:v>
                </c:pt>
                <c:pt idx="533">
                  <c:v>38.32</c:v>
                </c:pt>
                <c:pt idx="534">
                  <c:v>38.32</c:v>
                </c:pt>
                <c:pt idx="535">
                  <c:v>38.32</c:v>
                </c:pt>
                <c:pt idx="536">
                  <c:v>38.32</c:v>
                </c:pt>
                <c:pt idx="537">
                  <c:v>38.32</c:v>
                </c:pt>
                <c:pt idx="538">
                  <c:v>38.32</c:v>
                </c:pt>
                <c:pt idx="539">
                  <c:v>38.34</c:v>
                </c:pt>
                <c:pt idx="540">
                  <c:v>38.34</c:v>
                </c:pt>
                <c:pt idx="541">
                  <c:v>38.34</c:v>
                </c:pt>
                <c:pt idx="542">
                  <c:v>38.34</c:v>
                </c:pt>
                <c:pt idx="543">
                  <c:v>38.34</c:v>
                </c:pt>
                <c:pt idx="544">
                  <c:v>38.34</c:v>
                </c:pt>
                <c:pt idx="545">
                  <c:v>38.34</c:v>
                </c:pt>
                <c:pt idx="546">
                  <c:v>38.34</c:v>
                </c:pt>
                <c:pt idx="547">
                  <c:v>38.34</c:v>
                </c:pt>
                <c:pt idx="548">
                  <c:v>38.34</c:v>
                </c:pt>
                <c:pt idx="549">
                  <c:v>38.34</c:v>
                </c:pt>
                <c:pt idx="550">
                  <c:v>38.34</c:v>
                </c:pt>
                <c:pt idx="551">
                  <c:v>38.35</c:v>
                </c:pt>
                <c:pt idx="552">
                  <c:v>38.35</c:v>
                </c:pt>
                <c:pt idx="553">
                  <c:v>38.35</c:v>
                </c:pt>
                <c:pt idx="554">
                  <c:v>38.34</c:v>
                </c:pt>
                <c:pt idx="555">
                  <c:v>38.34</c:v>
                </c:pt>
                <c:pt idx="556">
                  <c:v>38.34</c:v>
                </c:pt>
                <c:pt idx="557">
                  <c:v>38.34</c:v>
                </c:pt>
                <c:pt idx="558">
                  <c:v>38.34</c:v>
                </c:pt>
                <c:pt idx="559">
                  <c:v>38.34</c:v>
                </c:pt>
                <c:pt idx="560">
                  <c:v>38.35</c:v>
                </c:pt>
                <c:pt idx="561">
                  <c:v>38.35</c:v>
                </c:pt>
                <c:pt idx="562">
                  <c:v>38.35</c:v>
                </c:pt>
                <c:pt idx="563">
                  <c:v>38.36</c:v>
                </c:pt>
                <c:pt idx="564">
                  <c:v>38.36</c:v>
                </c:pt>
                <c:pt idx="565">
                  <c:v>38.36</c:v>
                </c:pt>
                <c:pt idx="566">
                  <c:v>38.35</c:v>
                </c:pt>
                <c:pt idx="567">
                  <c:v>38.35</c:v>
                </c:pt>
                <c:pt idx="568">
                  <c:v>38.35</c:v>
                </c:pt>
                <c:pt idx="569">
                  <c:v>38.35</c:v>
                </c:pt>
                <c:pt idx="570">
                  <c:v>38.35</c:v>
                </c:pt>
                <c:pt idx="571">
                  <c:v>38.35</c:v>
                </c:pt>
                <c:pt idx="572">
                  <c:v>38.36</c:v>
                </c:pt>
                <c:pt idx="573">
                  <c:v>38.36</c:v>
                </c:pt>
                <c:pt idx="574">
                  <c:v>38.36</c:v>
                </c:pt>
                <c:pt idx="575">
                  <c:v>38.36</c:v>
                </c:pt>
                <c:pt idx="576">
                  <c:v>38.36</c:v>
                </c:pt>
                <c:pt idx="577">
                  <c:v>38.36</c:v>
                </c:pt>
                <c:pt idx="578">
                  <c:v>38.35</c:v>
                </c:pt>
                <c:pt idx="579">
                  <c:v>38.35</c:v>
                </c:pt>
                <c:pt idx="580">
                  <c:v>38.35</c:v>
                </c:pt>
                <c:pt idx="581">
                  <c:v>38.35</c:v>
                </c:pt>
                <c:pt idx="582">
                  <c:v>38.35</c:v>
                </c:pt>
                <c:pt idx="583">
                  <c:v>38.35</c:v>
                </c:pt>
                <c:pt idx="584">
                  <c:v>38.35</c:v>
                </c:pt>
                <c:pt idx="585">
                  <c:v>38.35</c:v>
                </c:pt>
                <c:pt idx="586">
                  <c:v>38.35</c:v>
                </c:pt>
                <c:pt idx="587">
                  <c:v>38.33</c:v>
                </c:pt>
                <c:pt idx="588">
                  <c:v>38.33</c:v>
                </c:pt>
                <c:pt idx="589">
                  <c:v>38.33</c:v>
                </c:pt>
                <c:pt idx="590">
                  <c:v>38.32</c:v>
                </c:pt>
                <c:pt idx="591">
                  <c:v>38.32</c:v>
                </c:pt>
                <c:pt idx="592">
                  <c:v>38.32</c:v>
                </c:pt>
                <c:pt idx="593">
                  <c:v>38.31</c:v>
                </c:pt>
                <c:pt idx="594">
                  <c:v>38.31</c:v>
                </c:pt>
                <c:pt idx="595">
                  <c:v>38.31</c:v>
                </c:pt>
                <c:pt idx="596">
                  <c:v>38.31</c:v>
                </c:pt>
                <c:pt idx="597">
                  <c:v>38.31</c:v>
                </c:pt>
                <c:pt idx="598">
                  <c:v>38.31</c:v>
                </c:pt>
                <c:pt idx="599">
                  <c:v>38.3</c:v>
                </c:pt>
                <c:pt idx="600">
                  <c:v>38.3</c:v>
                </c:pt>
                <c:pt idx="601">
                  <c:v>38.3</c:v>
                </c:pt>
                <c:pt idx="602">
                  <c:v>38.3</c:v>
                </c:pt>
                <c:pt idx="603">
                  <c:v>38.3</c:v>
                </c:pt>
                <c:pt idx="604">
                  <c:v>38.3</c:v>
                </c:pt>
                <c:pt idx="605">
                  <c:v>38.28</c:v>
                </c:pt>
                <c:pt idx="606">
                  <c:v>38.28</c:v>
                </c:pt>
                <c:pt idx="607">
                  <c:v>38.28</c:v>
                </c:pt>
                <c:pt idx="608">
                  <c:v>38.28</c:v>
                </c:pt>
                <c:pt idx="609">
                  <c:v>38.28</c:v>
                </c:pt>
                <c:pt idx="610">
                  <c:v>38.28</c:v>
                </c:pt>
                <c:pt idx="611">
                  <c:v>38.27</c:v>
                </c:pt>
                <c:pt idx="612">
                  <c:v>38.27</c:v>
                </c:pt>
                <c:pt idx="613">
                  <c:v>38.27</c:v>
                </c:pt>
                <c:pt idx="614">
                  <c:v>38.26</c:v>
                </c:pt>
                <c:pt idx="615">
                  <c:v>38.26</c:v>
                </c:pt>
                <c:pt idx="616">
                  <c:v>38.26</c:v>
                </c:pt>
                <c:pt idx="617">
                  <c:v>38.26</c:v>
                </c:pt>
                <c:pt idx="618">
                  <c:v>38.26</c:v>
                </c:pt>
                <c:pt idx="619">
                  <c:v>38.26</c:v>
                </c:pt>
                <c:pt idx="620">
                  <c:v>38.26</c:v>
                </c:pt>
                <c:pt idx="621">
                  <c:v>38.26</c:v>
                </c:pt>
                <c:pt idx="622">
                  <c:v>38.26</c:v>
                </c:pt>
                <c:pt idx="623">
                  <c:v>38.26</c:v>
                </c:pt>
                <c:pt idx="626">
                  <c:v>38.24</c:v>
                </c:pt>
                <c:pt idx="627">
                  <c:v>38.24</c:v>
                </c:pt>
                <c:pt idx="628">
                  <c:v>38.24</c:v>
                </c:pt>
                <c:pt idx="629">
                  <c:v>38.24</c:v>
                </c:pt>
                <c:pt idx="630">
                  <c:v>38.24</c:v>
                </c:pt>
                <c:pt idx="631">
                  <c:v>38.24</c:v>
                </c:pt>
                <c:pt idx="632">
                  <c:v>38.23000000000001</c:v>
                </c:pt>
                <c:pt idx="633">
                  <c:v>38.23000000000001</c:v>
                </c:pt>
                <c:pt idx="634">
                  <c:v>38.23000000000001</c:v>
                </c:pt>
                <c:pt idx="635">
                  <c:v>38.22</c:v>
                </c:pt>
                <c:pt idx="636">
                  <c:v>38.22</c:v>
                </c:pt>
                <c:pt idx="637">
                  <c:v>38.22</c:v>
                </c:pt>
                <c:pt idx="638">
                  <c:v>38.21</c:v>
                </c:pt>
                <c:pt idx="639">
                  <c:v>38.21</c:v>
                </c:pt>
                <c:pt idx="640">
                  <c:v>38.21</c:v>
                </c:pt>
                <c:pt idx="641">
                  <c:v>38.21</c:v>
                </c:pt>
                <c:pt idx="642">
                  <c:v>38.21</c:v>
                </c:pt>
                <c:pt idx="643">
                  <c:v>38.21</c:v>
                </c:pt>
                <c:pt idx="644">
                  <c:v>38.21</c:v>
                </c:pt>
                <c:pt idx="645">
                  <c:v>38.21</c:v>
                </c:pt>
                <c:pt idx="646">
                  <c:v>38.21</c:v>
                </c:pt>
                <c:pt idx="647">
                  <c:v>38.21</c:v>
                </c:pt>
                <c:pt idx="648">
                  <c:v>38.21</c:v>
                </c:pt>
                <c:pt idx="649">
                  <c:v>38.21</c:v>
                </c:pt>
                <c:pt idx="650">
                  <c:v>38.2</c:v>
                </c:pt>
                <c:pt idx="651">
                  <c:v>38.2</c:v>
                </c:pt>
                <c:pt idx="652">
                  <c:v>38.2</c:v>
                </c:pt>
                <c:pt idx="653">
                  <c:v>38.19</c:v>
                </c:pt>
                <c:pt idx="654">
                  <c:v>38.19</c:v>
                </c:pt>
                <c:pt idx="655">
                  <c:v>38.19</c:v>
                </c:pt>
                <c:pt idx="656">
                  <c:v>38.19</c:v>
                </c:pt>
                <c:pt idx="657">
                  <c:v>38.19</c:v>
                </c:pt>
                <c:pt idx="658">
                  <c:v>38.19</c:v>
                </c:pt>
                <c:pt idx="659">
                  <c:v>38.19</c:v>
                </c:pt>
                <c:pt idx="660">
                  <c:v>38.19</c:v>
                </c:pt>
                <c:pt idx="661">
                  <c:v>38.19</c:v>
                </c:pt>
                <c:pt idx="662">
                  <c:v>38.19</c:v>
                </c:pt>
                <c:pt idx="663">
                  <c:v>38.19</c:v>
                </c:pt>
                <c:pt idx="664">
                  <c:v>38.19</c:v>
                </c:pt>
                <c:pt idx="665">
                  <c:v>38.19</c:v>
                </c:pt>
                <c:pt idx="666">
                  <c:v>38.18</c:v>
                </c:pt>
                <c:pt idx="667">
                  <c:v>38.18</c:v>
                </c:pt>
                <c:pt idx="668">
                  <c:v>38.18</c:v>
                </c:pt>
                <c:pt idx="669">
                  <c:v>38.18</c:v>
                </c:pt>
                <c:pt idx="670">
                  <c:v>38.18</c:v>
                </c:pt>
                <c:pt idx="671">
                  <c:v>38.18</c:v>
                </c:pt>
                <c:pt idx="672">
                  <c:v>38.18</c:v>
                </c:pt>
                <c:pt idx="673">
                  <c:v>38.18</c:v>
                </c:pt>
                <c:pt idx="674">
                  <c:v>38.18</c:v>
                </c:pt>
                <c:pt idx="675">
                  <c:v>38.18</c:v>
                </c:pt>
                <c:pt idx="678">
                  <c:v>38.17</c:v>
                </c:pt>
                <c:pt idx="679">
                  <c:v>38.17</c:v>
                </c:pt>
                <c:pt idx="680">
                  <c:v>38.17</c:v>
                </c:pt>
                <c:pt idx="681">
                  <c:v>38.17</c:v>
                </c:pt>
                <c:pt idx="682">
                  <c:v>38.17</c:v>
                </c:pt>
                <c:pt idx="683">
                  <c:v>38.17</c:v>
                </c:pt>
                <c:pt idx="684">
                  <c:v>38.16</c:v>
                </c:pt>
                <c:pt idx="685">
                  <c:v>38.16</c:v>
                </c:pt>
                <c:pt idx="686">
                  <c:v>38.16</c:v>
                </c:pt>
                <c:pt idx="687">
                  <c:v>38.16</c:v>
                </c:pt>
                <c:pt idx="688">
                  <c:v>38.16</c:v>
                </c:pt>
                <c:pt idx="689">
                  <c:v>38.16</c:v>
                </c:pt>
                <c:pt idx="690">
                  <c:v>38.15</c:v>
                </c:pt>
                <c:pt idx="691">
                  <c:v>38.15</c:v>
                </c:pt>
                <c:pt idx="692">
                  <c:v>38.15</c:v>
                </c:pt>
                <c:pt idx="693">
                  <c:v>38.14</c:v>
                </c:pt>
                <c:pt idx="694">
                  <c:v>38.14</c:v>
                </c:pt>
                <c:pt idx="695">
                  <c:v>38.14</c:v>
                </c:pt>
                <c:pt idx="696">
                  <c:v>38.13</c:v>
                </c:pt>
                <c:pt idx="697">
                  <c:v>38.13</c:v>
                </c:pt>
                <c:pt idx="698">
                  <c:v>38.13</c:v>
                </c:pt>
                <c:pt idx="699">
                  <c:v>38.13</c:v>
                </c:pt>
                <c:pt idx="700">
                  <c:v>38.13</c:v>
                </c:pt>
                <c:pt idx="701">
                  <c:v>38.13</c:v>
                </c:pt>
                <c:pt idx="702">
                  <c:v>38.11</c:v>
                </c:pt>
                <c:pt idx="703">
                  <c:v>38.11</c:v>
                </c:pt>
                <c:pt idx="704">
                  <c:v>38.11</c:v>
                </c:pt>
                <c:pt idx="705">
                  <c:v>38.11</c:v>
                </c:pt>
                <c:pt idx="706">
                  <c:v>38.11</c:v>
                </c:pt>
                <c:pt idx="707">
                  <c:v>38.11</c:v>
                </c:pt>
                <c:pt idx="708">
                  <c:v>38.09</c:v>
                </c:pt>
                <c:pt idx="709">
                  <c:v>38.09</c:v>
                </c:pt>
                <c:pt idx="710">
                  <c:v>38.09</c:v>
                </c:pt>
                <c:pt idx="711">
                  <c:v>38.09</c:v>
                </c:pt>
                <c:pt idx="712">
                  <c:v>38.09</c:v>
                </c:pt>
                <c:pt idx="713">
                  <c:v>38.09</c:v>
                </c:pt>
                <c:pt idx="714">
                  <c:v>38.05</c:v>
                </c:pt>
                <c:pt idx="715">
                  <c:v>38.05</c:v>
                </c:pt>
                <c:pt idx="716">
                  <c:v>38.05</c:v>
                </c:pt>
                <c:pt idx="717">
                  <c:v>38.05</c:v>
                </c:pt>
                <c:pt idx="718">
                  <c:v>38.05</c:v>
                </c:pt>
                <c:pt idx="719">
                  <c:v>38.05</c:v>
                </c:pt>
                <c:pt idx="720">
                  <c:v>38.03</c:v>
                </c:pt>
                <c:pt idx="721">
                  <c:v>38.03</c:v>
                </c:pt>
                <c:pt idx="722">
                  <c:v>38.03</c:v>
                </c:pt>
                <c:pt idx="723">
                  <c:v>38.02</c:v>
                </c:pt>
                <c:pt idx="724">
                  <c:v>38.02</c:v>
                </c:pt>
                <c:pt idx="725">
                  <c:v>38.02</c:v>
                </c:pt>
                <c:pt idx="726">
                  <c:v>38.0</c:v>
                </c:pt>
                <c:pt idx="727">
                  <c:v>38.0</c:v>
                </c:pt>
                <c:pt idx="728">
                  <c:v>38.0</c:v>
                </c:pt>
                <c:pt idx="729">
                  <c:v>38.0</c:v>
                </c:pt>
                <c:pt idx="730">
                  <c:v>38.0</c:v>
                </c:pt>
                <c:pt idx="731">
                  <c:v>38.0</c:v>
                </c:pt>
                <c:pt idx="732">
                  <c:v>37.98</c:v>
                </c:pt>
                <c:pt idx="733">
                  <c:v>37.98</c:v>
                </c:pt>
                <c:pt idx="734">
                  <c:v>37.98</c:v>
                </c:pt>
                <c:pt idx="735">
                  <c:v>37.96</c:v>
                </c:pt>
                <c:pt idx="736">
                  <c:v>37.96</c:v>
                </c:pt>
                <c:pt idx="737">
                  <c:v>37.96</c:v>
                </c:pt>
                <c:pt idx="738">
                  <c:v>37.95</c:v>
                </c:pt>
                <c:pt idx="739">
                  <c:v>37.95</c:v>
                </c:pt>
                <c:pt idx="740">
                  <c:v>37.95</c:v>
                </c:pt>
                <c:pt idx="741">
                  <c:v>37.93</c:v>
                </c:pt>
                <c:pt idx="742">
                  <c:v>37.93</c:v>
                </c:pt>
                <c:pt idx="743">
                  <c:v>37.93</c:v>
                </c:pt>
                <c:pt idx="744">
                  <c:v>37.92</c:v>
                </c:pt>
                <c:pt idx="745">
                  <c:v>37.92</c:v>
                </c:pt>
                <c:pt idx="746">
                  <c:v>37.92</c:v>
                </c:pt>
                <c:pt idx="747">
                  <c:v>37.9</c:v>
                </c:pt>
                <c:pt idx="748">
                  <c:v>37.9</c:v>
                </c:pt>
                <c:pt idx="749">
                  <c:v>37.9</c:v>
                </c:pt>
                <c:pt idx="750">
                  <c:v>37.9</c:v>
                </c:pt>
                <c:pt idx="751">
                  <c:v>37.88</c:v>
                </c:pt>
                <c:pt idx="752">
                  <c:v>37.88</c:v>
                </c:pt>
                <c:pt idx="753">
                  <c:v>37.88</c:v>
                </c:pt>
                <c:pt idx="754">
                  <c:v>37.88</c:v>
                </c:pt>
                <c:pt idx="755">
                  <c:v>37.88</c:v>
                </c:pt>
                <c:pt idx="756">
                  <c:v>37.88</c:v>
                </c:pt>
                <c:pt idx="757">
                  <c:v>37.86</c:v>
                </c:pt>
                <c:pt idx="758">
                  <c:v>37.86</c:v>
                </c:pt>
                <c:pt idx="759">
                  <c:v>37.86</c:v>
                </c:pt>
                <c:pt idx="760">
                  <c:v>37.84</c:v>
                </c:pt>
                <c:pt idx="761">
                  <c:v>37.84</c:v>
                </c:pt>
                <c:pt idx="762">
                  <c:v>37.84</c:v>
                </c:pt>
                <c:pt idx="763">
                  <c:v>37.83</c:v>
                </c:pt>
                <c:pt idx="764">
                  <c:v>37.83</c:v>
                </c:pt>
                <c:pt idx="765">
                  <c:v>37.83</c:v>
                </c:pt>
                <c:pt idx="766">
                  <c:v>37.83</c:v>
                </c:pt>
                <c:pt idx="767">
                  <c:v>37.83</c:v>
                </c:pt>
                <c:pt idx="768">
                  <c:v>37.83</c:v>
                </c:pt>
                <c:pt idx="769">
                  <c:v>37.83</c:v>
                </c:pt>
                <c:pt idx="770">
                  <c:v>37.83</c:v>
                </c:pt>
                <c:pt idx="771">
                  <c:v>37.83</c:v>
                </c:pt>
                <c:pt idx="775">
                  <c:v>37.8</c:v>
                </c:pt>
                <c:pt idx="776">
                  <c:v>37.8</c:v>
                </c:pt>
                <c:pt idx="777">
                  <c:v>37.8</c:v>
                </c:pt>
                <c:pt idx="778">
                  <c:v>37.8</c:v>
                </c:pt>
                <c:pt idx="779">
                  <c:v>37.8</c:v>
                </c:pt>
                <c:pt idx="780">
                  <c:v>37.8</c:v>
                </c:pt>
                <c:pt idx="781">
                  <c:v>37.8</c:v>
                </c:pt>
                <c:pt idx="782">
                  <c:v>37.8</c:v>
                </c:pt>
                <c:pt idx="783">
                  <c:v>37.8</c:v>
                </c:pt>
                <c:pt idx="784">
                  <c:v>37.8</c:v>
                </c:pt>
                <c:pt idx="785">
                  <c:v>37.8</c:v>
                </c:pt>
                <c:pt idx="786">
                  <c:v>37.8</c:v>
                </c:pt>
                <c:pt idx="787">
                  <c:v>37.8</c:v>
                </c:pt>
                <c:pt idx="788">
                  <c:v>37.8</c:v>
                </c:pt>
                <c:pt idx="789">
                  <c:v>37.8</c:v>
                </c:pt>
                <c:pt idx="793">
                  <c:v>37.79</c:v>
                </c:pt>
                <c:pt idx="794">
                  <c:v>37.79</c:v>
                </c:pt>
                <c:pt idx="795">
                  <c:v>37.79</c:v>
                </c:pt>
                <c:pt idx="796">
                  <c:v>37.79</c:v>
                </c:pt>
                <c:pt idx="797">
                  <c:v>37.79</c:v>
                </c:pt>
                <c:pt idx="798">
                  <c:v>37.79</c:v>
                </c:pt>
                <c:pt idx="799">
                  <c:v>37.79</c:v>
                </c:pt>
                <c:pt idx="800">
                  <c:v>37.79</c:v>
                </c:pt>
                <c:pt idx="801">
                  <c:v>37.79</c:v>
                </c:pt>
                <c:pt idx="802">
                  <c:v>37.79</c:v>
                </c:pt>
                <c:pt idx="803">
                  <c:v>37.79</c:v>
                </c:pt>
                <c:pt idx="804">
                  <c:v>37.79</c:v>
                </c:pt>
                <c:pt idx="805">
                  <c:v>37.79</c:v>
                </c:pt>
                <c:pt idx="806">
                  <c:v>37.79</c:v>
                </c:pt>
                <c:pt idx="807">
                  <c:v>37.79</c:v>
                </c:pt>
                <c:pt idx="808">
                  <c:v>37.79</c:v>
                </c:pt>
                <c:pt idx="809">
                  <c:v>37.79</c:v>
                </c:pt>
                <c:pt idx="810">
                  <c:v>37.79</c:v>
                </c:pt>
                <c:pt idx="811">
                  <c:v>37.79</c:v>
                </c:pt>
                <c:pt idx="812">
                  <c:v>37.79</c:v>
                </c:pt>
              </c:numCache>
            </c:numRef>
          </c:yVal>
          <c:smooth val="0"/>
        </c:ser>
        <c:dLbls>
          <c:showLegendKey val="0"/>
          <c:showVal val="0"/>
          <c:showCatName val="0"/>
          <c:showSerName val="0"/>
          <c:showPercent val="0"/>
          <c:showBubbleSize val="0"/>
        </c:dLbls>
        <c:axId val="2144687112"/>
        <c:axId val="2144693032"/>
      </c:scatterChart>
      <c:scatterChart>
        <c:scatterStyle val="lineMarker"/>
        <c:varyColors val="0"/>
        <c:ser>
          <c:idx val="2"/>
          <c:order val="2"/>
          <c:tx>
            <c:v>Heart rate</c:v>
          </c:tx>
          <c:spPr>
            <a:ln w="25400" cap="rnd">
              <a:solidFill>
                <a:srgbClr val="C00000"/>
              </a:solidFill>
              <a:round/>
            </a:ln>
            <a:effectLst/>
          </c:spPr>
          <c:marker>
            <c:symbol val="none"/>
          </c:marker>
          <c:yVal>
            <c:numRef>
              <c:f>'[1]12111601_Summary'!$C$6:$C$818</c:f>
              <c:numCache>
                <c:formatCode>General</c:formatCode>
                <c:ptCount val="813"/>
                <c:pt idx="0">
                  <c:v>80.4</c:v>
                </c:pt>
                <c:pt idx="1">
                  <c:v>83.7</c:v>
                </c:pt>
                <c:pt idx="2">
                  <c:v>87.4</c:v>
                </c:pt>
                <c:pt idx="3">
                  <c:v>84.5</c:v>
                </c:pt>
                <c:pt idx="4">
                  <c:v>75.0</c:v>
                </c:pt>
                <c:pt idx="5">
                  <c:v>73.2</c:v>
                </c:pt>
                <c:pt idx="6">
                  <c:v>78.0</c:v>
                </c:pt>
                <c:pt idx="7">
                  <c:v>74.5</c:v>
                </c:pt>
                <c:pt idx="8">
                  <c:v>77.4</c:v>
                </c:pt>
                <c:pt idx="9">
                  <c:v>72.3</c:v>
                </c:pt>
                <c:pt idx="10">
                  <c:v>72.0</c:v>
                </c:pt>
                <c:pt idx="11">
                  <c:v>72.8</c:v>
                </c:pt>
                <c:pt idx="12">
                  <c:v>84.2</c:v>
                </c:pt>
                <c:pt idx="13">
                  <c:v>74.4</c:v>
                </c:pt>
                <c:pt idx="14">
                  <c:v>75.7</c:v>
                </c:pt>
                <c:pt idx="15">
                  <c:v>42.0</c:v>
                </c:pt>
                <c:pt idx="16">
                  <c:v>76.9</c:v>
                </c:pt>
                <c:pt idx="17">
                  <c:v>90.2</c:v>
                </c:pt>
                <c:pt idx="18">
                  <c:v>93.3</c:v>
                </c:pt>
                <c:pt idx="19">
                  <c:v>88.7</c:v>
                </c:pt>
                <c:pt idx="20">
                  <c:v>84.3</c:v>
                </c:pt>
                <c:pt idx="21">
                  <c:v>78.9</c:v>
                </c:pt>
                <c:pt idx="22">
                  <c:v>80.3</c:v>
                </c:pt>
                <c:pt idx="23">
                  <c:v>81.1</c:v>
                </c:pt>
                <c:pt idx="24">
                  <c:v>87.7</c:v>
                </c:pt>
                <c:pt idx="25">
                  <c:v>90.0</c:v>
                </c:pt>
                <c:pt idx="26">
                  <c:v>66.7</c:v>
                </c:pt>
                <c:pt idx="27">
                  <c:v>76.3</c:v>
                </c:pt>
                <c:pt idx="28">
                  <c:v>73.2</c:v>
                </c:pt>
                <c:pt idx="29">
                  <c:v>70.5</c:v>
                </c:pt>
                <c:pt idx="30">
                  <c:v>68.8</c:v>
                </c:pt>
                <c:pt idx="31">
                  <c:v>68.9</c:v>
                </c:pt>
                <c:pt idx="32">
                  <c:v>67.0</c:v>
                </c:pt>
                <c:pt idx="33">
                  <c:v>66.7</c:v>
                </c:pt>
                <c:pt idx="34">
                  <c:v>59.4</c:v>
                </c:pt>
                <c:pt idx="35">
                  <c:v>59.7</c:v>
                </c:pt>
                <c:pt idx="36">
                  <c:v>72.7</c:v>
                </c:pt>
                <c:pt idx="37">
                  <c:v>69.0</c:v>
                </c:pt>
                <c:pt idx="38">
                  <c:v>75.0</c:v>
                </c:pt>
                <c:pt idx="39">
                  <c:v>68.8</c:v>
                </c:pt>
                <c:pt idx="40">
                  <c:v>70.2</c:v>
                </c:pt>
                <c:pt idx="41">
                  <c:v>68.5</c:v>
                </c:pt>
                <c:pt idx="42">
                  <c:v>72.1</c:v>
                </c:pt>
                <c:pt idx="43">
                  <c:v>72.1</c:v>
                </c:pt>
                <c:pt idx="44">
                  <c:v>76.1</c:v>
                </c:pt>
                <c:pt idx="45">
                  <c:v>70.9</c:v>
                </c:pt>
                <c:pt idx="46">
                  <c:v>67.0</c:v>
                </c:pt>
                <c:pt idx="47">
                  <c:v>69.1</c:v>
                </c:pt>
                <c:pt idx="48">
                  <c:v>72.6</c:v>
                </c:pt>
                <c:pt idx="49">
                  <c:v>70.9</c:v>
                </c:pt>
                <c:pt idx="50">
                  <c:v>70.4</c:v>
                </c:pt>
                <c:pt idx="51">
                  <c:v>71.7</c:v>
                </c:pt>
                <c:pt idx="52">
                  <c:v>66.4</c:v>
                </c:pt>
                <c:pt idx="53">
                  <c:v>68.4</c:v>
                </c:pt>
                <c:pt idx="54">
                  <c:v>69.3</c:v>
                </c:pt>
                <c:pt idx="55">
                  <c:v>75.1</c:v>
                </c:pt>
                <c:pt idx="56">
                  <c:v>82.2</c:v>
                </c:pt>
                <c:pt idx="57">
                  <c:v>74.2</c:v>
                </c:pt>
                <c:pt idx="58">
                  <c:v>79.1</c:v>
                </c:pt>
                <c:pt idx="59">
                  <c:v>77.1</c:v>
                </c:pt>
                <c:pt idx="60">
                  <c:v>77.7</c:v>
                </c:pt>
                <c:pt idx="61">
                  <c:v>80.3</c:v>
                </c:pt>
                <c:pt idx="62">
                  <c:v>76.6</c:v>
                </c:pt>
                <c:pt idx="63">
                  <c:v>70.2</c:v>
                </c:pt>
                <c:pt idx="64">
                  <c:v>76.2</c:v>
                </c:pt>
                <c:pt idx="65">
                  <c:v>65.8</c:v>
                </c:pt>
                <c:pt idx="66">
                  <c:v>76.4</c:v>
                </c:pt>
                <c:pt idx="67">
                  <c:v>77.8</c:v>
                </c:pt>
                <c:pt idx="68">
                  <c:v>79.8</c:v>
                </c:pt>
                <c:pt idx="69">
                  <c:v>70.8</c:v>
                </c:pt>
                <c:pt idx="70">
                  <c:v>66.6</c:v>
                </c:pt>
                <c:pt idx="71">
                  <c:v>67.2</c:v>
                </c:pt>
                <c:pt idx="72">
                  <c:v>63.4</c:v>
                </c:pt>
                <c:pt idx="73">
                  <c:v>63.7</c:v>
                </c:pt>
                <c:pt idx="74">
                  <c:v>73.1</c:v>
                </c:pt>
                <c:pt idx="75">
                  <c:v>80.1</c:v>
                </c:pt>
                <c:pt idx="76">
                  <c:v>87.5</c:v>
                </c:pt>
                <c:pt idx="77">
                  <c:v>93.8</c:v>
                </c:pt>
                <c:pt idx="78">
                  <c:v>94.5</c:v>
                </c:pt>
                <c:pt idx="79">
                  <c:v>97.6</c:v>
                </c:pt>
                <c:pt idx="80">
                  <c:v>102.6</c:v>
                </c:pt>
                <c:pt idx="81">
                  <c:v>103.3</c:v>
                </c:pt>
                <c:pt idx="82">
                  <c:v>98.9</c:v>
                </c:pt>
                <c:pt idx="83">
                  <c:v>106.6</c:v>
                </c:pt>
                <c:pt idx="84">
                  <c:v>107.7</c:v>
                </c:pt>
                <c:pt idx="85">
                  <c:v>106.2</c:v>
                </c:pt>
                <c:pt idx="86">
                  <c:v>112.9</c:v>
                </c:pt>
                <c:pt idx="87">
                  <c:v>97.2</c:v>
                </c:pt>
                <c:pt idx="88">
                  <c:v>89.3</c:v>
                </c:pt>
                <c:pt idx="89">
                  <c:v>105.1</c:v>
                </c:pt>
                <c:pt idx="90">
                  <c:v>86.0</c:v>
                </c:pt>
                <c:pt idx="91">
                  <c:v>95.4</c:v>
                </c:pt>
                <c:pt idx="92">
                  <c:v>100.3</c:v>
                </c:pt>
                <c:pt idx="93">
                  <c:v>102.7</c:v>
                </c:pt>
                <c:pt idx="94">
                  <c:v>103.5</c:v>
                </c:pt>
                <c:pt idx="95">
                  <c:v>101.9</c:v>
                </c:pt>
                <c:pt idx="96">
                  <c:v>101.1</c:v>
                </c:pt>
                <c:pt idx="97">
                  <c:v>103.3</c:v>
                </c:pt>
                <c:pt idx="98">
                  <c:v>105.6</c:v>
                </c:pt>
                <c:pt idx="99">
                  <c:v>93.3</c:v>
                </c:pt>
                <c:pt idx="100">
                  <c:v>95.9</c:v>
                </c:pt>
                <c:pt idx="101">
                  <c:v>95.7</c:v>
                </c:pt>
                <c:pt idx="102">
                  <c:v>88.2</c:v>
                </c:pt>
                <c:pt idx="103">
                  <c:v>85.8</c:v>
                </c:pt>
                <c:pt idx="104">
                  <c:v>89.2</c:v>
                </c:pt>
                <c:pt idx="105">
                  <c:v>93.9</c:v>
                </c:pt>
                <c:pt idx="106">
                  <c:v>96.7</c:v>
                </c:pt>
                <c:pt idx="107">
                  <c:v>96.9</c:v>
                </c:pt>
                <c:pt idx="108">
                  <c:v>98.9</c:v>
                </c:pt>
                <c:pt idx="109">
                  <c:v>103.5</c:v>
                </c:pt>
                <c:pt idx="110">
                  <c:v>100.7</c:v>
                </c:pt>
                <c:pt idx="111">
                  <c:v>105.7</c:v>
                </c:pt>
                <c:pt idx="112">
                  <c:v>104.8</c:v>
                </c:pt>
                <c:pt idx="113">
                  <c:v>105.2</c:v>
                </c:pt>
                <c:pt idx="114">
                  <c:v>107.7</c:v>
                </c:pt>
                <c:pt idx="115">
                  <c:v>85.0</c:v>
                </c:pt>
                <c:pt idx="116">
                  <c:v>96.7</c:v>
                </c:pt>
                <c:pt idx="117">
                  <c:v>105.5</c:v>
                </c:pt>
                <c:pt idx="118">
                  <c:v>99.2</c:v>
                </c:pt>
                <c:pt idx="119">
                  <c:v>104.7</c:v>
                </c:pt>
                <c:pt idx="120">
                  <c:v>111.2</c:v>
                </c:pt>
                <c:pt idx="121">
                  <c:v>111.8</c:v>
                </c:pt>
                <c:pt idx="122">
                  <c:v>105.5</c:v>
                </c:pt>
                <c:pt idx="123">
                  <c:v>101.4</c:v>
                </c:pt>
                <c:pt idx="124">
                  <c:v>100.8</c:v>
                </c:pt>
                <c:pt idx="125">
                  <c:v>100.2</c:v>
                </c:pt>
                <c:pt idx="126">
                  <c:v>93.3</c:v>
                </c:pt>
                <c:pt idx="127">
                  <c:v>87.7</c:v>
                </c:pt>
                <c:pt idx="128">
                  <c:v>80.8</c:v>
                </c:pt>
                <c:pt idx="129">
                  <c:v>80.7</c:v>
                </c:pt>
                <c:pt idx="130">
                  <c:v>74.9</c:v>
                </c:pt>
                <c:pt idx="131">
                  <c:v>79.7</c:v>
                </c:pt>
                <c:pt idx="132">
                  <c:v>71.5</c:v>
                </c:pt>
                <c:pt idx="133">
                  <c:v>71.4</c:v>
                </c:pt>
                <c:pt idx="134">
                  <c:v>65.8</c:v>
                </c:pt>
                <c:pt idx="135">
                  <c:v>65.7</c:v>
                </c:pt>
                <c:pt idx="136">
                  <c:v>62.8</c:v>
                </c:pt>
                <c:pt idx="137">
                  <c:v>65.8</c:v>
                </c:pt>
                <c:pt idx="138">
                  <c:v>73.9</c:v>
                </c:pt>
                <c:pt idx="139">
                  <c:v>65.5</c:v>
                </c:pt>
                <c:pt idx="140">
                  <c:v>71.6</c:v>
                </c:pt>
                <c:pt idx="141">
                  <c:v>69.2</c:v>
                </c:pt>
                <c:pt idx="142">
                  <c:v>77.6</c:v>
                </c:pt>
                <c:pt idx="143">
                  <c:v>74.0</c:v>
                </c:pt>
                <c:pt idx="144">
                  <c:v>78.3</c:v>
                </c:pt>
                <c:pt idx="145">
                  <c:v>78.8</c:v>
                </c:pt>
                <c:pt idx="146">
                  <c:v>78.6</c:v>
                </c:pt>
                <c:pt idx="147">
                  <c:v>88.5</c:v>
                </c:pt>
                <c:pt idx="148">
                  <c:v>75.2</c:v>
                </c:pt>
                <c:pt idx="149">
                  <c:v>73.0</c:v>
                </c:pt>
                <c:pt idx="150">
                  <c:v>76.8</c:v>
                </c:pt>
                <c:pt idx="151">
                  <c:v>76.8</c:v>
                </c:pt>
                <c:pt idx="152">
                  <c:v>76.5</c:v>
                </c:pt>
                <c:pt idx="153">
                  <c:v>81.0</c:v>
                </c:pt>
                <c:pt idx="154">
                  <c:v>74.7</c:v>
                </c:pt>
                <c:pt idx="155">
                  <c:v>80.9</c:v>
                </c:pt>
                <c:pt idx="156">
                  <c:v>70.6</c:v>
                </c:pt>
                <c:pt idx="157">
                  <c:v>79.7</c:v>
                </c:pt>
                <c:pt idx="158">
                  <c:v>82.2</c:v>
                </c:pt>
                <c:pt idx="159">
                  <c:v>88.6</c:v>
                </c:pt>
                <c:pt idx="160">
                  <c:v>86.7</c:v>
                </c:pt>
                <c:pt idx="161">
                  <c:v>79.3</c:v>
                </c:pt>
                <c:pt idx="162">
                  <c:v>76.7</c:v>
                </c:pt>
                <c:pt idx="163">
                  <c:v>76.4</c:v>
                </c:pt>
                <c:pt idx="164">
                  <c:v>74.5</c:v>
                </c:pt>
                <c:pt idx="165">
                  <c:v>67.7</c:v>
                </c:pt>
                <c:pt idx="166">
                  <c:v>76.6</c:v>
                </c:pt>
                <c:pt idx="167">
                  <c:v>71.5</c:v>
                </c:pt>
                <c:pt idx="168">
                  <c:v>68.3</c:v>
                </c:pt>
                <c:pt idx="169">
                  <c:v>77.1</c:v>
                </c:pt>
                <c:pt idx="170">
                  <c:v>62.3</c:v>
                </c:pt>
                <c:pt idx="171">
                  <c:v>64.0</c:v>
                </c:pt>
                <c:pt idx="172">
                  <c:v>73.7</c:v>
                </c:pt>
                <c:pt idx="173">
                  <c:v>56.0</c:v>
                </c:pt>
                <c:pt idx="174">
                  <c:v>61.5</c:v>
                </c:pt>
                <c:pt idx="175">
                  <c:v>65.8</c:v>
                </c:pt>
                <c:pt idx="176">
                  <c:v>61.6</c:v>
                </c:pt>
                <c:pt idx="177">
                  <c:v>66.4</c:v>
                </c:pt>
                <c:pt idx="178">
                  <c:v>65.0</c:v>
                </c:pt>
                <c:pt idx="179">
                  <c:v>65.8</c:v>
                </c:pt>
                <c:pt idx="180">
                  <c:v>66.4</c:v>
                </c:pt>
                <c:pt idx="181">
                  <c:v>68.1</c:v>
                </c:pt>
                <c:pt idx="182">
                  <c:v>67.9</c:v>
                </c:pt>
                <c:pt idx="183">
                  <c:v>62.5</c:v>
                </c:pt>
                <c:pt idx="184">
                  <c:v>72.1</c:v>
                </c:pt>
                <c:pt idx="185">
                  <c:v>76.1</c:v>
                </c:pt>
                <c:pt idx="186">
                  <c:v>80.9</c:v>
                </c:pt>
                <c:pt idx="187">
                  <c:v>73.2</c:v>
                </c:pt>
                <c:pt idx="188">
                  <c:v>72.1</c:v>
                </c:pt>
                <c:pt idx="189">
                  <c:v>65.3</c:v>
                </c:pt>
                <c:pt idx="190">
                  <c:v>68.2</c:v>
                </c:pt>
                <c:pt idx="191">
                  <c:v>60.6</c:v>
                </c:pt>
                <c:pt idx="192">
                  <c:v>74.8</c:v>
                </c:pt>
                <c:pt idx="193">
                  <c:v>72.9</c:v>
                </c:pt>
                <c:pt idx="194">
                  <c:v>70.2</c:v>
                </c:pt>
                <c:pt idx="195">
                  <c:v>68.1</c:v>
                </c:pt>
                <c:pt idx="196">
                  <c:v>72.3</c:v>
                </c:pt>
                <c:pt idx="197">
                  <c:v>70.5</c:v>
                </c:pt>
                <c:pt idx="198">
                  <c:v>69.6</c:v>
                </c:pt>
                <c:pt idx="199">
                  <c:v>70.0</c:v>
                </c:pt>
                <c:pt idx="200">
                  <c:v>68.3</c:v>
                </c:pt>
                <c:pt idx="201">
                  <c:v>69.1</c:v>
                </c:pt>
                <c:pt idx="202">
                  <c:v>75.0</c:v>
                </c:pt>
                <c:pt idx="203">
                  <c:v>69.5</c:v>
                </c:pt>
                <c:pt idx="204">
                  <c:v>66.3</c:v>
                </c:pt>
                <c:pt idx="205">
                  <c:v>71.3</c:v>
                </c:pt>
                <c:pt idx="206">
                  <c:v>76.4</c:v>
                </c:pt>
                <c:pt idx="207">
                  <c:v>71.8</c:v>
                </c:pt>
                <c:pt idx="208">
                  <c:v>57.7</c:v>
                </c:pt>
                <c:pt idx="209">
                  <c:v>72.6</c:v>
                </c:pt>
                <c:pt idx="210">
                  <c:v>63.2</c:v>
                </c:pt>
                <c:pt idx="211">
                  <c:v>75.0</c:v>
                </c:pt>
                <c:pt idx="212">
                  <c:v>65.8</c:v>
                </c:pt>
                <c:pt idx="213">
                  <c:v>64.2</c:v>
                </c:pt>
                <c:pt idx="214">
                  <c:v>71.1</c:v>
                </c:pt>
                <c:pt idx="215">
                  <c:v>70.9</c:v>
                </c:pt>
                <c:pt idx="216">
                  <c:v>81.9</c:v>
                </c:pt>
                <c:pt idx="217">
                  <c:v>80.2</c:v>
                </c:pt>
                <c:pt idx="218">
                  <c:v>94.1</c:v>
                </c:pt>
                <c:pt idx="219">
                  <c:v>89.7</c:v>
                </c:pt>
                <c:pt idx="220">
                  <c:v>97.0</c:v>
                </c:pt>
                <c:pt idx="221">
                  <c:v>103.1</c:v>
                </c:pt>
                <c:pt idx="222">
                  <c:v>111.2</c:v>
                </c:pt>
                <c:pt idx="223">
                  <c:v>115.5</c:v>
                </c:pt>
                <c:pt idx="224">
                  <c:v>114.3</c:v>
                </c:pt>
                <c:pt idx="225">
                  <c:v>114.2</c:v>
                </c:pt>
                <c:pt idx="226">
                  <c:v>117.5</c:v>
                </c:pt>
                <c:pt idx="227">
                  <c:v>121.3</c:v>
                </c:pt>
                <c:pt idx="228">
                  <c:v>123.5</c:v>
                </c:pt>
                <c:pt idx="229">
                  <c:v>126.6</c:v>
                </c:pt>
                <c:pt idx="230">
                  <c:v>130.0</c:v>
                </c:pt>
                <c:pt idx="231">
                  <c:v>133.1</c:v>
                </c:pt>
                <c:pt idx="232">
                  <c:v>135.3</c:v>
                </c:pt>
                <c:pt idx="233">
                  <c:v>136.0</c:v>
                </c:pt>
                <c:pt idx="234">
                  <c:v>138.1</c:v>
                </c:pt>
                <c:pt idx="235">
                  <c:v>139.2</c:v>
                </c:pt>
                <c:pt idx="236">
                  <c:v>139.7</c:v>
                </c:pt>
                <c:pt idx="237">
                  <c:v>141.3</c:v>
                </c:pt>
                <c:pt idx="238">
                  <c:v>143.1</c:v>
                </c:pt>
                <c:pt idx="239">
                  <c:v>144.1</c:v>
                </c:pt>
                <c:pt idx="240">
                  <c:v>145.1</c:v>
                </c:pt>
                <c:pt idx="241">
                  <c:v>146.5</c:v>
                </c:pt>
                <c:pt idx="242">
                  <c:v>145.9</c:v>
                </c:pt>
                <c:pt idx="243">
                  <c:v>144.0</c:v>
                </c:pt>
                <c:pt idx="244">
                  <c:v>144.2</c:v>
                </c:pt>
                <c:pt idx="245">
                  <c:v>146.6</c:v>
                </c:pt>
                <c:pt idx="246">
                  <c:v>145.4</c:v>
                </c:pt>
                <c:pt idx="247">
                  <c:v>143.3</c:v>
                </c:pt>
                <c:pt idx="248">
                  <c:v>126.3</c:v>
                </c:pt>
                <c:pt idx="249">
                  <c:v>136.5</c:v>
                </c:pt>
                <c:pt idx="250">
                  <c:v>129.8</c:v>
                </c:pt>
                <c:pt idx="251">
                  <c:v>129.7</c:v>
                </c:pt>
                <c:pt idx="252">
                  <c:v>127.6</c:v>
                </c:pt>
                <c:pt idx="253">
                  <c:v>117.9</c:v>
                </c:pt>
                <c:pt idx="254">
                  <c:v>117.3</c:v>
                </c:pt>
                <c:pt idx="255">
                  <c:v>110.7</c:v>
                </c:pt>
                <c:pt idx="256">
                  <c:v>107.4</c:v>
                </c:pt>
                <c:pt idx="257">
                  <c:v>102.7</c:v>
                </c:pt>
                <c:pt idx="258">
                  <c:v>86.9</c:v>
                </c:pt>
                <c:pt idx="259">
                  <c:v>86.4</c:v>
                </c:pt>
                <c:pt idx="260">
                  <c:v>83.5</c:v>
                </c:pt>
                <c:pt idx="261">
                  <c:v>80.9</c:v>
                </c:pt>
                <c:pt idx="262">
                  <c:v>91.7</c:v>
                </c:pt>
                <c:pt idx="263">
                  <c:v>93.9</c:v>
                </c:pt>
                <c:pt idx="264">
                  <c:v>92.0</c:v>
                </c:pt>
                <c:pt idx="265">
                  <c:v>95.7</c:v>
                </c:pt>
                <c:pt idx="266">
                  <c:v>90.4</c:v>
                </c:pt>
                <c:pt idx="267">
                  <c:v>107.8</c:v>
                </c:pt>
                <c:pt idx="268">
                  <c:v>115.7</c:v>
                </c:pt>
                <c:pt idx="269">
                  <c:v>120.8</c:v>
                </c:pt>
                <c:pt idx="270">
                  <c:v>122.5</c:v>
                </c:pt>
                <c:pt idx="271">
                  <c:v>124.2</c:v>
                </c:pt>
                <c:pt idx="272">
                  <c:v>127.4</c:v>
                </c:pt>
                <c:pt idx="273">
                  <c:v>130.0</c:v>
                </c:pt>
                <c:pt idx="274">
                  <c:v>133.5</c:v>
                </c:pt>
                <c:pt idx="275">
                  <c:v>134.4</c:v>
                </c:pt>
                <c:pt idx="276">
                  <c:v>136.8</c:v>
                </c:pt>
                <c:pt idx="277">
                  <c:v>141.2</c:v>
                </c:pt>
                <c:pt idx="278">
                  <c:v>143.6</c:v>
                </c:pt>
                <c:pt idx="279">
                  <c:v>146.9</c:v>
                </c:pt>
                <c:pt idx="280">
                  <c:v>152.3</c:v>
                </c:pt>
                <c:pt idx="281">
                  <c:v>151.2</c:v>
                </c:pt>
                <c:pt idx="282">
                  <c:v>152.8</c:v>
                </c:pt>
                <c:pt idx="283">
                  <c:v>154.1</c:v>
                </c:pt>
                <c:pt idx="284">
                  <c:v>156.0</c:v>
                </c:pt>
                <c:pt idx="285">
                  <c:v>158.2</c:v>
                </c:pt>
                <c:pt idx="286">
                  <c:v>159.5</c:v>
                </c:pt>
                <c:pt idx="287">
                  <c:v>161.1</c:v>
                </c:pt>
                <c:pt idx="288">
                  <c:v>160.7</c:v>
                </c:pt>
                <c:pt idx="289">
                  <c:v>160.6</c:v>
                </c:pt>
                <c:pt idx="290">
                  <c:v>159.0</c:v>
                </c:pt>
                <c:pt idx="291">
                  <c:v>157.6</c:v>
                </c:pt>
                <c:pt idx="292">
                  <c:v>157.6</c:v>
                </c:pt>
                <c:pt idx="293">
                  <c:v>158.7</c:v>
                </c:pt>
                <c:pt idx="294">
                  <c:v>158.3</c:v>
                </c:pt>
                <c:pt idx="295">
                  <c:v>158.0</c:v>
                </c:pt>
                <c:pt idx="296">
                  <c:v>155.4</c:v>
                </c:pt>
                <c:pt idx="297">
                  <c:v>152.8</c:v>
                </c:pt>
                <c:pt idx="298">
                  <c:v>151.8</c:v>
                </c:pt>
                <c:pt idx="299">
                  <c:v>149.1</c:v>
                </c:pt>
                <c:pt idx="300">
                  <c:v>146.0</c:v>
                </c:pt>
                <c:pt idx="301">
                  <c:v>142.8</c:v>
                </c:pt>
                <c:pt idx="302">
                  <c:v>139.5</c:v>
                </c:pt>
                <c:pt idx="303">
                  <c:v>101.3</c:v>
                </c:pt>
                <c:pt idx="304">
                  <c:v>121.0</c:v>
                </c:pt>
                <c:pt idx="305">
                  <c:v>120.9</c:v>
                </c:pt>
                <c:pt idx="306">
                  <c:v>112.2</c:v>
                </c:pt>
                <c:pt idx="307">
                  <c:v>99.1</c:v>
                </c:pt>
                <c:pt idx="308">
                  <c:v>103.6</c:v>
                </c:pt>
                <c:pt idx="309">
                  <c:v>103.1</c:v>
                </c:pt>
                <c:pt idx="310">
                  <c:v>101.8</c:v>
                </c:pt>
                <c:pt idx="311">
                  <c:v>105.8</c:v>
                </c:pt>
                <c:pt idx="312">
                  <c:v>113.0</c:v>
                </c:pt>
                <c:pt idx="313">
                  <c:v>82.9</c:v>
                </c:pt>
                <c:pt idx="314">
                  <c:v>98.8</c:v>
                </c:pt>
                <c:pt idx="315">
                  <c:v>114.4</c:v>
                </c:pt>
                <c:pt idx="316">
                  <c:v>120.7</c:v>
                </c:pt>
                <c:pt idx="317">
                  <c:v>126.8</c:v>
                </c:pt>
                <c:pt idx="318">
                  <c:v>132.6</c:v>
                </c:pt>
                <c:pt idx="319">
                  <c:v>124.3</c:v>
                </c:pt>
                <c:pt idx="320">
                  <c:v>143.9</c:v>
                </c:pt>
                <c:pt idx="321">
                  <c:v>148.1</c:v>
                </c:pt>
                <c:pt idx="322">
                  <c:v>152.3</c:v>
                </c:pt>
                <c:pt idx="323">
                  <c:v>155.2</c:v>
                </c:pt>
                <c:pt idx="324">
                  <c:v>143.0</c:v>
                </c:pt>
                <c:pt idx="325">
                  <c:v>156.4</c:v>
                </c:pt>
                <c:pt idx="326">
                  <c:v>159.4</c:v>
                </c:pt>
                <c:pt idx="327">
                  <c:v>161.6</c:v>
                </c:pt>
                <c:pt idx="328">
                  <c:v>163.0</c:v>
                </c:pt>
                <c:pt idx="329">
                  <c:v>163.9</c:v>
                </c:pt>
                <c:pt idx="330">
                  <c:v>164.7</c:v>
                </c:pt>
                <c:pt idx="331">
                  <c:v>163.9</c:v>
                </c:pt>
                <c:pt idx="332">
                  <c:v>164.1</c:v>
                </c:pt>
                <c:pt idx="333">
                  <c:v>166.1</c:v>
                </c:pt>
                <c:pt idx="334">
                  <c:v>165.9</c:v>
                </c:pt>
                <c:pt idx="335">
                  <c:v>162.3</c:v>
                </c:pt>
                <c:pt idx="336">
                  <c:v>162.6</c:v>
                </c:pt>
                <c:pt idx="337">
                  <c:v>164.6</c:v>
                </c:pt>
                <c:pt idx="338">
                  <c:v>166.1</c:v>
                </c:pt>
                <c:pt idx="339">
                  <c:v>164.7</c:v>
                </c:pt>
                <c:pt idx="340">
                  <c:v>163.5</c:v>
                </c:pt>
                <c:pt idx="341">
                  <c:v>162.4</c:v>
                </c:pt>
                <c:pt idx="342">
                  <c:v>162.2</c:v>
                </c:pt>
                <c:pt idx="343">
                  <c:v>162.2</c:v>
                </c:pt>
                <c:pt idx="344">
                  <c:v>161.6</c:v>
                </c:pt>
                <c:pt idx="345">
                  <c:v>159.0</c:v>
                </c:pt>
                <c:pt idx="346">
                  <c:v>142.1</c:v>
                </c:pt>
                <c:pt idx="347">
                  <c:v>152.9</c:v>
                </c:pt>
                <c:pt idx="348">
                  <c:v>149.5</c:v>
                </c:pt>
                <c:pt idx="349">
                  <c:v>143.6</c:v>
                </c:pt>
                <c:pt idx="350">
                  <c:v>134.6</c:v>
                </c:pt>
                <c:pt idx="351">
                  <c:v>132.0</c:v>
                </c:pt>
                <c:pt idx="352">
                  <c:v>131.6</c:v>
                </c:pt>
                <c:pt idx="353">
                  <c:v>127.7</c:v>
                </c:pt>
                <c:pt idx="354">
                  <c:v>126.4</c:v>
                </c:pt>
                <c:pt idx="355">
                  <c:v>124.4</c:v>
                </c:pt>
                <c:pt idx="356">
                  <c:v>123.4</c:v>
                </c:pt>
                <c:pt idx="357">
                  <c:v>119.2</c:v>
                </c:pt>
                <c:pt idx="358">
                  <c:v>120.4</c:v>
                </c:pt>
                <c:pt idx="359">
                  <c:v>119.0</c:v>
                </c:pt>
                <c:pt idx="360">
                  <c:v>116.3</c:v>
                </c:pt>
                <c:pt idx="361">
                  <c:v>123.7</c:v>
                </c:pt>
                <c:pt idx="362">
                  <c:v>130.3</c:v>
                </c:pt>
                <c:pt idx="363">
                  <c:v>131.0</c:v>
                </c:pt>
                <c:pt idx="364">
                  <c:v>134.8</c:v>
                </c:pt>
                <c:pt idx="365">
                  <c:v>137.0</c:v>
                </c:pt>
                <c:pt idx="366">
                  <c:v>139.5</c:v>
                </c:pt>
                <c:pt idx="367">
                  <c:v>142.2</c:v>
                </c:pt>
                <c:pt idx="368">
                  <c:v>144.4</c:v>
                </c:pt>
                <c:pt idx="369">
                  <c:v>147.4</c:v>
                </c:pt>
                <c:pt idx="370">
                  <c:v>151.2</c:v>
                </c:pt>
                <c:pt idx="371">
                  <c:v>157.2</c:v>
                </c:pt>
                <c:pt idx="372">
                  <c:v>155.0</c:v>
                </c:pt>
                <c:pt idx="373">
                  <c:v>155.9</c:v>
                </c:pt>
                <c:pt idx="374">
                  <c:v>157.5</c:v>
                </c:pt>
                <c:pt idx="375">
                  <c:v>159.8</c:v>
                </c:pt>
                <c:pt idx="376">
                  <c:v>161.6</c:v>
                </c:pt>
                <c:pt idx="377">
                  <c:v>162.8</c:v>
                </c:pt>
                <c:pt idx="378">
                  <c:v>163.4</c:v>
                </c:pt>
                <c:pt idx="379">
                  <c:v>163.9</c:v>
                </c:pt>
                <c:pt idx="380">
                  <c:v>165.0</c:v>
                </c:pt>
                <c:pt idx="381">
                  <c:v>165.7</c:v>
                </c:pt>
                <c:pt idx="382">
                  <c:v>165.7</c:v>
                </c:pt>
                <c:pt idx="383">
                  <c:v>165.8</c:v>
                </c:pt>
                <c:pt idx="384">
                  <c:v>165.9</c:v>
                </c:pt>
                <c:pt idx="385">
                  <c:v>166.0</c:v>
                </c:pt>
                <c:pt idx="386">
                  <c:v>165.7</c:v>
                </c:pt>
                <c:pt idx="387">
                  <c:v>161.6</c:v>
                </c:pt>
                <c:pt idx="388">
                  <c:v>162.2</c:v>
                </c:pt>
                <c:pt idx="389">
                  <c:v>157.8</c:v>
                </c:pt>
                <c:pt idx="390">
                  <c:v>156.0</c:v>
                </c:pt>
                <c:pt idx="391">
                  <c:v>155.9</c:v>
                </c:pt>
                <c:pt idx="392">
                  <c:v>153.3</c:v>
                </c:pt>
                <c:pt idx="393">
                  <c:v>152.2</c:v>
                </c:pt>
                <c:pt idx="394">
                  <c:v>121.5</c:v>
                </c:pt>
                <c:pt idx="395">
                  <c:v>142.2</c:v>
                </c:pt>
                <c:pt idx="396">
                  <c:v>140.9</c:v>
                </c:pt>
                <c:pt idx="397">
                  <c:v>136.4</c:v>
                </c:pt>
                <c:pt idx="398">
                  <c:v>133.7</c:v>
                </c:pt>
                <c:pt idx="399">
                  <c:v>121.4</c:v>
                </c:pt>
                <c:pt idx="400">
                  <c:v>125.2</c:v>
                </c:pt>
                <c:pt idx="401">
                  <c:v>129.6</c:v>
                </c:pt>
                <c:pt idx="402">
                  <c:v>130.9</c:v>
                </c:pt>
                <c:pt idx="403">
                  <c:v>130.1</c:v>
                </c:pt>
                <c:pt idx="404">
                  <c:v>124.3</c:v>
                </c:pt>
                <c:pt idx="405">
                  <c:v>128.1</c:v>
                </c:pt>
                <c:pt idx="406">
                  <c:v>126.5</c:v>
                </c:pt>
                <c:pt idx="407">
                  <c:v>118.6</c:v>
                </c:pt>
                <c:pt idx="408">
                  <c:v>120.7</c:v>
                </c:pt>
                <c:pt idx="409">
                  <c:v>117.4</c:v>
                </c:pt>
                <c:pt idx="410">
                  <c:v>116.4</c:v>
                </c:pt>
                <c:pt idx="411">
                  <c:v>121.2</c:v>
                </c:pt>
                <c:pt idx="412">
                  <c:v>121.8</c:v>
                </c:pt>
                <c:pt idx="413">
                  <c:v>118.9</c:v>
                </c:pt>
                <c:pt idx="414">
                  <c:v>110.6</c:v>
                </c:pt>
                <c:pt idx="415">
                  <c:v>116.9</c:v>
                </c:pt>
                <c:pt idx="416">
                  <c:v>119.4</c:v>
                </c:pt>
                <c:pt idx="417">
                  <c:v>113.4</c:v>
                </c:pt>
                <c:pt idx="418">
                  <c:v>124.6</c:v>
                </c:pt>
                <c:pt idx="419">
                  <c:v>132.4</c:v>
                </c:pt>
                <c:pt idx="420">
                  <c:v>135.8</c:v>
                </c:pt>
                <c:pt idx="421">
                  <c:v>122.1</c:v>
                </c:pt>
                <c:pt idx="422">
                  <c:v>126.0</c:v>
                </c:pt>
                <c:pt idx="423">
                  <c:v>120.5</c:v>
                </c:pt>
                <c:pt idx="424">
                  <c:v>112.0</c:v>
                </c:pt>
                <c:pt idx="425">
                  <c:v>120.1</c:v>
                </c:pt>
                <c:pt idx="426">
                  <c:v>124.7</c:v>
                </c:pt>
                <c:pt idx="427">
                  <c:v>127.2</c:v>
                </c:pt>
                <c:pt idx="428">
                  <c:v>129.4</c:v>
                </c:pt>
                <c:pt idx="429">
                  <c:v>134.9</c:v>
                </c:pt>
                <c:pt idx="430">
                  <c:v>96.1</c:v>
                </c:pt>
                <c:pt idx="431">
                  <c:v>120.2</c:v>
                </c:pt>
                <c:pt idx="432">
                  <c:v>127.7</c:v>
                </c:pt>
                <c:pt idx="433">
                  <c:v>128.8</c:v>
                </c:pt>
                <c:pt idx="434">
                  <c:v>130.8</c:v>
                </c:pt>
                <c:pt idx="435">
                  <c:v>136.5</c:v>
                </c:pt>
                <c:pt idx="436">
                  <c:v>128.4</c:v>
                </c:pt>
                <c:pt idx="437">
                  <c:v>124.3</c:v>
                </c:pt>
                <c:pt idx="438">
                  <c:v>132.5</c:v>
                </c:pt>
                <c:pt idx="439">
                  <c:v>135.3</c:v>
                </c:pt>
                <c:pt idx="440">
                  <c:v>137.3</c:v>
                </c:pt>
                <c:pt idx="441">
                  <c:v>136.0</c:v>
                </c:pt>
                <c:pt idx="442">
                  <c:v>135.6</c:v>
                </c:pt>
                <c:pt idx="443">
                  <c:v>140.2</c:v>
                </c:pt>
                <c:pt idx="444">
                  <c:v>136.0</c:v>
                </c:pt>
                <c:pt idx="445">
                  <c:v>124.5</c:v>
                </c:pt>
                <c:pt idx="446">
                  <c:v>139.1</c:v>
                </c:pt>
                <c:pt idx="447">
                  <c:v>140.9</c:v>
                </c:pt>
                <c:pt idx="448">
                  <c:v>144.1</c:v>
                </c:pt>
                <c:pt idx="449">
                  <c:v>150.3</c:v>
                </c:pt>
                <c:pt idx="450">
                  <c:v>146.7</c:v>
                </c:pt>
                <c:pt idx="451">
                  <c:v>144.6</c:v>
                </c:pt>
                <c:pt idx="452">
                  <c:v>145.2</c:v>
                </c:pt>
                <c:pt idx="453">
                  <c:v>144.4</c:v>
                </c:pt>
                <c:pt idx="454">
                  <c:v>143.0</c:v>
                </c:pt>
                <c:pt idx="455">
                  <c:v>147.5</c:v>
                </c:pt>
                <c:pt idx="456">
                  <c:v>141.9</c:v>
                </c:pt>
                <c:pt idx="457">
                  <c:v>140.6</c:v>
                </c:pt>
                <c:pt idx="458">
                  <c:v>145.0</c:v>
                </c:pt>
                <c:pt idx="459">
                  <c:v>144.0</c:v>
                </c:pt>
                <c:pt idx="460">
                  <c:v>145.1</c:v>
                </c:pt>
                <c:pt idx="461">
                  <c:v>140.6</c:v>
                </c:pt>
                <c:pt idx="462">
                  <c:v>144.9</c:v>
                </c:pt>
                <c:pt idx="463">
                  <c:v>144.4</c:v>
                </c:pt>
                <c:pt idx="464">
                  <c:v>142.6</c:v>
                </c:pt>
                <c:pt idx="465">
                  <c:v>144.2</c:v>
                </c:pt>
                <c:pt idx="466">
                  <c:v>146.1</c:v>
                </c:pt>
                <c:pt idx="467">
                  <c:v>143.5</c:v>
                </c:pt>
                <c:pt idx="468">
                  <c:v>144.6</c:v>
                </c:pt>
                <c:pt idx="469">
                  <c:v>149.9</c:v>
                </c:pt>
                <c:pt idx="470">
                  <c:v>151.3</c:v>
                </c:pt>
                <c:pt idx="471">
                  <c:v>149.5</c:v>
                </c:pt>
                <c:pt idx="472">
                  <c:v>145.6</c:v>
                </c:pt>
                <c:pt idx="473">
                  <c:v>139.5</c:v>
                </c:pt>
                <c:pt idx="474">
                  <c:v>139.9</c:v>
                </c:pt>
                <c:pt idx="475">
                  <c:v>138.8</c:v>
                </c:pt>
                <c:pt idx="476">
                  <c:v>137.3</c:v>
                </c:pt>
                <c:pt idx="477">
                  <c:v>131.0</c:v>
                </c:pt>
                <c:pt idx="478">
                  <c:v>123.5</c:v>
                </c:pt>
                <c:pt idx="479">
                  <c:v>118.4</c:v>
                </c:pt>
                <c:pt idx="480">
                  <c:v>123.0</c:v>
                </c:pt>
                <c:pt idx="481">
                  <c:v>117.0</c:v>
                </c:pt>
                <c:pt idx="482">
                  <c:v>112.8</c:v>
                </c:pt>
                <c:pt idx="483">
                  <c:v>112.3</c:v>
                </c:pt>
                <c:pt idx="484">
                  <c:v>112.7</c:v>
                </c:pt>
                <c:pt idx="485">
                  <c:v>112.9</c:v>
                </c:pt>
                <c:pt idx="486">
                  <c:v>112.9</c:v>
                </c:pt>
                <c:pt idx="487">
                  <c:v>108.4</c:v>
                </c:pt>
                <c:pt idx="488">
                  <c:v>105.2</c:v>
                </c:pt>
                <c:pt idx="489">
                  <c:v>102.8</c:v>
                </c:pt>
                <c:pt idx="490">
                  <c:v>104.2</c:v>
                </c:pt>
                <c:pt idx="491">
                  <c:v>104.9</c:v>
                </c:pt>
                <c:pt idx="492">
                  <c:v>105.2</c:v>
                </c:pt>
                <c:pt idx="493">
                  <c:v>107.6</c:v>
                </c:pt>
                <c:pt idx="494">
                  <c:v>108.3</c:v>
                </c:pt>
                <c:pt idx="495">
                  <c:v>103.1</c:v>
                </c:pt>
                <c:pt idx="496">
                  <c:v>108.5</c:v>
                </c:pt>
                <c:pt idx="497">
                  <c:v>105.5</c:v>
                </c:pt>
                <c:pt idx="498">
                  <c:v>107.4</c:v>
                </c:pt>
                <c:pt idx="499">
                  <c:v>106.3</c:v>
                </c:pt>
                <c:pt idx="500">
                  <c:v>110.6</c:v>
                </c:pt>
                <c:pt idx="501">
                  <c:v>106.6</c:v>
                </c:pt>
                <c:pt idx="502">
                  <c:v>106.7</c:v>
                </c:pt>
                <c:pt idx="503">
                  <c:v>106.1</c:v>
                </c:pt>
                <c:pt idx="504">
                  <c:v>100.6</c:v>
                </c:pt>
                <c:pt idx="505">
                  <c:v>106.1</c:v>
                </c:pt>
                <c:pt idx="506">
                  <c:v>105.6</c:v>
                </c:pt>
                <c:pt idx="507">
                  <c:v>105.2</c:v>
                </c:pt>
                <c:pt idx="508">
                  <c:v>106.1</c:v>
                </c:pt>
                <c:pt idx="509">
                  <c:v>103.2</c:v>
                </c:pt>
                <c:pt idx="510">
                  <c:v>102.7</c:v>
                </c:pt>
                <c:pt idx="511">
                  <c:v>102.9</c:v>
                </c:pt>
                <c:pt idx="512">
                  <c:v>101.2</c:v>
                </c:pt>
                <c:pt idx="513">
                  <c:v>106.4</c:v>
                </c:pt>
                <c:pt idx="514">
                  <c:v>111.1</c:v>
                </c:pt>
                <c:pt idx="515">
                  <c:v>115.1</c:v>
                </c:pt>
                <c:pt idx="516">
                  <c:v>118.9</c:v>
                </c:pt>
                <c:pt idx="517">
                  <c:v>127.5</c:v>
                </c:pt>
                <c:pt idx="518">
                  <c:v>126.8</c:v>
                </c:pt>
                <c:pt idx="519">
                  <c:v>106.3</c:v>
                </c:pt>
                <c:pt idx="520">
                  <c:v>121.5</c:v>
                </c:pt>
                <c:pt idx="521">
                  <c:v>128.3</c:v>
                </c:pt>
                <c:pt idx="522">
                  <c:v>124.6</c:v>
                </c:pt>
                <c:pt idx="523">
                  <c:v>120.2</c:v>
                </c:pt>
                <c:pt idx="524">
                  <c:v>114.4</c:v>
                </c:pt>
                <c:pt idx="525">
                  <c:v>116.9</c:v>
                </c:pt>
                <c:pt idx="526">
                  <c:v>116.8</c:v>
                </c:pt>
                <c:pt idx="527">
                  <c:v>115.0</c:v>
                </c:pt>
                <c:pt idx="528">
                  <c:v>117.1</c:v>
                </c:pt>
                <c:pt idx="529">
                  <c:v>112.0</c:v>
                </c:pt>
                <c:pt idx="530">
                  <c:v>114.0</c:v>
                </c:pt>
                <c:pt idx="531">
                  <c:v>110.4</c:v>
                </c:pt>
                <c:pt idx="532">
                  <c:v>99.3</c:v>
                </c:pt>
                <c:pt idx="533">
                  <c:v>109.6</c:v>
                </c:pt>
                <c:pt idx="534">
                  <c:v>102.1</c:v>
                </c:pt>
                <c:pt idx="535">
                  <c:v>100.3</c:v>
                </c:pt>
                <c:pt idx="536">
                  <c:v>94.0</c:v>
                </c:pt>
                <c:pt idx="537">
                  <c:v>86.5</c:v>
                </c:pt>
                <c:pt idx="538">
                  <c:v>94.0</c:v>
                </c:pt>
                <c:pt idx="539">
                  <c:v>86.6</c:v>
                </c:pt>
                <c:pt idx="540">
                  <c:v>100.3</c:v>
                </c:pt>
                <c:pt idx="541">
                  <c:v>92.3</c:v>
                </c:pt>
                <c:pt idx="542">
                  <c:v>89.9</c:v>
                </c:pt>
                <c:pt idx="543">
                  <c:v>93.0</c:v>
                </c:pt>
                <c:pt idx="544">
                  <c:v>83.4</c:v>
                </c:pt>
                <c:pt idx="545">
                  <c:v>86.8</c:v>
                </c:pt>
                <c:pt idx="546">
                  <c:v>82.2</c:v>
                </c:pt>
                <c:pt idx="547">
                  <c:v>92.0</c:v>
                </c:pt>
                <c:pt idx="548">
                  <c:v>85.6</c:v>
                </c:pt>
                <c:pt idx="549">
                  <c:v>94.3</c:v>
                </c:pt>
                <c:pt idx="550">
                  <c:v>98.1</c:v>
                </c:pt>
                <c:pt idx="551">
                  <c:v>93.4</c:v>
                </c:pt>
                <c:pt idx="552">
                  <c:v>98.7</c:v>
                </c:pt>
                <c:pt idx="553">
                  <c:v>97.2</c:v>
                </c:pt>
                <c:pt idx="554">
                  <c:v>90.7</c:v>
                </c:pt>
                <c:pt idx="555">
                  <c:v>89.8</c:v>
                </c:pt>
                <c:pt idx="556">
                  <c:v>95.3</c:v>
                </c:pt>
                <c:pt idx="557">
                  <c:v>90.9</c:v>
                </c:pt>
                <c:pt idx="558">
                  <c:v>87.3</c:v>
                </c:pt>
                <c:pt idx="559">
                  <c:v>85.1</c:v>
                </c:pt>
                <c:pt idx="560">
                  <c:v>85.6</c:v>
                </c:pt>
                <c:pt idx="561">
                  <c:v>87.3</c:v>
                </c:pt>
                <c:pt idx="562">
                  <c:v>98.2</c:v>
                </c:pt>
                <c:pt idx="563">
                  <c:v>92.4</c:v>
                </c:pt>
                <c:pt idx="564">
                  <c:v>92.3</c:v>
                </c:pt>
                <c:pt idx="565">
                  <c:v>94.8</c:v>
                </c:pt>
                <c:pt idx="566">
                  <c:v>85.7</c:v>
                </c:pt>
                <c:pt idx="567">
                  <c:v>89.6</c:v>
                </c:pt>
                <c:pt idx="568">
                  <c:v>94.9</c:v>
                </c:pt>
                <c:pt idx="569">
                  <c:v>94.9</c:v>
                </c:pt>
                <c:pt idx="570">
                  <c:v>90.0</c:v>
                </c:pt>
                <c:pt idx="571">
                  <c:v>89.1</c:v>
                </c:pt>
                <c:pt idx="572">
                  <c:v>89.3</c:v>
                </c:pt>
                <c:pt idx="573">
                  <c:v>87.9</c:v>
                </c:pt>
                <c:pt idx="574">
                  <c:v>94.8</c:v>
                </c:pt>
                <c:pt idx="575">
                  <c:v>70.1</c:v>
                </c:pt>
                <c:pt idx="576">
                  <c:v>82.0</c:v>
                </c:pt>
                <c:pt idx="577">
                  <c:v>86.3</c:v>
                </c:pt>
                <c:pt idx="578">
                  <c:v>79.6</c:v>
                </c:pt>
                <c:pt idx="579">
                  <c:v>80.0</c:v>
                </c:pt>
                <c:pt idx="580">
                  <c:v>82.4</c:v>
                </c:pt>
                <c:pt idx="581">
                  <c:v>77.9</c:v>
                </c:pt>
                <c:pt idx="582">
                  <c:v>87.6</c:v>
                </c:pt>
                <c:pt idx="583">
                  <c:v>83.8</c:v>
                </c:pt>
                <c:pt idx="584">
                  <c:v>92.5</c:v>
                </c:pt>
                <c:pt idx="585">
                  <c:v>77.3</c:v>
                </c:pt>
                <c:pt idx="586">
                  <c:v>81.9</c:v>
                </c:pt>
                <c:pt idx="587">
                  <c:v>87.2</c:v>
                </c:pt>
                <c:pt idx="588">
                  <c:v>77.8</c:v>
                </c:pt>
                <c:pt idx="589">
                  <c:v>80.7</c:v>
                </c:pt>
                <c:pt idx="590">
                  <c:v>85.1</c:v>
                </c:pt>
                <c:pt idx="591">
                  <c:v>86.2</c:v>
                </c:pt>
                <c:pt idx="592">
                  <c:v>82.8</c:v>
                </c:pt>
                <c:pt idx="593">
                  <c:v>78.7</c:v>
                </c:pt>
                <c:pt idx="594">
                  <c:v>78.8</c:v>
                </c:pt>
                <c:pt idx="595">
                  <c:v>78.1</c:v>
                </c:pt>
                <c:pt idx="596">
                  <c:v>78.5</c:v>
                </c:pt>
                <c:pt idx="597">
                  <c:v>80.8</c:v>
                </c:pt>
                <c:pt idx="598">
                  <c:v>82.5</c:v>
                </c:pt>
                <c:pt idx="599">
                  <c:v>80.5</c:v>
                </c:pt>
                <c:pt idx="600">
                  <c:v>74.2</c:v>
                </c:pt>
                <c:pt idx="601">
                  <c:v>77.8</c:v>
                </c:pt>
                <c:pt idx="602">
                  <c:v>82.2</c:v>
                </c:pt>
                <c:pt idx="603">
                  <c:v>75.1</c:v>
                </c:pt>
                <c:pt idx="604">
                  <c:v>73.2</c:v>
                </c:pt>
                <c:pt idx="605">
                  <c:v>80.6</c:v>
                </c:pt>
                <c:pt idx="606">
                  <c:v>79.5</c:v>
                </c:pt>
                <c:pt idx="607">
                  <c:v>83.5</c:v>
                </c:pt>
                <c:pt idx="608">
                  <c:v>79.7</c:v>
                </c:pt>
                <c:pt idx="609">
                  <c:v>77.8</c:v>
                </c:pt>
                <c:pt idx="610">
                  <c:v>79.5</c:v>
                </c:pt>
                <c:pt idx="611">
                  <c:v>76.1</c:v>
                </c:pt>
                <c:pt idx="612">
                  <c:v>76.8</c:v>
                </c:pt>
                <c:pt idx="613">
                  <c:v>80.1</c:v>
                </c:pt>
                <c:pt idx="614">
                  <c:v>83.4</c:v>
                </c:pt>
                <c:pt idx="615">
                  <c:v>80.5</c:v>
                </c:pt>
                <c:pt idx="616">
                  <c:v>80.6</c:v>
                </c:pt>
                <c:pt idx="617">
                  <c:v>82.2</c:v>
                </c:pt>
                <c:pt idx="618">
                  <c:v>86.7</c:v>
                </c:pt>
                <c:pt idx="619">
                  <c:v>73.0</c:v>
                </c:pt>
                <c:pt idx="620">
                  <c:v>81.5</c:v>
                </c:pt>
                <c:pt idx="621">
                  <c:v>78.8</c:v>
                </c:pt>
                <c:pt idx="622">
                  <c:v>76.3</c:v>
                </c:pt>
                <c:pt idx="623">
                  <c:v>79.1</c:v>
                </c:pt>
                <c:pt idx="624">
                  <c:v>84.3</c:v>
                </c:pt>
                <c:pt idx="625">
                  <c:v>80.2</c:v>
                </c:pt>
                <c:pt idx="626">
                  <c:v>75.0</c:v>
                </c:pt>
                <c:pt idx="627">
                  <c:v>85.0</c:v>
                </c:pt>
                <c:pt idx="628">
                  <c:v>67.0</c:v>
                </c:pt>
                <c:pt idx="629">
                  <c:v>83.4</c:v>
                </c:pt>
                <c:pt idx="630">
                  <c:v>81.8</c:v>
                </c:pt>
                <c:pt idx="631">
                  <c:v>81.3</c:v>
                </c:pt>
                <c:pt idx="632">
                  <c:v>77.8</c:v>
                </c:pt>
                <c:pt idx="633">
                  <c:v>74.7</c:v>
                </c:pt>
                <c:pt idx="634">
                  <c:v>72.9</c:v>
                </c:pt>
                <c:pt idx="635">
                  <c:v>73.4</c:v>
                </c:pt>
                <c:pt idx="636">
                  <c:v>84.4</c:v>
                </c:pt>
                <c:pt idx="637">
                  <c:v>66.7</c:v>
                </c:pt>
                <c:pt idx="638">
                  <c:v>76.0</c:v>
                </c:pt>
                <c:pt idx="639">
                  <c:v>76.7</c:v>
                </c:pt>
                <c:pt idx="640">
                  <c:v>73.7</c:v>
                </c:pt>
                <c:pt idx="641">
                  <c:v>72.7</c:v>
                </c:pt>
                <c:pt idx="642">
                  <c:v>80.7</c:v>
                </c:pt>
                <c:pt idx="643">
                  <c:v>76.2</c:v>
                </c:pt>
                <c:pt idx="644">
                  <c:v>70.2</c:v>
                </c:pt>
                <c:pt idx="645">
                  <c:v>76.8</c:v>
                </c:pt>
                <c:pt idx="646">
                  <c:v>77.4</c:v>
                </c:pt>
                <c:pt idx="647">
                  <c:v>82.8</c:v>
                </c:pt>
                <c:pt idx="648">
                  <c:v>80.5</c:v>
                </c:pt>
                <c:pt idx="649">
                  <c:v>85.0</c:v>
                </c:pt>
                <c:pt idx="650">
                  <c:v>81.4</c:v>
                </c:pt>
                <c:pt idx="651">
                  <c:v>91.8</c:v>
                </c:pt>
                <c:pt idx="652">
                  <c:v>71.7</c:v>
                </c:pt>
                <c:pt idx="653">
                  <c:v>82.2</c:v>
                </c:pt>
                <c:pt idx="654">
                  <c:v>69.5</c:v>
                </c:pt>
                <c:pt idx="655">
                  <c:v>73.2</c:v>
                </c:pt>
                <c:pt idx="656">
                  <c:v>81.0</c:v>
                </c:pt>
                <c:pt idx="657">
                  <c:v>73.0</c:v>
                </c:pt>
                <c:pt idx="658">
                  <c:v>83.7</c:v>
                </c:pt>
                <c:pt idx="659">
                  <c:v>74.1</c:v>
                </c:pt>
                <c:pt idx="660">
                  <c:v>69.7</c:v>
                </c:pt>
                <c:pt idx="661">
                  <c:v>74.9</c:v>
                </c:pt>
                <c:pt idx="662">
                  <c:v>74.4</c:v>
                </c:pt>
                <c:pt idx="663">
                  <c:v>78.0</c:v>
                </c:pt>
                <c:pt idx="664">
                  <c:v>82.6</c:v>
                </c:pt>
                <c:pt idx="665">
                  <c:v>71.2</c:v>
                </c:pt>
                <c:pt idx="666">
                  <c:v>78.1</c:v>
                </c:pt>
                <c:pt idx="667">
                  <c:v>71.3</c:v>
                </c:pt>
                <c:pt idx="668">
                  <c:v>70.9</c:v>
                </c:pt>
                <c:pt idx="669">
                  <c:v>67.0</c:v>
                </c:pt>
                <c:pt idx="670">
                  <c:v>71.5</c:v>
                </c:pt>
                <c:pt idx="671">
                  <c:v>84.3</c:v>
                </c:pt>
                <c:pt idx="672">
                  <c:v>80.2</c:v>
                </c:pt>
                <c:pt idx="673">
                  <c:v>83.7</c:v>
                </c:pt>
                <c:pt idx="674">
                  <c:v>79.9</c:v>
                </c:pt>
                <c:pt idx="675">
                  <c:v>82.8</c:v>
                </c:pt>
                <c:pt idx="676">
                  <c:v>82.2</c:v>
                </c:pt>
                <c:pt idx="677">
                  <c:v>82.5</c:v>
                </c:pt>
                <c:pt idx="678">
                  <c:v>75.6</c:v>
                </c:pt>
                <c:pt idx="679">
                  <c:v>79.7</c:v>
                </c:pt>
                <c:pt idx="680">
                  <c:v>71.3</c:v>
                </c:pt>
                <c:pt idx="681">
                  <c:v>76.0</c:v>
                </c:pt>
                <c:pt idx="682">
                  <c:v>74.9</c:v>
                </c:pt>
                <c:pt idx="683">
                  <c:v>72.3</c:v>
                </c:pt>
                <c:pt idx="684">
                  <c:v>74.9</c:v>
                </c:pt>
                <c:pt idx="685">
                  <c:v>75.2</c:v>
                </c:pt>
                <c:pt idx="686">
                  <c:v>75.1</c:v>
                </c:pt>
                <c:pt idx="687">
                  <c:v>69.8</c:v>
                </c:pt>
                <c:pt idx="688">
                  <c:v>78.4</c:v>
                </c:pt>
                <c:pt idx="689">
                  <c:v>74.2</c:v>
                </c:pt>
                <c:pt idx="690">
                  <c:v>88.4</c:v>
                </c:pt>
                <c:pt idx="691">
                  <c:v>87.5</c:v>
                </c:pt>
                <c:pt idx="692">
                  <c:v>80.8</c:v>
                </c:pt>
                <c:pt idx="693">
                  <c:v>74.0</c:v>
                </c:pt>
                <c:pt idx="694">
                  <c:v>81.6</c:v>
                </c:pt>
                <c:pt idx="695">
                  <c:v>78.1</c:v>
                </c:pt>
                <c:pt idx="696">
                  <c:v>74.6</c:v>
                </c:pt>
                <c:pt idx="697">
                  <c:v>74.4</c:v>
                </c:pt>
                <c:pt idx="698">
                  <c:v>68.2</c:v>
                </c:pt>
                <c:pt idx="699">
                  <c:v>75.0</c:v>
                </c:pt>
                <c:pt idx="700">
                  <c:v>73.1</c:v>
                </c:pt>
                <c:pt idx="701">
                  <c:v>86.3</c:v>
                </c:pt>
                <c:pt idx="702">
                  <c:v>68.2</c:v>
                </c:pt>
                <c:pt idx="703">
                  <c:v>81.3</c:v>
                </c:pt>
                <c:pt idx="704">
                  <c:v>71.0</c:v>
                </c:pt>
                <c:pt idx="705">
                  <c:v>71.5</c:v>
                </c:pt>
                <c:pt idx="706">
                  <c:v>70.9</c:v>
                </c:pt>
                <c:pt idx="707">
                  <c:v>73.1</c:v>
                </c:pt>
                <c:pt idx="708">
                  <c:v>72.1</c:v>
                </c:pt>
                <c:pt idx="709">
                  <c:v>75.4</c:v>
                </c:pt>
                <c:pt idx="710">
                  <c:v>72.1</c:v>
                </c:pt>
                <c:pt idx="711">
                  <c:v>68.6</c:v>
                </c:pt>
                <c:pt idx="712">
                  <c:v>74.5</c:v>
                </c:pt>
                <c:pt idx="713">
                  <c:v>76.7</c:v>
                </c:pt>
                <c:pt idx="714">
                  <c:v>80.2</c:v>
                </c:pt>
                <c:pt idx="715">
                  <c:v>81.5</c:v>
                </c:pt>
                <c:pt idx="716">
                  <c:v>66.5</c:v>
                </c:pt>
                <c:pt idx="717">
                  <c:v>73.0</c:v>
                </c:pt>
                <c:pt idx="718">
                  <c:v>71.7</c:v>
                </c:pt>
                <c:pt idx="719">
                  <c:v>68.9</c:v>
                </c:pt>
                <c:pt idx="720">
                  <c:v>71.2</c:v>
                </c:pt>
                <c:pt idx="721">
                  <c:v>74.2</c:v>
                </c:pt>
                <c:pt idx="722">
                  <c:v>75.5</c:v>
                </c:pt>
                <c:pt idx="723">
                  <c:v>72.0</c:v>
                </c:pt>
                <c:pt idx="724">
                  <c:v>72.5</c:v>
                </c:pt>
                <c:pt idx="725">
                  <c:v>79.7</c:v>
                </c:pt>
                <c:pt idx="726">
                  <c:v>67.4</c:v>
                </c:pt>
                <c:pt idx="727">
                  <c:v>73.9</c:v>
                </c:pt>
                <c:pt idx="728">
                  <c:v>69.7</c:v>
                </c:pt>
                <c:pt idx="729">
                  <c:v>74.0</c:v>
                </c:pt>
                <c:pt idx="730">
                  <c:v>69.0</c:v>
                </c:pt>
                <c:pt idx="731">
                  <c:v>81.4</c:v>
                </c:pt>
                <c:pt idx="732">
                  <c:v>75.8</c:v>
                </c:pt>
                <c:pt idx="733">
                  <c:v>76.5</c:v>
                </c:pt>
                <c:pt idx="734">
                  <c:v>67.3</c:v>
                </c:pt>
                <c:pt idx="735">
                  <c:v>81.7</c:v>
                </c:pt>
                <c:pt idx="736">
                  <c:v>70.5</c:v>
                </c:pt>
                <c:pt idx="737">
                  <c:v>81.3</c:v>
                </c:pt>
                <c:pt idx="738">
                  <c:v>77.5</c:v>
                </c:pt>
                <c:pt idx="739">
                  <c:v>78.9</c:v>
                </c:pt>
                <c:pt idx="740">
                  <c:v>70.2</c:v>
                </c:pt>
                <c:pt idx="741">
                  <c:v>68.5</c:v>
                </c:pt>
                <c:pt idx="742">
                  <c:v>74.0</c:v>
                </c:pt>
                <c:pt idx="743">
                  <c:v>73.7</c:v>
                </c:pt>
                <c:pt idx="744">
                  <c:v>76.4</c:v>
                </c:pt>
                <c:pt idx="745">
                  <c:v>84.7</c:v>
                </c:pt>
                <c:pt idx="746">
                  <c:v>74.3</c:v>
                </c:pt>
                <c:pt idx="747">
                  <c:v>68.7</c:v>
                </c:pt>
                <c:pt idx="748">
                  <c:v>67.7</c:v>
                </c:pt>
                <c:pt idx="749">
                  <c:v>80.2</c:v>
                </c:pt>
                <c:pt idx="750">
                  <c:v>71.7</c:v>
                </c:pt>
                <c:pt idx="751">
                  <c:v>74.9</c:v>
                </c:pt>
                <c:pt idx="752">
                  <c:v>70.9</c:v>
                </c:pt>
                <c:pt idx="753">
                  <c:v>80.1</c:v>
                </c:pt>
                <c:pt idx="754">
                  <c:v>68.7</c:v>
                </c:pt>
                <c:pt idx="755">
                  <c:v>71.1</c:v>
                </c:pt>
                <c:pt idx="756">
                  <c:v>68.0</c:v>
                </c:pt>
                <c:pt idx="757">
                  <c:v>72.3</c:v>
                </c:pt>
                <c:pt idx="758">
                  <c:v>65.7</c:v>
                </c:pt>
                <c:pt idx="759">
                  <c:v>71.6</c:v>
                </c:pt>
                <c:pt idx="760">
                  <c:v>69.8</c:v>
                </c:pt>
                <c:pt idx="761">
                  <c:v>72.5</c:v>
                </c:pt>
                <c:pt idx="762">
                  <c:v>68.4</c:v>
                </c:pt>
                <c:pt idx="763">
                  <c:v>67.0</c:v>
                </c:pt>
                <c:pt idx="764">
                  <c:v>79.4</c:v>
                </c:pt>
                <c:pt idx="765">
                  <c:v>77.6</c:v>
                </c:pt>
                <c:pt idx="766">
                  <c:v>63.8</c:v>
                </c:pt>
                <c:pt idx="767">
                  <c:v>65.4</c:v>
                </c:pt>
                <c:pt idx="768">
                  <c:v>64.4</c:v>
                </c:pt>
                <c:pt idx="769">
                  <c:v>75.6</c:v>
                </c:pt>
                <c:pt idx="770">
                  <c:v>80.8</c:v>
                </c:pt>
                <c:pt idx="771">
                  <c:v>73.7</c:v>
                </c:pt>
                <c:pt idx="772">
                  <c:v>72.1</c:v>
                </c:pt>
                <c:pt idx="773">
                  <c:v>69.2</c:v>
                </c:pt>
                <c:pt idx="774">
                  <c:v>72.3</c:v>
                </c:pt>
                <c:pt idx="775">
                  <c:v>65.3</c:v>
                </c:pt>
                <c:pt idx="776">
                  <c:v>67.8</c:v>
                </c:pt>
                <c:pt idx="777">
                  <c:v>70.0</c:v>
                </c:pt>
                <c:pt idx="778">
                  <c:v>78.6</c:v>
                </c:pt>
                <c:pt idx="779">
                  <c:v>80.5</c:v>
                </c:pt>
                <c:pt idx="780">
                  <c:v>72.0</c:v>
                </c:pt>
                <c:pt idx="781">
                  <c:v>69.1</c:v>
                </c:pt>
                <c:pt idx="782">
                  <c:v>68.0</c:v>
                </c:pt>
                <c:pt idx="783">
                  <c:v>65.5</c:v>
                </c:pt>
                <c:pt idx="784">
                  <c:v>67.1</c:v>
                </c:pt>
                <c:pt idx="785">
                  <c:v>69.1</c:v>
                </c:pt>
                <c:pt idx="786">
                  <c:v>72.4</c:v>
                </c:pt>
                <c:pt idx="787">
                  <c:v>75.1</c:v>
                </c:pt>
                <c:pt idx="788">
                  <c:v>71.1</c:v>
                </c:pt>
                <c:pt idx="789">
                  <c:v>67.1</c:v>
                </c:pt>
                <c:pt idx="790">
                  <c:v>67.8</c:v>
                </c:pt>
                <c:pt idx="791">
                  <c:v>73.6</c:v>
                </c:pt>
                <c:pt idx="792">
                  <c:v>69.1</c:v>
                </c:pt>
                <c:pt idx="793">
                  <c:v>69.8</c:v>
                </c:pt>
                <c:pt idx="794">
                  <c:v>68.8</c:v>
                </c:pt>
                <c:pt idx="795">
                  <c:v>74.0</c:v>
                </c:pt>
                <c:pt idx="796">
                  <c:v>73.4</c:v>
                </c:pt>
                <c:pt idx="797">
                  <c:v>72.3</c:v>
                </c:pt>
                <c:pt idx="798">
                  <c:v>69.8</c:v>
                </c:pt>
                <c:pt idx="799">
                  <c:v>69.0</c:v>
                </c:pt>
                <c:pt idx="800">
                  <c:v>77.4</c:v>
                </c:pt>
                <c:pt idx="801">
                  <c:v>63.7</c:v>
                </c:pt>
                <c:pt idx="802">
                  <c:v>67.2</c:v>
                </c:pt>
                <c:pt idx="803">
                  <c:v>72.0</c:v>
                </c:pt>
                <c:pt idx="804">
                  <c:v>71.8</c:v>
                </c:pt>
                <c:pt idx="805">
                  <c:v>69.2</c:v>
                </c:pt>
                <c:pt idx="806">
                  <c:v>68.5</c:v>
                </c:pt>
                <c:pt idx="807">
                  <c:v>72.6</c:v>
                </c:pt>
                <c:pt idx="808">
                  <c:v>67.9</c:v>
                </c:pt>
                <c:pt idx="809">
                  <c:v>71.9</c:v>
                </c:pt>
                <c:pt idx="810">
                  <c:v>87.2</c:v>
                </c:pt>
                <c:pt idx="811">
                  <c:v>95.6</c:v>
                </c:pt>
                <c:pt idx="812">
                  <c:v>100.0</c:v>
                </c:pt>
              </c:numCache>
            </c:numRef>
          </c:yVal>
          <c:smooth val="0"/>
        </c:ser>
        <c:dLbls>
          <c:showLegendKey val="0"/>
          <c:showVal val="0"/>
          <c:showCatName val="0"/>
          <c:showSerName val="0"/>
          <c:showPercent val="0"/>
          <c:showBubbleSize val="0"/>
        </c:dLbls>
        <c:axId val="2144707272"/>
        <c:axId val="2144699736"/>
      </c:scatterChart>
      <c:valAx>
        <c:axId val="2144687112"/>
        <c:scaling>
          <c:orientation val="minMax"/>
          <c:max val="800.0"/>
        </c:scaling>
        <c:delete val="0"/>
        <c:axPos val="b"/>
        <c:title>
          <c:tx>
            <c:rich>
              <a:bodyPr/>
              <a:lstStyle/>
              <a:p>
                <a:pPr>
                  <a:defRPr sz="1400"/>
                </a:pPr>
                <a:r>
                  <a:rPr lang="en-US" sz="1400" dirty="0"/>
                  <a:t>Time (min)</a:t>
                </a:r>
              </a:p>
            </c:rich>
          </c:tx>
          <c:layout/>
          <c:overlay val="0"/>
        </c:title>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144693032"/>
        <c:crosses val="autoZero"/>
        <c:crossBetween val="midCat"/>
      </c:valAx>
      <c:valAx>
        <c:axId val="2144693032"/>
        <c:scaling>
          <c:orientation val="minMax"/>
          <c:max val="39.0"/>
          <c:min val="25.0"/>
        </c:scaling>
        <c:delete val="0"/>
        <c:axPos val="l"/>
        <c:title>
          <c:tx>
            <c:rich>
              <a:bodyPr rot="-5400000" spcFirstLastPara="1" vertOverflow="ellipsis" vert="horz" wrap="square" anchor="ctr" anchorCtr="1"/>
              <a:lstStyle/>
              <a:p>
                <a:pPr>
                  <a:defRPr sz="1400" b="1" i="0" u="none" strike="noStrike" kern="1200" baseline="0">
                    <a:solidFill>
                      <a:srgbClr val="0070C0"/>
                    </a:solidFill>
                    <a:latin typeface="+mn-lt"/>
                    <a:ea typeface="+mn-ea"/>
                    <a:cs typeface="+mn-cs"/>
                  </a:defRPr>
                </a:pPr>
                <a:r>
                  <a:rPr lang="en-US" sz="1400" b="1" dirty="0">
                    <a:solidFill>
                      <a:srgbClr val="0070C0"/>
                    </a:solidFill>
                  </a:rPr>
                  <a:t>Temperature (C)</a:t>
                </a:r>
              </a:p>
            </c:rich>
          </c:tx>
          <c:layout>
            <c:manualLayout>
              <c:xMode val="edge"/>
              <c:yMode val="edge"/>
              <c:x val="0.0109852376517713"/>
              <c:y val="0.302111748100694"/>
            </c:manualLayout>
          </c:layout>
          <c:overlay val="0"/>
          <c:spPr>
            <a:noFill/>
            <a:ln>
              <a:noFill/>
            </a:ln>
            <a:effectLst/>
          </c:spPr>
        </c:title>
        <c:numFmt formatCode="0.0" sourceLinked="0"/>
        <c:majorTickMark val="out"/>
        <c:minorTickMark val="none"/>
        <c:tickLblPos val="nextTo"/>
        <c:spPr>
          <a:noFill/>
          <a:ln w="12700" cap="flat" cmpd="sng" algn="ctr">
            <a:solidFill>
              <a:srgbClr val="4F81BD"/>
            </a:solidFill>
            <a:round/>
          </a:ln>
          <a:effectLst/>
        </c:spPr>
        <c:txPr>
          <a:bodyPr rot="-60000000" spcFirstLastPara="1" vertOverflow="ellipsis" vert="horz" wrap="square" anchor="ctr" anchorCtr="1"/>
          <a:lstStyle/>
          <a:p>
            <a:pPr>
              <a:defRPr sz="1200" b="1" i="0" u="none" strike="noStrike" kern="1200" baseline="0">
                <a:solidFill>
                  <a:srgbClr val="0070C0"/>
                </a:solidFill>
                <a:latin typeface="+mn-lt"/>
                <a:ea typeface="+mn-ea"/>
                <a:cs typeface="+mn-cs"/>
              </a:defRPr>
            </a:pPr>
            <a:endParaRPr lang="en-US"/>
          </a:p>
        </c:txPr>
        <c:crossAx val="2144687112"/>
        <c:crosses val="autoZero"/>
        <c:crossBetween val="midCat"/>
      </c:valAx>
      <c:valAx>
        <c:axId val="2144699736"/>
        <c:scaling>
          <c:orientation val="minMax"/>
        </c:scaling>
        <c:delete val="0"/>
        <c:axPos val="r"/>
        <c:title>
          <c:tx>
            <c:rich>
              <a:bodyPr rot="-5400000" spcFirstLastPara="1" vertOverflow="ellipsis" vert="horz" wrap="square" anchor="ctr" anchorCtr="1"/>
              <a:lstStyle/>
              <a:p>
                <a:pPr>
                  <a:defRPr sz="1400" b="1" i="0" u="none" strike="noStrike" kern="1200" baseline="0">
                    <a:solidFill>
                      <a:srgbClr val="C00000"/>
                    </a:solidFill>
                    <a:latin typeface="+mn-lt"/>
                    <a:ea typeface="+mn-ea"/>
                    <a:cs typeface="+mn-cs"/>
                  </a:defRPr>
                </a:pPr>
                <a:r>
                  <a:rPr lang="en-US" sz="1400" b="1" dirty="0">
                    <a:solidFill>
                      <a:srgbClr val="C00000"/>
                    </a:solidFill>
                  </a:rPr>
                  <a:t>Heart </a:t>
                </a:r>
                <a:r>
                  <a:rPr lang="en-US" sz="1400" b="1" dirty="0" smtClean="0">
                    <a:solidFill>
                      <a:srgbClr val="C00000"/>
                    </a:solidFill>
                  </a:rPr>
                  <a:t>Rate (b</a:t>
                </a:r>
                <a:r>
                  <a:rPr lang="en-US" sz="1400" b="1" dirty="0" smtClean="0">
                    <a:solidFill>
                      <a:srgbClr val="C00000"/>
                    </a:solidFill>
                    <a:latin typeface="Times New Roman" panose="02020603050405020304" pitchFamily="18" charset="0"/>
                    <a:cs typeface="Times New Roman" panose="02020603050405020304" pitchFamily="18" charset="0"/>
                  </a:rPr>
                  <a:t>∙</a:t>
                </a:r>
                <a:r>
                  <a:rPr lang="en-US" sz="1400" b="1" dirty="0" smtClean="0">
                    <a:solidFill>
                      <a:srgbClr val="C00000"/>
                    </a:solidFill>
                  </a:rPr>
                  <a:t>min</a:t>
                </a:r>
                <a:r>
                  <a:rPr lang="en-US" sz="1400" b="1" baseline="30000" dirty="0" smtClean="0">
                    <a:solidFill>
                      <a:srgbClr val="C00000"/>
                    </a:solidFill>
                  </a:rPr>
                  <a:t>-1</a:t>
                </a:r>
                <a:r>
                  <a:rPr lang="en-US" sz="1400" b="1" baseline="0" dirty="0" smtClean="0">
                    <a:solidFill>
                      <a:srgbClr val="C00000"/>
                    </a:solidFill>
                  </a:rPr>
                  <a:t>)</a:t>
                </a:r>
                <a:endParaRPr lang="en-US" sz="1400" b="1" baseline="30000" dirty="0">
                  <a:solidFill>
                    <a:srgbClr val="C00000"/>
                  </a:solidFill>
                </a:endParaRPr>
              </a:p>
            </c:rich>
          </c:tx>
          <c:layout>
            <c:manualLayout>
              <c:xMode val="edge"/>
              <c:yMode val="edge"/>
              <c:x val="0.943400167273767"/>
              <c:y val="0.250077959939034"/>
            </c:manualLayout>
          </c:layout>
          <c:overlay val="0"/>
          <c:spPr>
            <a:noFill/>
            <a:ln>
              <a:noFill/>
            </a:ln>
            <a:effectLst/>
          </c:spPr>
        </c:title>
        <c:numFmt formatCode="0" sourceLinked="0"/>
        <c:majorTickMark val="out"/>
        <c:minorTickMark val="none"/>
        <c:tickLblPos val="nextTo"/>
        <c:spPr>
          <a:noFill/>
          <a:ln w="12700" cap="flat" cmpd="sng" algn="ctr">
            <a:solidFill>
              <a:srgbClr val="C00000"/>
            </a:solidFill>
            <a:round/>
          </a:ln>
          <a:effectLst/>
        </c:spPr>
        <c:txPr>
          <a:bodyPr rot="-60000000" spcFirstLastPara="1" vertOverflow="ellipsis" vert="horz" wrap="square" anchor="ctr" anchorCtr="1"/>
          <a:lstStyle/>
          <a:p>
            <a:pPr>
              <a:defRPr sz="1200" b="1" i="0" u="none" strike="noStrike" kern="1200" baseline="0">
                <a:solidFill>
                  <a:srgbClr val="C00000"/>
                </a:solidFill>
                <a:latin typeface="+mn-lt"/>
                <a:ea typeface="+mn-ea"/>
                <a:cs typeface="+mn-cs"/>
              </a:defRPr>
            </a:pPr>
            <a:endParaRPr lang="en-US"/>
          </a:p>
        </c:txPr>
        <c:crossAx val="2144707272"/>
        <c:crosses val="max"/>
        <c:crossBetween val="midCat"/>
      </c:valAx>
      <c:valAx>
        <c:axId val="2144707272"/>
        <c:scaling>
          <c:orientation val="minMax"/>
        </c:scaling>
        <c:delete val="1"/>
        <c:axPos val="b"/>
        <c:majorTickMark val="out"/>
        <c:minorTickMark val="none"/>
        <c:tickLblPos val="nextTo"/>
        <c:crossAx val="2144699736"/>
        <c:crosses val="autoZero"/>
        <c:crossBetween val="midCat"/>
      </c:valAx>
      <c:spPr>
        <a:noFill/>
        <a:ln>
          <a:noFill/>
        </a:ln>
        <a:effectLst/>
      </c:spPr>
    </c:plotArea>
    <c:legend>
      <c:legendPos val="r"/>
      <c:layout>
        <c:manualLayout>
          <c:xMode val="edge"/>
          <c:yMode val="edge"/>
          <c:x val="0.419103456134767"/>
          <c:y val="0.639504599696418"/>
          <c:w val="0.16927346178469"/>
          <c:h val="0.17656171007869"/>
        </c:manualLayout>
      </c:layout>
      <c:overlay val="0"/>
      <c:spPr>
        <a:solidFill>
          <a:schemeClr val="bg1"/>
        </a:solidFill>
        <a:ln>
          <a:solidFill>
            <a:schemeClr val="tx1">
              <a:lumMod val="25000"/>
              <a:lumOff val="75000"/>
            </a:schemeClr>
          </a:solid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dirty="0"/>
              <a:t>House Burn Core Temp </a:t>
            </a:r>
            <a:r>
              <a:rPr lang="en-US" dirty="0" smtClean="0"/>
              <a:t>– Subj#14</a:t>
            </a:r>
            <a:endParaRPr lang="en-US" dirty="0"/>
          </a:p>
        </c:rich>
      </c:tx>
      <c:layout>
        <c:manualLayout>
          <c:xMode val="edge"/>
          <c:yMode val="edge"/>
          <c:x val="0.290322580645165"/>
          <c:y val="0.0334190231362468"/>
        </c:manualLayout>
      </c:layout>
      <c:overlay val="0"/>
      <c:spPr>
        <a:noFill/>
        <a:ln w="25400">
          <a:noFill/>
        </a:ln>
      </c:spPr>
    </c:title>
    <c:autoTitleDeleted val="0"/>
    <c:plotArea>
      <c:layout>
        <c:manualLayout>
          <c:layoutTarget val="inner"/>
          <c:xMode val="edge"/>
          <c:yMode val="edge"/>
          <c:x val="0.152014732308166"/>
          <c:y val="0.110539845758355"/>
          <c:w val="0.789752277773856"/>
          <c:h val="0.712082262210798"/>
        </c:manualLayout>
      </c:layout>
      <c:scatterChart>
        <c:scatterStyle val="lineMarker"/>
        <c:varyColors val="0"/>
        <c:ser>
          <c:idx val="0"/>
          <c:order val="0"/>
          <c:spPr>
            <a:ln w="38100">
              <a:solidFill>
                <a:srgbClr val="000080"/>
              </a:solidFill>
              <a:prstDash val="solid"/>
            </a:ln>
          </c:spPr>
          <c:marker>
            <c:symbol val="none"/>
          </c:marker>
          <c:xVal>
            <c:numRef>
              <c:f>'GH2'!$E$417:$E$1282</c:f>
              <c:numCache>
                <c:formatCode>h:mm;@</c:formatCode>
                <c:ptCount val="866"/>
                <c:pt idx="0">
                  <c:v>0.0</c:v>
                </c:pt>
                <c:pt idx="1">
                  <c:v>0.000694444395776379</c:v>
                </c:pt>
                <c:pt idx="2">
                  <c:v>0.00138888890069212</c:v>
                </c:pt>
                <c:pt idx="3">
                  <c:v>0.00208333329646852</c:v>
                </c:pt>
                <c:pt idx="4">
                  <c:v>0.00277777779410828</c:v>
                </c:pt>
                <c:pt idx="5">
                  <c:v>0.00347222219716059</c:v>
                </c:pt>
                <c:pt idx="6">
                  <c:v>0.00416666669480042</c:v>
                </c:pt>
                <c:pt idx="7">
                  <c:v>0.0048611110978527</c:v>
                </c:pt>
                <c:pt idx="8">
                  <c:v>0.00555555559549248</c:v>
                </c:pt>
                <c:pt idx="9">
                  <c:v>0.0062499999985449</c:v>
                </c:pt>
                <c:pt idx="10">
                  <c:v>0.00694444439432125</c:v>
                </c:pt>
                <c:pt idx="11">
                  <c:v>0.00763888889923692</c:v>
                </c:pt>
                <c:pt idx="12">
                  <c:v>0.00833333329501335</c:v>
                </c:pt>
                <c:pt idx="13">
                  <c:v>0.00902777779992902</c:v>
                </c:pt>
                <c:pt idx="14">
                  <c:v>0.0097222221957054</c:v>
                </c:pt>
                <c:pt idx="15">
                  <c:v>0.010416666700621</c:v>
                </c:pt>
                <c:pt idx="16">
                  <c:v>0.0111111110963976</c:v>
                </c:pt>
                <c:pt idx="17">
                  <c:v>0.0118055555940375</c:v>
                </c:pt>
                <c:pt idx="18">
                  <c:v>0.0124999999970896</c:v>
                </c:pt>
                <c:pt idx="19">
                  <c:v>0.0131944444001419</c:v>
                </c:pt>
                <c:pt idx="20">
                  <c:v>0.0138888888977819</c:v>
                </c:pt>
                <c:pt idx="21">
                  <c:v>0.0145833332935582</c:v>
                </c:pt>
                <c:pt idx="22">
                  <c:v>0.0152777777984739</c:v>
                </c:pt>
                <c:pt idx="23">
                  <c:v>0.0159722221942502</c:v>
                </c:pt>
                <c:pt idx="24">
                  <c:v>0.0166666666991661</c:v>
                </c:pt>
                <c:pt idx="25">
                  <c:v>0.0173611110949424</c:v>
                </c:pt>
                <c:pt idx="26">
                  <c:v>0.0180555555998582</c:v>
                </c:pt>
                <c:pt idx="27">
                  <c:v>0.0187499999956344</c:v>
                </c:pt>
                <c:pt idx="28">
                  <c:v>0.0194444443986869</c:v>
                </c:pt>
                <c:pt idx="29">
                  <c:v>0.0201388888963265</c:v>
                </c:pt>
                <c:pt idx="30">
                  <c:v>0.0208333332993791</c:v>
                </c:pt>
                <c:pt idx="31">
                  <c:v>0.0215277777970186</c:v>
                </c:pt>
                <c:pt idx="32">
                  <c:v>0.022222222200071</c:v>
                </c:pt>
                <c:pt idx="33">
                  <c:v>0.0229166666977107</c:v>
                </c:pt>
                <c:pt idx="34">
                  <c:v>0.0236111110934871</c:v>
                </c:pt>
                <c:pt idx="35">
                  <c:v>0.0243055555984028</c:v>
                </c:pt>
                <c:pt idx="36">
                  <c:v>0.0249999999941792</c:v>
                </c:pt>
                <c:pt idx="37">
                  <c:v>0.0256944443972316</c:v>
                </c:pt>
                <c:pt idx="38">
                  <c:v>0.0263888888948713</c:v>
                </c:pt>
                <c:pt idx="39">
                  <c:v>0.0270833332979241</c:v>
                </c:pt>
                <c:pt idx="40">
                  <c:v>0.0277777777955639</c:v>
                </c:pt>
                <c:pt idx="41">
                  <c:v>0.0284722221986158</c:v>
                </c:pt>
                <c:pt idx="42">
                  <c:v>0.0291666666962556</c:v>
                </c:pt>
                <c:pt idx="43">
                  <c:v>0.0298611110993079</c:v>
                </c:pt>
                <c:pt idx="44">
                  <c:v>0.0305555555969477</c:v>
                </c:pt>
                <c:pt idx="45">
                  <c:v>0.0312500000000001</c:v>
                </c:pt>
                <c:pt idx="46">
                  <c:v>0.0319444443957764</c:v>
                </c:pt>
                <c:pt idx="47">
                  <c:v>0.0326388889006922</c:v>
                </c:pt>
                <c:pt idx="48">
                  <c:v>0.0333333332964685</c:v>
                </c:pt>
                <c:pt idx="49">
                  <c:v>0.0340277777941083</c:v>
                </c:pt>
                <c:pt idx="50">
                  <c:v>0.0347222221971606</c:v>
                </c:pt>
                <c:pt idx="51">
                  <c:v>0.0354166666948004</c:v>
                </c:pt>
                <c:pt idx="52">
                  <c:v>0.0361111110978527</c:v>
                </c:pt>
                <c:pt idx="53">
                  <c:v>0.0368055555954925</c:v>
                </c:pt>
                <c:pt idx="54">
                  <c:v>0.0374999999985449</c:v>
                </c:pt>
                <c:pt idx="55">
                  <c:v>0.0381944443943212</c:v>
                </c:pt>
                <c:pt idx="56">
                  <c:v>0.0388888888992369</c:v>
                </c:pt>
                <c:pt idx="57">
                  <c:v>0.0395833332950135</c:v>
                </c:pt>
                <c:pt idx="58">
                  <c:v>0.040277777799929</c:v>
                </c:pt>
                <c:pt idx="59">
                  <c:v>0.0409722221957054</c:v>
                </c:pt>
                <c:pt idx="60">
                  <c:v>0.0416666667006214</c:v>
                </c:pt>
                <c:pt idx="61">
                  <c:v>0.0423611110963975</c:v>
                </c:pt>
                <c:pt idx="62">
                  <c:v>0.0430555555940373</c:v>
                </c:pt>
                <c:pt idx="63">
                  <c:v>0.0437499999970896</c:v>
                </c:pt>
                <c:pt idx="64">
                  <c:v>0.044444444400142</c:v>
                </c:pt>
                <c:pt idx="65">
                  <c:v>0.0451388888977817</c:v>
                </c:pt>
                <c:pt idx="66">
                  <c:v>0.0458333332935581</c:v>
                </c:pt>
                <c:pt idx="67">
                  <c:v>0.0465277777984738</c:v>
                </c:pt>
                <c:pt idx="68">
                  <c:v>0.0472222221942502</c:v>
                </c:pt>
                <c:pt idx="69">
                  <c:v>0.0479166666991661</c:v>
                </c:pt>
                <c:pt idx="70">
                  <c:v>0.0486111110949423</c:v>
                </c:pt>
                <c:pt idx="71">
                  <c:v>0.049305555599858</c:v>
                </c:pt>
                <c:pt idx="72">
                  <c:v>0.049999999995635</c:v>
                </c:pt>
                <c:pt idx="73">
                  <c:v>0.0506944443986869</c:v>
                </c:pt>
                <c:pt idx="74">
                  <c:v>0.0513888888963265</c:v>
                </c:pt>
                <c:pt idx="75">
                  <c:v>0.0520833332993789</c:v>
                </c:pt>
                <c:pt idx="76">
                  <c:v>0.052777777797019</c:v>
                </c:pt>
                <c:pt idx="77">
                  <c:v>0.053472222200071</c:v>
                </c:pt>
                <c:pt idx="78">
                  <c:v>0.0541666666977113</c:v>
                </c:pt>
                <c:pt idx="79">
                  <c:v>0.0548611110934872</c:v>
                </c:pt>
                <c:pt idx="80">
                  <c:v>0.0555555555984026</c:v>
                </c:pt>
                <c:pt idx="81">
                  <c:v>0.0562499999941792</c:v>
                </c:pt>
                <c:pt idx="82">
                  <c:v>0.0569444443972316</c:v>
                </c:pt>
                <c:pt idx="83">
                  <c:v>0.0576388888948714</c:v>
                </c:pt>
                <c:pt idx="84">
                  <c:v>0.058333333297924</c:v>
                </c:pt>
                <c:pt idx="85">
                  <c:v>0.0590277777955635</c:v>
                </c:pt>
                <c:pt idx="86">
                  <c:v>0.0597222221986165</c:v>
                </c:pt>
                <c:pt idx="87">
                  <c:v>0.0604166666962559</c:v>
                </c:pt>
                <c:pt idx="88">
                  <c:v>0.0611111110993079</c:v>
                </c:pt>
                <c:pt idx="89">
                  <c:v>0.0618055555969477</c:v>
                </c:pt>
                <c:pt idx="90">
                  <c:v>0.0625000000000001</c:v>
                </c:pt>
                <c:pt idx="91">
                  <c:v>0.0631944443957764</c:v>
                </c:pt>
                <c:pt idx="92">
                  <c:v>0.0638888889006921</c:v>
                </c:pt>
                <c:pt idx="93">
                  <c:v>0.0645833332964685</c:v>
                </c:pt>
                <c:pt idx="94">
                  <c:v>0.0652777777941083</c:v>
                </c:pt>
                <c:pt idx="95">
                  <c:v>0.0659722221971606</c:v>
                </c:pt>
                <c:pt idx="96">
                  <c:v>0.0666666666948004</c:v>
                </c:pt>
                <c:pt idx="97">
                  <c:v>0.0673611110978528</c:v>
                </c:pt>
                <c:pt idx="98">
                  <c:v>0.0680555555954925</c:v>
                </c:pt>
                <c:pt idx="99">
                  <c:v>0.0687499999985449</c:v>
                </c:pt>
                <c:pt idx="100">
                  <c:v>0.0694444443943215</c:v>
                </c:pt>
                <c:pt idx="101">
                  <c:v>0.0701388888992371</c:v>
                </c:pt>
                <c:pt idx="102">
                  <c:v>0.0708333332950139</c:v>
                </c:pt>
                <c:pt idx="103">
                  <c:v>0.071527777799929</c:v>
                </c:pt>
                <c:pt idx="104">
                  <c:v>0.0722222221957055</c:v>
                </c:pt>
                <c:pt idx="105">
                  <c:v>0.072916666700622</c:v>
                </c:pt>
                <c:pt idx="106">
                  <c:v>0.0736111110963975</c:v>
                </c:pt>
                <c:pt idx="107">
                  <c:v>0.0743055555940374</c:v>
                </c:pt>
                <c:pt idx="108">
                  <c:v>0.0749999999970902</c:v>
                </c:pt>
                <c:pt idx="109">
                  <c:v>0.0756944444001421</c:v>
                </c:pt>
                <c:pt idx="110">
                  <c:v>0.0763888888977818</c:v>
                </c:pt>
                <c:pt idx="111">
                  <c:v>0.0770833332935583</c:v>
                </c:pt>
                <c:pt idx="112">
                  <c:v>0.0777777777984739</c:v>
                </c:pt>
                <c:pt idx="113">
                  <c:v>0.0784722221942503</c:v>
                </c:pt>
                <c:pt idx="114">
                  <c:v>0.0791666666991665</c:v>
                </c:pt>
                <c:pt idx="115">
                  <c:v>0.0798611110949429</c:v>
                </c:pt>
                <c:pt idx="116">
                  <c:v>0.08055555559986</c:v>
                </c:pt>
                <c:pt idx="117">
                  <c:v>0.0812499999956345</c:v>
                </c:pt>
                <c:pt idx="118">
                  <c:v>0.0819444443986881</c:v>
                </c:pt>
                <c:pt idx="119">
                  <c:v>0.0826388888963265</c:v>
                </c:pt>
                <c:pt idx="120">
                  <c:v>0.0833333332993788</c:v>
                </c:pt>
                <c:pt idx="121">
                  <c:v>0.0840277777970187</c:v>
                </c:pt>
                <c:pt idx="122">
                  <c:v>0.0847222222000717</c:v>
                </c:pt>
                <c:pt idx="123">
                  <c:v>0.0854166666977107</c:v>
                </c:pt>
                <c:pt idx="124">
                  <c:v>0.0861111110934871</c:v>
                </c:pt>
                <c:pt idx="125">
                  <c:v>0.0868055555984041</c:v>
                </c:pt>
                <c:pt idx="126">
                  <c:v>0.0874999999941792</c:v>
                </c:pt>
                <c:pt idx="127">
                  <c:v>0.0881944443972335</c:v>
                </c:pt>
                <c:pt idx="128">
                  <c:v>0.0888888888948717</c:v>
                </c:pt>
                <c:pt idx="129">
                  <c:v>0.0895833332979237</c:v>
                </c:pt>
                <c:pt idx="130">
                  <c:v>0.0902777777955634</c:v>
                </c:pt>
                <c:pt idx="131">
                  <c:v>0.0909722221986158</c:v>
                </c:pt>
                <c:pt idx="132">
                  <c:v>0.0916666666962562</c:v>
                </c:pt>
                <c:pt idx="133">
                  <c:v>0.0923611110993074</c:v>
                </c:pt>
                <c:pt idx="134">
                  <c:v>0.0930555555969492</c:v>
                </c:pt>
                <c:pt idx="135">
                  <c:v>0.0937500000000011</c:v>
                </c:pt>
                <c:pt idx="136">
                  <c:v>0.0944444443957772</c:v>
                </c:pt>
                <c:pt idx="137">
                  <c:v>0.0951388889006933</c:v>
                </c:pt>
                <c:pt idx="138">
                  <c:v>0.0958333332964685</c:v>
                </c:pt>
                <c:pt idx="139">
                  <c:v>0.0965277777941082</c:v>
                </c:pt>
                <c:pt idx="140">
                  <c:v>0.0972222221971608</c:v>
                </c:pt>
                <c:pt idx="141">
                  <c:v>0.0979166666948005</c:v>
                </c:pt>
                <c:pt idx="142">
                  <c:v>0.0986111110978529</c:v>
                </c:pt>
                <c:pt idx="143">
                  <c:v>0.099305555595494</c:v>
                </c:pt>
                <c:pt idx="144">
                  <c:v>0.0999999999985452</c:v>
                </c:pt>
                <c:pt idx="145">
                  <c:v>0.100694444394321</c:v>
                </c:pt>
                <c:pt idx="146">
                  <c:v>0.101388888899236</c:v>
                </c:pt>
                <c:pt idx="147">
                  <c:v>0.102083333295013</c:v>
                </c:pt>
                <c:pt idx="148">
                  <c:v>0.102777777799929</c:v>
                </c:pt>
                <c:pt idx="149">
                  <c:v>0.103472222195705</c:v>
                </c:pt>
                <c:pt idx="150">
                  <c:v>0.104166666700622</c:v>
                </c:pt>
                <c:pt idx="151">
                  <c:v>0.104861111096398</c:v>
                </c:pt>
                <c:pt idx="152">
                  <c:v>0.105555555594037</c:v>
                </c:pt>
                <c:pt idx="153">
                  <c:v>0.10624999999709</c:v>
                </c:pt>
                <c:pt idx="154">
                  <c:v>0.106944444400142</c:v>
                </c:pt>
                <c:pt idx="155">
                  <c:v>0.107638888897782</c:v>
                </c:pt>
                <c:pt idx="156">
                  <c:v>0.108333333293558</c:v>
                </c:pt>
                <c:pt idx="157">
                  <c:v>0.109027777798474</c:v>
                </c:pt>
                <c:pt idx="158">
                  <c:v>0.109722222194251</c:v>
                </c:pt>
                <c:pt idx="159">
                  <c:v>0.110416666699165</c:v>
                </c:pt>
                <c:pt idx="160">
                  <c:v>0.111111111094942</c:v>
                </c:pt>
                <c:pt idx="161">
                  <c:v>0.111805555599857</c:v>
                </c:pt>
                <c:pt idx="162">
                  <c:v>0.112499999995634</c:v>
                </c:pt>
                <c:pt idx="163">
                  <c:v>0.113194444398688</c:v>
                </c:pt>
                <c:pt idx="164">
                  <c:v>0.113888888896325</c:v>
                </c:pt>
                <c:pt idx="165">
                  <c:v>0.114583333299378</c:v>
                </c:pt>
                <c:pt idx="166">
                  <c:v>0.115277777797019</c:v>
                </c:pt>
                <c:pt idx="167">
                  <c:v>0.115972222200072</c:v>
                </c:pt>
                <c:pt idx="168">
                  <c:v>0.116666666697711</c:v>
                </c:pt>
                <c:pt idx="169">
                  <c:v>0.117361111093487</c:v>
                </c:pt>
                <c:pt idx="170">
                  <c:v>0.118055555598403</c:v>
                </c:pt>
                <c:pt idx="171">
                  <c:v>0.118749999994179</c:v>
                </c:pt>
                <c:pt idx="172">
                  <c:v>0.119444444397232</c:v>
                </c:pt>
                <c:pt idx="173">
                  <c:v>0.120138888894871</c:v>
                </c:pt>
                <c:pt idx="174">
                  <c:v>0.120833333297924</c:v>
                </c:pt>
                <c:pt idx="175">
                  <c:v>0.121527777795563</c:v>
                </c:pt>
                <c:pt idx="176">
                  <c:v>0.122222222198617</c:v>
                </c:pt>
                <c:pt idx="177">
                  <c:v>0.122916666696256</c:v>
                </c:pt>
                <c:pt idx="178">
                  <c:v>0.123611111099308</c:v>
                </c:pt>
                <c:pt idx="179">
                  <c:v>0.124305555596948</c:v>
                </c:pt>
                <c:pt idx="180">
                  <c:v>0.125</c:v>
                </c:pt>
                <c:pt idx="181">
                  <c:v>0.125694444395776</c:v>
                </c:pt>
                <c:pt idx="182">
                  <c:v>0.126388888900692</c:v>
                </c:pt>
                <c:pt idx="183">
                  <c:v>0.12708333329647</c:v>
                </c:pt>
                <c:pt idx="184">
                  <c:v>0.127777777794108</c:v>
                </c:pt>
                <c:pt idx="185">
                  <c:v>0.128472222197162</c:v>
                </c:pt>
                <c:pt idx="186">
                  <c:v>0.1291666666948</c:v>
                </c:pt>
                <c:pt idx="187">
                  <c:v>0.129861111097853</c:v>
                </c:pt>
                <c:pt idx="188">
                  <c:v>0.130555555595494</c:v>
                </c:pt>
                <c:pt idx="189">
                  <c:v>0.131249999998545</c:v>
                </c:pt>
                <c:pt idx="190">
                  <c:v>0.131944444394324</c:v>
                </c:pt>
                <c:pt idx="191">
                  <c:v>0.132638888899237</c:v>
                </c:pt>
                <c:pt idx="192">
                  <c:v>0.133333333295013</c:v>
                </c:pt>
                <c:pt idx="193">
                  <c:v>0.134027777799929</c:v>
                </c:pt>
                <c:pt idx="194">
                  <c:v>0.134722222195705</c:v>
                </c:pt>
                <c:pt idx="195">
                  <c:v>0.135416666700621</c:v>
                </c:pt>
                <c:pt idx="196">
                  <c:v>0.136111111096399</c:v>
                </c:pt>
                <c:pt idx="197">
                  <c:v>0.136805555594037</c:v>
                </c:pt>
                <c:pt idx="198">
                  <c:v>0.137499999997092</c:v>
                </c:pt>
                <c:pt idx="199">
                  <c:v>0.138194444400143</c:v>
                </c:pt>
                <c:pt idx="200">
                  <c:v>0.138888888897783</c:v>
                </c:pt>
                <c:pt idx="201">
                  <c:v>0.139583333293558</c:v>
                </c:pt>
                <c:pt idx="202">
                  <c:v>0.140277777798474</c:v>
                </c:pt>
                <c:pt idx="203">
                  <c:v>0.14097222219425</c:v>
                </c:pt>
                <c:pt idx="204">
                  <c:v>0.141666666699166</c:v>
                </c:pt>
                <c:pt idx="205">
                  <c:v>0.142361111094942</c:v>
                </c:pt>
                <c:pt idx="206">
                  <c:v>0.143055555599858</c:v>
                </c:pt>
                <c:pt idx="207">
                  <c:v>0.143749999995636</c:v>
                </c:pt>
                <c:pt idx="208">
                  <c:v>0.144444444398688</c:v>
                </c:pt>
                <c:pt idx="209">
                  <c:v>0.145138888896329</c:v>
                </c:pt>
                <c:pt idx="210">
                  <c:v>0.14583333329938</c:v>
                </c:pt>
                <c:pt idx="211">
                  <c:v>0.146527777797019</c:v>
                </c:pt>
                <c:pt idx="212">
                  <c:v>0.147222222200071</c:v>
                </c:pt>
                <c:pt idx="213">
                  <c:v>0.147916666697712</c:v>
                </c:pt>
                <c:pt idx="214">
                  <c:v>0.148611111093487</c:v>
                </c:pt>
                <c:pt idx="215">
                  <c:v>0.149305555598403</c:v>
                </c:pt>
                <c:pt idx="216">
                  <c:v>0.149999999994181</c:v>
                </c:pt>
                <c:pt idx="217">
                  <c:v>0.150694444397234</c:v>
                </c:pt>
                <c:pt idx="218">
                  <c:v>0.151388888894873</c:v>
                </c:pt>
                <c:pt idx="219">
                  <c:v>0.152083333297926</c:v>
                </c:pt>
                <c:pt idx="220">
                  <c:v>0.152777777795563</c:v>
                </c:pt>
                <c:pt idx="221">
                  <c:v>0.153472222198616</c:v>
                </c:pt>
                <c:pt idx="222">
                  <c:v>0.154166666696256</c:v>
                </c:pt>
                <c:pt idx="223">
                  <c:v>0.154861111099309</c:v>
                </c:pt>
                <c:pt idx="224">
                  <c:v>0.155555555596949</c:v>
                </c:pt>
                <c:pt idx="225">
                  <c:v>0.15625</c:v>
                </c:pt>
                <c:pt idx="226">
                  <c:v>0.156944444395779</c:v>
                </c:pt>
                <c:pt idx="227">
                  <c:v>0.157638888900692</c:v>
                </c:pt>
                <c:pt idx="228">
                  <c:v>0.158333333296471</c:v>
                </c:pt>
                <c:pt idx="229">
                  <c:v>0.159027777794108</c:v>
                </c:pt>
                <c:pt idx="230">
                  <c:v>0.159722222197163</c:v>
                </c:pt>
                <c:pt idx="231">
                  <c:v>0.160416666694801</c:v>
                </c:pt>
                <c:pt idx="232">
                  <c:v>0.161111111097853</c:v>
                </c:pt>
                <c:pt idx="233">
                  <c:v>0.161805555595494</c:v>
                </c:pt>
                <c:pt idx="234">
                  <c:v>0.162499999998545</c:v>
                </c:pt>
                <c:pt idx="235">
                  <c:v>0.163194444394323</c:v>
                </c:pt>
                <c:pt idx="236">
                  <c:v>0.163888888899238</c:v>
                </c:pt>
                <c:pt idx="237">
                  <c:v>0.164583333295013</c:v>
                </c:pt>
                <c:pt idx="238">
                  <c:v>0.165277777799929</c:v>
                </c:pt>
                <c:pt idx="239">
                  <c:v>0.165972222195706</c:v>
                </c:pt>
                <c:pt idx="240">
                  <c:v>0.166666666700621</c:v>
                </c:pt>
                <c:pt idx="241">
                  <c:v>0.167361111096399</c:v>
                </c:pt>
                <c:pt idx="242">
                  <c:v>0.168055555594037</c:v>
                </c:pt>
                <c:pt idx="243">
                  <c:v>0.168749999997092</c:v>
                </c:pt>
                <c:pt idx="244">
                  <c:v>0.169444444400144</c:v>
                </c:pt>
                <c:pt idx="245">
                  <c:v>0.170138888897783</c:v>
                </c:pt>
                <c:pt idx="246">
                  <c:v>0.170833333293558</c:v>
                </c:pt>
                <c:pt idx="247">
                  <c:v>0.171527777798474</c:v>
                </c:pt>
                <c:pt idx="248">
                  <c:v>0.17222222219425</c:v>
                </c:pt>
                <c:pt idx="249">
                  <c:v>0.172916666699166</c:v>
                </c:pt>
                <c:pt idx="250">
                  <c:v>0.173611111094942</c:v>
                </c:pt>
                <c:pt idx="251">
                  <c:v>0.174305555599858</c:v>
                </c:pt>
                <c:pt idx="252">
                  <c:v>0.174999999995636</c:v>
                </c:pt>
                <c:pt idx="253">
                  <c:v>0.175694444398687</c:v>
                </c:pt>
                <c:pt idx="254">
                  <c:v>0.176388888896329</c:v>
                </c:pt>
                <c:pt idx="255">
                  <c:v>0.17708333329938</c:v>
                </c:pt>
                <c:pt idx="256">
                  <c:v>0.177777777797019</c:v>
                </c:pt>
                <c:pt idx="257">
                  <c:v>0.178472222200071</c:v>
                </c:pt>
                <c:pt idx="258">
                  <c:v>0.179166666697711</c:v>
                </c:pt>
                <c:pt idx="259">
                  <c:v>0.179861111093487</c:v>
                </c:pt>
                <c:pt idx="260">
                  <c:v>0.180555555598403</c:v>
                </c:pt>
                <c:pt idx="261">
                  <c:v>0.181249999994181</c:v>
                </c:pt>
                <c:pt idx="262">
                  <c:v>0.181944444397235</c:v>
                </c:pt>
                <c:pt idx="263">
                  <c:v>0.182638888894873</c:v>
                </c:pt>
                <c:pt idx="264">
                  <c:v>0.183333333297926</c:v>
                </c:pt>
                <c:pt idx="265">
                  <c:v>0.184027777795563</c:v>
                </c:pt>
                <c:pt idx="266">
                  <c:v>0.184722222198616</c:v>
                </c:pt>
                <c:pt idx="267">
                  <c:v>0.185416666696257</c:v>
                </c:pt>
                <c:pt idx="268">
                  <c:v>0.186111111099309</c:v>
                </c:pt>
                <c:pt idx="269">
                  <c:v>0.186805555596949</c:v>
                </c:pt>
                <c:pt idx="270">
                  <c:v>0.1875</c:v>
                </c:pt>
                <c:pt idx="271">
                  <c:v>0.188194444395778</c:v>
                </c:pt>
                <c:pt idx="272">
                  <c:v>0.188888888900692</c:v>
                </c:pt>
                <c:pt idx="273">
                  <c:v>0.189583333296471</c:v>
                </c:pt>
                <c:pt idx="274">
                  <c:v>0.190277777794108</c:v>
                </c:pt>
                <c:pt idx="275">
                  <c:v>0.190972222197162</c:v>
                </c:pt>
                <c:pt idx="276">
                  <c:v>0.1916666666948</c:v>
                </c:pt>
                <c:pt idx="277">
                  <c:v>0.192361111097853</c:v>
                </c:pt>
                <c:pt idx="278">
                  <c:v>0.193055555595494</c:v>
                </c:pt>
                <c:pt idx="279">
                  <c:v>0.193749999998545</c:v>
                </c:pt>
                <c:pt idx="280">
                  <c:v>0.194444444394324</c:v>
                </c:pt>
                <c:pt idx="281">
                  <c:v>0.195138888899238</c:v>
                </c:pt>
                <c:pt idx="282">
                  <c:v>0.195833333295013</c:v>
                </c:pt>
                <c:pt idx="283">
                  <c:v>0.196527777799929</c:v>
                </c:pt>
                <c:pt idx="284">
                  <c:v>0.197222222195706</c:v>
                </c:pt>
                <c:pt idx="285">
                  <c:v>0.197916666700622</c:v>
                </c:pt>
                <c:pt idx="286">
                  <c:v>0.198611111096399</c:v>
                </c:pt>
                <c:pt idx="287">
                  <c:v>0.199305555594037</c:v>
                </c:pt>
                <c:pt idx="288">
                  <c:v>0.199999999997092</c:v>
                </c:pt>
                <c:pt idx="289">
                  <c:v>0.200694444400143</c:v>
                </c:pt>
                <c:pt idx="290">
                  <c:v>0.201388888897783</c:v>
                </c:pt>
                <c:pt idx="291">
                  <c:v>0.202083333293558</c:v>
                </c:pt>
                <c:pt idx="292">
                  <c:v>0.202777777798474</c:v>
                </c:pt>
                <c:pt idx="293">
                  <c:v>0.20347222219425</c:v>
                </c:pt>
                <c:pt idx="294">
                  <c:v>0.204166666699166</c:v>
                </c:pt>
                <c:pt idx="295">
                  <c:v>0.204861111094942</c:v>
                </c:pt>
                <c:pt idx="296">
                  <c:v>0.205555555599858</c:v>
                </c:pt>
                <c:pt idx="297">
                  <c:v>0.206249999995636</c:v>
                </c:pt>
                <c:pt idx="298">
                  <c:v>0.206944444398688</c:v>
                </c:pt>
                <c:pt idx="299">
                  <c:v>0.207638888896329</c:v>
                </c:pt>
                <c:pt idx="300">
                  <c:v>0.20833333329938</c:v>
                </c:pt>
                <c:pt idx="301">
                  <c:v>0.209027777797019</c:v>
                </c:pt>
                <c:pt idx="302">
                  <c:v>0.209722222200071</c:v>
                </c:pt>
                <c:pt idx="303">
                  <c:v>0.210416666697712</c:v>
                </c:pt>
                <c:pt idx="304">
                  <c:v>0.211111111093487</c:v>
                </c:pt>
                <c:pt idx="305">
                  <c:v>0.211805555598403</c:v>
                </c:pt>
                <c:pt idx="306">
                  <c:v>0.212499999994181</c:v>
                </c:pt>
                <c:pt idx="307">
                  <c:v>0.213194444397234</c:v>
                </c:pt>
                <c:pt idx="308">
                  <c:v>0.213888888894873</c:v>
                </c:pt>
                <c:pt idx="309">
                  <c:v>0.214583333297926</c:v>
                </c:pt>
                <c:pt idx="310">
                  <c:v>0.215277777795563</c:v>
                </c:pt>
                <c:pt idx="311">
                  <c:v>0.215972222198616</c:v>
                </c:pt>
                <c:pt idx="312">
                  <c:v>0.216666666696256</c:v>
                </c:pt>
                <c:pt idx="313">
                  <c:v>0.217361111099309</c:v>
                </c:pt>
                <c:pt idx="314">
                  <c:v>0.218055555596949</c:v>
                </c:pt>
                <c:pt idx="315">
                  <c:v>0.21875</c:v>
                </c:pt>
                <c:pt idx="316">
                  <c:v>0.219444444395779</c:v>
                </c:pt>
                <c:pt idx="317">
                  <c:v>0.220138888900692</c:v>
                </c:pt>
                <c:pt idx="318">
                  <c:v>0.22083333329647</c:v>
                </c:pt>
                <c:pt idx="319">
                  <c:v>0.221527777794108</c:v>
                </c:pt>
                <c:pt idx="320">
                  <c:v>0.222222222197162</c:v>
                </c:pt>
                <c:pt idx="321">
                  <c:v>0.222916666694801</c:v>
                </c:pt>
                <c:pt idx="322">
                  <c:v>0.223611111097853</c:v>
                </c:pt>
                <c:pt idx="323">
                  <c:v>0.224305555595494</c:v>
                </c:pt>
                <c:pt idx="324">
                  <c:v>0.224999999998545</c:v>
                </c:pt>
                <c:pt idx="325">
                  <c:v>0.225694444394323</c:v>
                </c:pt>
                <c:pt idx="326">
                  <c:v>0.226388888899238</c:v>
                </c:pt>
                <c:pt idx="327">
                  <c:v>0.227083333295013</c:v>
                </c:pt>
                <c:pt idx="328">
                  <c:v>0.227777777799929</c:v>
                </c:pt>
                <c:pt idx="329">
                  <c:v>0.228472222195706</c:v>
                </c:pt>
                <c:pt idx="330">
                  <c:v>0.229166666700621</c:v>
                </c:pt>
                <c:pt idx="331">
                  <c:v>0.229861111096399</c:v>
                </c:pt>
                <c:pt idx="332">
                  <c:v>0.230555555594037</c:v>
                </c:pt>
                <c:pt idx="333">
                  <c:v>0.231249999997092</c:v>
                </c:pt>
                <c:pt idx="334">
                  <c:v>0.231944444400144</c:v>
                </c:pt>
                <c:pt idx="335">
                  <c:v>0.232638888897783</c:v>
                </c:pt>
                <c:pt idx="336">
                  <c:v>0.233333333293558</c:v>
                </c:pt>
                <c:pt idx="337">
                  <c:v>0.234027777798474</c:v>
                </c:pt>
                <c:pt idx="338">
                  <c:v>0.23472222219425</c:v>
                </c:pt>
                <c:pt idx="339">
                  <c:v>0.235416666699166</c:v>
                </c:pt>
                <c:pt idx="340">
                  <c:v>0.236111111094942</c:v>
                </c:pt>
                <c:pt idx="341">
                  <c:v>0.236805555599858</c:v>
                </c:pt>
                <c:pt idx="342">
                  <c:v>0.237499999995636</c:v>
                </c:pt>
                <c:pt idx="343">
                  <c:v>0.238194444398687</c:v>
                </c:pt>
                <c:pt idx="344">
                  <c:v>0.238888888896329</c:v>
                </c:pt>
                <c:pt idx="345">
                  <c:v>0.23958333329938</c:v>
                </c:pt>
                <c:pt idx="346">
                  <c:v>0.240277777797019</c:v>
                </c:pt>
                <c:pt idx="347">
                  <c:v>0.240972222200071</c:v>
                </c:pt>
                <c:pt idx="348">
                  <c:v>0.241666666697711</c:v>
                </c:pt>
                <c:pt idx="349">
                  <c:v>0.242361111093487</c:v>
                </c:pt>
                <c:pt idx="350">
                  <c:v>0.243055555598403</c:v>
                </c:pt>
                <c:pt idx="351">
                  <c:v>0.243749999994181</c:v>
                </c:pt>
                <c:pt idx="352">
                  <c:v>0.244444444397235</c:v>
                </c:pt>
                <c:pt idx="353">
                  <c:v>0.245138888894873</c:v>
                </c:pt>
                <c:pt idx="354">
                  <c:v>0.245833333297926</c:v>
                </c:pt>
                <c:pt idx="355">
                  <c:v>0.246527777795563</c:v>
                </c:pt>
                <c:pt idx="356">
                  <c:v>0.247222222198616</c:v>
                </c:pt>
                <c:pt idx="357">
                  <c:v>0.247916666696257</c:v>
                </c:pt>
                <c:pt idx="358">
                  <c:v>0.248611111099309</c:v>
                </c:pt>
                <c:pt idx="359">
                  <c:v>0.249305555596949</c:v>
                </c:pt>
                <c:pt idx="360">
                  <c:v>0.25</c:v>
                </c:pt>
                <c:pt idx="361">
                  <c:v>0.250694444395776</c:v>
                </c:pt>
                <c:pt idx="362">
                  <c:v>0.251388888900696</c:v>
                </c:pt>
                <c:pt idx="363">
                  <c:v>0.252083333296468</c:v>
                </c:pt>
                <c:pt idx="364">
                  <c:v>0.252777777794108</c:v>
                </c:pt>
                <c:pt idx="365">
                  <c:v>0.253472222197161</c:v>
                </c:pt>
                <c:pt idx="366">
                  <c:v>0.254166666694804</c:v>
                </c:pt>
                <c:pt idx="367">
                  <c:v>0.254861111097856</c:v>
                </c:pt>
                <c:pt idx="368">
                  <c:v>0.255555555595492</c:v>
                </c:pt>
                <c:pt idx="369">
                  <c:v>0.256249999998545</c:v>
                </c:pt>
                <c:pt idx="370">
                  <c:v>0.256944444394321</c:v>
                </c:pt>
                <c:pt idx="371">
                  <c:v>0.257638888899237</c:v>
                </c:pt>
                <c:pt idx="372">
                  <c:v>0.258333333295013</c:v>
                </c:pt>
                <c:pt idx="373">
                  <c:v>0.259027777799932</c:v>
                </c:pt>
                <c:pt idx="374">
                  <c:v>0.259722222195705</c:v>
                </c:pt>
                <c:pt idx="375">
                  <c:v>0.260416666700624</c:v>
                </c:pt>
                <c:pt idx="376">
                  <c:v>0.261111111096397</c:v>
                </c:pt>
                <c:pt idx="377">
                  <c:v>0.261805555594037</c:v>
                </c:pt>
                <c:pt idx="378">
                  <c:v>0.262499999997092</c:v>
                </c:pt>
                <c:pt idx="379">
                  <c:v>0.263194444400141</c:v>
                </c:pt>
                <c:pt idx="380">
                  <c:v>0.263888888897786</c:v>
                </c:pt>
                <c:pt idx="381">
                  <c:v>0.264583333293558</c:v>
                </c:pt>
                <c:pt idx="382">
                  <c:v>0.265277777798476</c:v>
                </c:pt>
                <c:pt idx="383">
                  <c:v>0.265972222194254</c:v>
                </c:pt>
                <c:pt idx="384">
                  <c:v>0.266666666699168</c:v>
                </c:pt>
                <c:pt idx="385">
                  <c:v>0.267361111094946</c:v>
                </c:pt>
                <c:pt idx="386">
                  <c:v>0.26805555559986</c:v>
                </c:pt>
                <c:pt idx="387">
                  <c:v>0.268749999995634</c:v>
                </c:pt>
                <c:pt idx="388">
                  <c:v>0.269444444398687</c:v>
                </c:pt>
                <c:pt idx="389">
                  <c:v>0.270138888896327</c:v>
                </c:pt>
                <c:pt idx="390">
                  <c:v>0.270833333299379</c:v>
                </c:pt>
                <c:pt idx="391">
                  <c:v>0.271527777797022</c:v>
                </c:pt>
                <c:pt idx="392">
                  <c:v>0.272222222200071</c:v>
                </c:pt>
                <c:pt idx="393">
                  <c:v>0.272916666697714</c:v>
                </c:pt>
                <c:pt idx="394">
                  <c:v>0.273611111093487</c:v>
                </c:pt>
                <c:pt idx="395">
                  <c:v>0.274305555598403</c:v>
                </c:pt>
                <c:pt idx="396">
                  <c:v>0.274999999994182</c:v>
                </c:pt>
                <c:pt idx="397">
                  <c:v>0.275694444397232</c:v>
                </c:pt>
                <c:pt idx="398">
                  <c:v>0.276388888894878</c:v>
                </c:pt>
                <c:pt idx="399">
                  <c:v>0.277083333297926</c:v>
                </c:pt>
                <c:pt idx="400">
                  <c:v>0.277777777795566</c:v>
                </c:pt>
                <c:pt idx="401">
                  <c:v>0.278472222198618</c:v>
                </c:pt>
                <c:pt idx="402">
                  <c:v>0.279166666696258</c:v>
                </c:pt>
                <c:pt idx="403">
                  <c:v>0.27986111109931</c:v>
                </c:pt>
                <c:pt idx="404">
                  <c:v>0.280555555596948</c:v>
                </c:pt>
                <c:pt idx="405">
                  <c:v>0.28125</c:v>
                </c:pt>
                <c:pt idx="406">
                  <c:v>0.281944444395776</c:v>
                </c:pt>
                <c:pt idx="407">
                  <c:v>0.282638888900694</c:v>
                </c:pt>
                <c:pt idx="408">
                  <c:v>0.283333333296468</c:v>
                </c:pt>
                <c:pt idx="409">
                  <c:v>0.284027777794112</c:v>
                </c:pt>
                <c:pt idx="410">
                  <c:v>0.284722222197161</c:v>
                </c:pt>
                <c:pt idx="411">
                  <c:v>0.285416666694806</c:v>
                </c:pt>
                <c:pt idx="412">
                  <c:v>0.286111111097856</c:v>
                </c:pt>
                <c:pt idx="413">
                  <c:v>0.286805555595492</c:v>
                </c:pt>
                <c:pt idx="414">
                  <c:v>0.287499999998548</c:v>
                </c:pt>
                <c:pt idx="415">
                  <c:v>0.288194444394321</c:v>
                </c:pt>
                <c:pt idx="416">
                  <c:v>0.288888888899243</c:v>
                </c:pt>
                <c:pt idx="417">
                  <c:v>0.289583333295016</c:v>
                </c:pt>
                <c:pt idx="418">
                  <c:v>0.290277777799932</c:v>
                </c:pt>
                <c:pt idx="419">
                  <c:v>0.290972222195708</c:v>
                </c:pt>
                <c:pt idx="420">
                  <c:v>0.291666666700624</c:v>
                </c:pt>
                <c:pt idx="421">
                  <c:v>0.292361111096397</c:v>
                </c:pt>
                <c:pt idx="422">
                  <c:v>0.293055555594037</c:v>
                </c:pt>
                <c:pt idx="423">
                  <c:v>0.293749999997092</c:v>
                </c:pt>
                <c:pt idx="424">
                  <c:v>0.294444444400142</c:v>
                </c:pt>
                <c:pt idx="425">
                  <c:v>0.295138888897784</c:v>
                </c:pt>
                <c:pt idx="426">
                  <c:v>0.295833333293558</c:v>
                </c:pt>
                <c:pt idx="427">
                  <c:v>0.296527777798478</c:v>
                </c:pt>
                <c:pt idx="428">
                  <c:v>0.297222222194254</c:v>
                </c:pt>
                <c:pt idx="429">
                  <c:v>0.29791666669917</c:v>
                </c:pt>
                <c:pt idx="430">
                  <c:v>0.298611111094946</c:v>
                </c:pt>
                <c:pt idx="431">
                  <c:v>0.299305555599862</c:v>
                </c:pt>
                <c:pt idx="432">
                  <c:v>0.299999999995638</c:v>
                </c:pt>
                <c:pt idx="433">
                  <c:v>0.300694444398687</c:v>
                </c:pt>
                <c:pt idx="434">
                  <c:v>0.30138888889633</c:v>
                </c:pt>
                <c:pt idx="435">
                  <c:v>0.302083333299382</c:v>
                </c:pt>
                <c:pt idx="436">
                  <c:v>0.302777777797022</c:v>
                </c:pt>
                <c:pt idx="437">
                  <c:v>0.303472222200074</c:v>
                </c:pt>
                <c:pt idx="438">
                  <c:v>0.304166666697714</c:v>
                </c:pt>
                <c:pt idx="439">
                  <c:v>0.30486111109349</c:v>
                </c:pt>
                <c:pt idx="440">
                  <c:v>0.305555555598403</c:v>
                </c:pt>
                <c:pt idx="441">
                  <c:v>0.306249999994182</c:v>
                </c:pt>
                <c:pt idx="442">
                  <c:v>0.306944444397234</c:v>
                </c:pt>
                <c:pt idx="443">
                  <c:v>0.307638888894876</c:v>
                </c:pt>
                <c:pt idx="444">
                  <c:v>0.308333333297926</c:v>
                </c:pt>
                <c:pt idx="445">
                  <c:v>0.309027777795568</c:v>
                </c:pt>
                <c:pt idx="446">
                  <c:v>0.309722222198618</c:v>
                </c:pt>
                <c:pt idx="447">
                  <c:v>0.31041666669626</c:v>
                </c:pt>
                <c:pt idx="448">
                  <c:v>0.31111111109931</c:v>
                </c:pt>
                <c:pt idx="449">
                  <c:v>0.31180555559695</c:v>
                </c:pt>
                <c:pt idx="450">
                  <c:v>0.312500000000002</c:v>
                </c:pt>
                <c:pt idx="451">
                  <c:v>0.313194444395776</c:v>
                </c:pt>
                <c:pt idx="452">
                  <c:v>0.313888888900699</c:v>
                </c:pt>
                <c:pt idx="453">
                  <c:v>0.314583333296472</c:v>
                </c:pt>
                <c:pt idx="454">
                  <c:v>0.315277777794112</c:v>
                </c:pt>
                <c:pt idx="455">
                  <c:v>0.315972222197164</c:v>
                </c:pt>
                <c:pt idx="456">
                  <c:v>0.316666666694806</c:v>
                </c:pt>
                <c:pt idx="457">
                  <c:v>0.317361111097858</c:v>
                </c:pt>
                <c:pt idx="458">
                  <c:v>0.318055555595492</c:v>
                </c:pt>
                <c:pt idx="459">
                  <c:v>0.318749999998548</c:v>
                </c:pt>
                <c:pt idx="460">
                  <c:v>0.319444444394324</c:v>
                </c:pt>
                <c:pt idx="461">
                  <c:v>0.32013888889924</c:v>
                </c:pt>
                <c:pt idx="462">
                  <c:v>0.320833333295016</c:v>
                </c:pt>
                <c:pt idx="463">
                  <c:v>0.321527777799934</c:v>
                </c:pt>
                <c:pt idx="464">
                  <c:v>0.322222222195708</c:v>
                </c:pt>
                <c:pt idx="465">
                  <c:v>0.322916666700626</c:v>
                </c:pt>
                <c:pt idx="466">
                  <c:v>0.323611111096397</c:v>
                </c:pt>
                <c:pt idx="467">
                  <c:v>0.32430555559404</c:v>
                </c:pt>
                <c:pt idx="468">
                  <c:v>0.324999999997094</c:v>
                </c:pt>
                <c:pt idx="469">
                  <c:v>0.325694444400142</c:v>
                </c:pt>
                <c:pt idx="470">
                  <c:v>0.326388888897788</c:v>
                </c:pt>
                <c:pt idx="471">
                  <c:v>0.327083333293562</c:v>
                </c:pt>
                <c:pt idx="472">
                  <c:v>0.327777777798478</c:v>
                </c:pt>
                <c:pt idx="473">
                  <c:v>0.328472222194256</c:v>
                </c:pt>
                <c:pt idx="474">
                  <c:v>0.32916666669917</c:v>
                </c:pt>
                <c:pt idx="475">
                  <c:v>0.329861111094948</c:v>
                </c:pt>
                <c:pt idx="476">
                  <c:v>0.330555555599862</c:v>
                </c:pt>
                <c:pt idx="477">
                  <c:v>0.331249999995638</c:v>
                </c:pt>
                <c:pt idx="478">
                  <c:v>0.33194444439869</c:v>
                </c:pt>
                <c:pt idx="479">
                  <c:v>0.332638888896327</c:v>
                </c:pt>
                <c:pt idx="480">
                  <c:v>0.333333333299382</c:v>
                </c:pt>
                <c:pt idx="481">
                  <c:v>0.334027777797024</c:v>
                </c:pt>
                <c:pt idx="482">
                  <c:v>0.334722222200074</c:v>
                </c:pt>
                <c:pt idx="483">
                  <c:v>0.335416666697716</c:v>
                </c:pt>
                <c:pt idx="484">
                  <c:v>0.33611111109349</c:v>
                </c:pt>
                <c:pt idx="485">
                  <c:v>0.336805555598406</c:v>
                </c:pt>
                <c:pt idx="486">
                  <c:v>0.337499999994184</c:v>
                </c:pt>
                <c:pt idx="487">
                  <c:v>0.338194444397234</c:v>
                </c:pt>
                <c:pt idx="488">
                  <c:v>0.338888888894881</c:v>
                </c:pt>
                <c:pt idx="489">
                  <c:v>0.339583333297928</c:v>
                </c:pt>
                <c:pt idx="490">
                  <c:v>0.340277777795566</c:v>
                </c:pt>
                <c:pt idx="491">
                  <c:v>0.340972222198618</c:v>
                </c:pt>
                <c:pt idx="492">
                  <c:v>0.341666666696258</c:v>
                </c:pt>
                <c:pt idx="493">
                  <c:v>0.34236111109931</c:v>
                </c:pt>
                <c:pt idx="494">
                  <c:v>0.343055555596948</c:v>
                </c:pt>
                <c:pt idx="495">
                  <c:v>0.34375</c:v>
                </c:pt>
                <c:pt idx="496">
                  <c:v>0.344444444395777</c:v>
                </c:pt>
                <c:pt idx="497">
                  <c:v>0.345138888900694</c:v>
                </c:pt>
                <c:pt idx="498">
                  <c:v>0.345833333296469</c:v>
                </c:pt>
                <c:pt idx="499">
                  <c:v>0.346527777794112</c:v>
                </c:pt>
                <c:pt idx="500">
                  <c:v>0.347222222197161</c:v>
                </c:pt>
                <c:pt idx="501">
                  <c:v>0.347916666694806</c:v>
                </c:pt>
                <c:pt idx="502">
                  <c:v>0.348611111097856</c:v>
                </c:pt>
                <c:pt idx="503">
                  <c:v>0.349305555595493</c:v>
                </c:pt>
                <c:pt idx="504">
                  <c:v>0.349999999998548</c:v>
                </c:pt>
                <c:pt idx="505">
                  <c:v>0.350694444394321</c:v>
                </c:pt>
                <c:pt idx="506">
                  <c:v>0.351388888899243</c:v>
                </c:pt>
                <c:pt idx="507">
                  <c:v>0.352083333295016</c:v>
                </c:pt>
                <c:pt idx="508">
                  <c:v>0.352777777799932</c:v>
                </c:pt>
                <c:pt idx="509">
                  <c:v>0.353472222195708</c:v>
                </c:pt>
                <c:pt idx="510">
                  <c:v>0.354166666700624</c:v>
                </c:pt>
                <c:pt idx="511">
                  <c:v>0.354861111096397</c:v>
                </c:pt>
                <c:pt idx="512">
                  <c:v>0.355555555594037</c:v>
                </c:pt>
                <c:pt idx="513">
                  <c:v>0.356249999997092</c:v>
                </c:pt>
                <c:pt idx="514">
                  <c:v>0.356944444400142</c:v>
                </c:pt>
                <c:pt idx="515">
                  <c:v>0.357638888897784</c:v>
                </c:pt>
                <c:pt idx="516">
                  <c:v>0.358333333293558</c:v>
                </c:pt>
                <c:pt idx="517">
                  <c:v>0.359027777798478</c:v>
                </c:pt>
                <c:pt idx="518">
                  <c:v>0.359722222194254</c:v>
                </c:pt>
                <c:pt idx="519">
                  <c:v>0.36041666669917</c:v>
                </c:pt>
                <c:pt idx="520">
                  <c:v>0.361111111094946</c:v>
                </c:pt>
                <c:pt idx="521">
                  <c:v>0.361805555599862</c:v>
                </c:pt>
                <c:pt idx="522">
                  <c:v>0.362499999995638</c:v>
                </c:pt>
                <c:pt idx="523">
                  <c:v>0.363194444398687</c:v>
                </c:pt>
                <c:pt idx="524">
                  <c:v>0.36388888889633</c:v>
                </c:pt>
                <c:pt idx="525">
                  <c:v>0.364583333299382</c:v>
                </c:pt>
                <c:pt idx="526">
                  <c:v>0.365277777797022</c:v>
                </c:pt>
                <c:pt idx="527">
                  <c:v>0.365972222200074</c:v>
                </c:pt>
                <c:pt idx="528">
                  <c:v>0.366666666697714</c:v>
                </c:pt>
                <c:pt idx="529">
                  <c:v>0.36736111109349</c:v>
                </c:pt>
                <c:pt idx="530">
                  <c:v>0.368055555598403</c:v>
                </c:pt>
                <c:pt idx="531">
                  <c:v>0.368749999994182</c:v>
                </c:pt>
                <c:pt idx="532">
                  <c:v>0.369444444397234</c:v>
                </c:pt>
                <c:pt idx="533">
                  <c:v>0.370138888894876</c:v>
                </c:pt>
                <c:pt idx="534">
                  <c:v>0.370833333297926</c:v>
                </c:pt>
                <c:pt idx="535">
                  <c:v>0.371527777795568</c:v>
                </c:pt>
                <c:pt idx="536">
                  <c:v>0.372222222198618</c:v>
                </c:pt>
                <c:pt idx="537">
                  <c:v>0.37291666669626</c:v>
                </c:pt>
                <c:pt idx="538">
                  <c:v>0.37361111109931</c:v>
                </c:pt>
                <c:pt idx="539">
                  <c:v>0.37430555559695</c:v>
                </c:pt>
                <c:pt idx="540">
                  <c:v>0.375000000000002</c:v>
                </c:pt>
                <c:pt idx="541">
                  <c:v>0.375694444395776</c:v>
                </c:pt>
                <c:pt idx="542">
                  <c:v>0.376388888900699</c:v>
                </c:pt>
                <c:pt idx="543">
                  <c:v>0.377083333296472</c:v>
                </c:pt>
                <c:pt idx="544">
                  <c:v>0.377777777794112</c:v>
                </c:pt>
                <c:pt idx="545">
                  <c:v>0.378472222197164</c:v>
                </c:pt>
                <c:pt idx="546">
                  <c:v>0.379166666694806</c:v>
                </c:pt>
                <c:pt idx="547">
                  <c:v>0.379861111097858</c:v>
                </c:pt>
                <c:pt idx="548">
                  <c:v>0.380555555595492</c:v>
                </c:pt>
                <c:pt idx="549">
                  <c:v>0.381249999998548</c:v>
                </c:pt>
                <c:pt idx="550">
                  <c:v>0.381944444394324</c:v>
                </c:pt>
                <c:pt idx="551">
                  <c:v>0.38263888889924</c:v>
                </c:pt>
                <c:pt idx="552">
                  <c:v>0.383333333295016</c:v>
                </c:pt>
                <c:pt idx="553">
                  <c:v>0.384027777799934</c:v>
                </c:pt>
                <c:pt idx="554">
                  <c:v>0.384722222195708</c:v>
                </c:pt>
                <c:pt idx="555">
                  <c:v>0.385416666700626</c:v>
                </c:pt>
                <c:pt idx="556">
                  <c:v>0.386111111096397</c:v>
                </c:pt>
                <c:pt idx="557">
                  <c:v>0.38680555559404</c:v>
                </c:pt>
                <c:pt idx="558">
                  <c:v>0.387499999997094</c:v>
                </c:pt>
                <c:pt idx="559">
                  <c:v>0.388194444400142</c:v>
                </c:pt>
                <c:pt idx="560">
                  <c:v>0.388888888897788</c:v>
                </c:pt>
                <c:pt idx="561">
                  <c:v>0.389583333293562</c:v>
                </c:pt>
                <c:pt idx="562">
                  <c:v>0.390277777798478</c:v>
                </c:pt>
                <c:pt idx="563">
                  <c:v>0.390972222194256</c:v>
                </c:pt>
                <c:pt idx="564">
                  <c:v>0.39166666669917</c:v>
                </c:pt>
                <c:pt idx="565">
                  <c:v>0.392361111094948</c:v>
                </c:pt>
                <c:pt idx="566">
                  <c:v>0.393055555599862</c:v>
                </c:pt>
                <c:pt idx="567">
                  <c:v>0.393749999995638</c:v>
                </c:pt>
                <c:pt idx="568">
                  <c:v>0.39444444439869</c:v>
                </c:pt>
                <c:pt idx="569">
                  <c:v>0.395138888896327</c:v>
                </c:pt>
                <c:pt idx="570">
                  <c:v>0.395833333299382</c:v>
                </c:pt>
                <c:pt idx="571">
                  <c:v>0.396527777797024</c:v>
                </c:pt>
                <c:pt idx="572">
                  <c:v>0.397222222200074</c:v>
                </c:pt>
                <c:pt idx="573">
                  <c:v>0.397916666697716</c:v>
                </c:pt>
                <c:pt idx="574">
                  <c:v>0.398611111093489</c:v>
                </c:pt>
                <c:pt idx="575">
                  <c:v>0.399305555598406</c:v>
                </c:pt>
                <c:pt idx="576">
                  <c:v>0.399999999994184</c:v>
                </c:pt>
                <c:pt idx="577">
                  <c:v>0.400694444397232</c:v>
                </c:pt>
                <c:pt idx="578">
                  <c:v>0.401388888894878</c:v>
                </c:pt>
                <c:pt idx="579">
                  <c:v>0.402083333297926</c:v>
                </c:pt>
                <c:pt idx="580">
                  <c:v>0.402777777795566</c:v>
                </c:pt>
                <c:pt idx="581">
                  <c:v>0.403472222198618</c:v>
                </c:pt>
                <c:pt idx="582">
                  <c:v>0.404166666696258</c:v>
                </c:pt>
                <c:pt idx="583">
                  <c:v>0.40486111109931</c:v>
                </c:pt>
                <c:pt idx="584">
                  <c:v>0.405555555596948</c:v>
                </c:pt>
                <c:pt idx="585">
                  <c:v>0.40625</c:v>
                </c:pt>
                <c:pt idx="586">
                  <c:v>0.406944444395776</c:v>
                </c:pt>
                <c:pt idx="587">
                  <c:v>0.407638888900694</c:v>
                </c:pt>
                <c:pt idx="588">
                  <c:v>0.408333333296468</c:v>
                </c:pt>
                <c:pt idx="589">
                  <c:v>0.409027777794112</c:v>
                </c:pt>
                <c:pt idx="590">
                  <c:v>0.409722222197161</c:v>
                </c:pt>
                <c:pt idx="591">
                  <c:v>0.410416666694806</c:v>
                </c:pt>
                <c:pt idx="592">
                  <c:v>0.411111111097856</c:v>
                </c:pt>
                <c:pt idx="593">
                  <c:v>0.411805555595492</c:v>
                </c:pt>
                <c:pt idx="594">
                  <c:v>0.412499999998548</c:v>
                </c:pt>
                <c:pt idx="595">
                  <c:v>0.413194444394321</c:v>
                </c:pt>
                <c:pt idx="596">
                  <c:v>0.413888888899243</c:v>
                </c:pt>
                <c:pt idx="597">
                  <c:v>0.414583333295016</c:v>
                </c:pt>
                <c:pt idx="598">
                  <c:v>0.415277777799932</c:v>
                </c:pt>
                <c:pt idx="599">
                  <c:v>0.415972222195708</c:v>
                </c:pt>
                <c:pt idx="600">
                  <c:v>0.416666666700624</c:v>
                </c:pt>
                <c:pt idx="601">
                  <c:v>0.417361111096397</c:v>
                </c:pt>
                <c:pt idx="602">
                  <c:v>0.418055555594037</c:v>
                </c:pt>
                <c:pt idx="603">
                  <c:v>0.418749999997092</c:v>
                </c:pt>
                <c:pt idx="604">
                  <c:v>0.419444444400142</c:v>
                </c:pt>
                <c:pt idx="605">
                  <c:v>0.420138888897784</c:v>
                </c:pt>
                <c:pt idx="606">
                  <c:v>0.420833333293558</c:v>
                </c:pt>
                <c:pt idx="607">
                  <c:v>0.421527777798478</c:v>
                </c:pt>
                <c:pt idx="608">
                  <c:v>0.422222222194254</c:v>
                </c:pt>
                <c:pt idx="609">
                  <c:v>0.42291666669917</c:v>
                </c:pt>
                <c:pt idx="610">
                  <c:v>0.423611111094946</c:v>
                </c:pt>
                <c:pt idx="611">
                  <c:v>0.424305555599862</c:v>
                </c:pt>
                <c:pt idx="612">
                  <c:v>0.424999999995638</c:v>
                </c:pt>
                <c:pt idx="613">
                  <c:v>0.425694444398687</c:v>
                </c:pt>
                <c:pt idx="614">
                  <c:v>0.42638888889633</c:v>
                </c:pt>
                <c:pt idx="615">
                  <c:v>0.427083333299382</c:v>
                </c:pt>
                <c:pt idx="616">
                  <c:v>0.427777777797022</c:v>
                </c:pt>
                <c:pt idx="617">
                  <c:v>0.428472222200074</c:v>
                </c:pt>
                <c:pt idx="618">
                  <c:v>0.429166666697714</c:v>
                </c:pt>
                <c:pt idx="619">
                  <c:v>0.42986111109349</c:v>
                </c:pt>
                <c:pt idx="620">
                  <c:v>0.430555555598403</c:v>
                </c:pt>
                <c:pt idx="621">
                  <c:v>0.431249999994182</c:v>
                </c:pt>
                <c:pt idx="622">
                  <c:v>0.431944444397234</c:v>
                </c:pt>
                <c:pt idx="623">
                  <c:v>0.432638888894876</c:v>
                </c:pt>
                <c:pt idx="624">
                  <c:v>0.433333333297926</c:v>
                </c:pt>
                <c:pt idx="625">
                  <c:v>0.434027777795568</c:v>
                </c:pt>
                <c:pt idx="626">
                  <c:v>0.434722222198618</c:v>
                </c:pt>
                <c:pt idx="627">
                  <c:v>0.43541666669626</c:v>
                </c:pt>
                <c:pt idx="628">
                  <c:v>0.43611111109931</c:v>
                </c:pt>
                <c:pt idx="629">
                  <c:v>0.43680555559695</c:v>
                </c:pt>
                <c:pt idx="630">
                  <c:v>0.437500000000002</c:v>
                </c:pt>
                <c:pt idx="631">
                  <c:v>0.438194444395776</c:v>
                </c:pt>
                <c:pt idx="632">
                  <c:v>0.438888888900699</c:v>
                </c:pt>
                <c:pt idx="633">
                  <c:v>0.439583333296472</c:v>
                </c:pt>
                <c:pt idx="634">
                  <c:v>0.440277777794109</c:v>
                </c:pt>
                <c:pt idx="635">
                  <c:v>0.440972222197161</c:v>
                </c:pt>
                <c:pt idx="636">
                  <c:v>0.441666666694804</c:v>
                </c:pt>
                <c:pt idx="637">
                  <c:v>0.442361111097856</c:v>
                </c:pt>
                <c:pt idx="638">
                  <c:v>0.443055555595492</c:v>
                </c:pt>
                <c:pt idx="639">
                  <c:v>0.443749999998545</c:v>
                </c:pt>
                <c:pt idx="640">
                  <c:v>0.444444444394322</c:v>
                </c:pt>
                <c:pt idx="641">
                  <c:v>0.445138888899237</c:v>
                </c:pt>
                <c:pt idx="642">
                  <c:v>0.445833333295014</c:v>
                </c:pt>
                <c:pt idx="643">
                  <c:v>0.446527777799932</c:v>
                </c:pt>
                <c:pt idx="644">
                  <c:v>0.447222222195706</c:v>
                </c:pt>
                <c:pt idx="645">
                  <c:v>0.447916666700624</c:v>
                </c:pt>
                <c:pt idx="646">
                  <c:v>0.448611111096397</c:v>
                </c:pt>
                <c:pt idx="647">
                  <c:v>0.449305555594038</c:v>
                </c:pt>
                <c:pt idx="648">
                  <c:v>0.449999999997092</c:v>
                </c:pt>
                <c:pt idx="649">
                  <c:v>0.450694444400141</c:v>
                </c:pt>
                <c:pt idx="650">
                  <c:v>0.451388888897786</c:v>
                </c:pt>
                <c:pt idx="651">
                  <c:v>0.452083333293558</c:v>
                </c:pt>
                <c:pt idx="652">
                  <c:v>0.452777777798476</c:v>
                </c:pt>
                <c:pt idx="653">
                  <c:v>0.453472222194254</c:v>
                </c:pt>
                <c:pt idx="654">
                  <c:v>0.454166666699168</c:v>
                </c:pt>
                <c:pt idx="655">
                  <c:v>0.454861111094946</c:v>
                </c:pt>
                <c:pt idx="656">
                  <c:v>0.45555555559986</c:v>
                </c:pt>
                <c:pt idx="657">
                  <c:v>0.456249999995634</c:v>
                </c:pt>
                <c:pt idx="658">
                  <c:v>0.456944444398687</c:v>
                </c:pt>
                <c:pt idx="659">
                  <c:v>0.457638888896327</c:v>
                </c:pt>
                <c:pt idx="660">
                  <c:v>0.458333333299379</c:v>
                </c:pt>
                <c:pt idx="661">
                  <c:v>0.459027777797022</c:v>
                </c:pt>
                <c:pt idx="662">
                  <c:v>0.459722222200071</c:v>
                </c:pt>
                <c:pt idx="663">
                  <c:v>0.460416666697714</c:v>
                </c:pt>
                <c:pt idx="664">
                  <c:v>0.461111111093487</c:v>
                </c:pt>
                <c:pt idx="665">
                  <c:v>0.461805555598403</c:v>
                </c:pt>
                <c:pt idx="666">
                  <c:v>0.462499999994182</c:v>
                </c:pt>
                <c:pt idx="667">
                  <c:v>0.463194444397232</c:v>
                </c:pt>
                <c:pt idx="668">
                  <c:v>0.463888888894878</c:v>
                </c:pt>
                <c:pt idx="669">
                  <c:v>0.464583333297926</c:v>
                </c:pt>
                <c:pt idx="670">
                  <c:v>0.465277777795566</c:v>
                </c:pt>
                <c:pt idx="671">
                  <c:v>0.465972222198618</c:v>
                </c:pt>
                <c:pt idx="672">
                  <c:v>0.466666666696258</c:v>
                </c:pt>
                <c:pt idx="673">
                  <c:v>0.46736111109931</c:v>
                </c:pt>
                <c:pt idx="674">
                  <c:v>0.468055555596948</c:v>
                </c:pt>
                <c:pt idx="675">
                  <c:v>0.46875</c:v>
                </c:pt>
                <c:pt idx="676">
                  <c:v>0.469444444395776</c:v>
                </c:pt>
                <c:pt idx="677">
                  <c:v>0.470138888900694</c:v>
                </c:pt>
                <c:pt idx="678">
                  <c:v>0.470833333296468</c:v>
                </c:pt>
                <c:pt idx="679">
                  <c:v>0.471527777794112</c:v>
                </c:pt>
                <c:pt idx="680">
                  <c:v>0.472222222197161</c:v>
                </c:pt>
                <c:pt idx="681">
                  <c:v>0.472916666694806</c:v>
                </c:pt>
                <c:pt idx="682">
                  <c:v>0.473611111097856</c:v>
                </c:pt>
                <c:pt idx="683">
                  <c:v>0.474305555595492</c:v>
                </c:pt>
                <c:pt idx="684">
                  <c:v>0.474999999998548</c:v>
                </c:pt>
                <c:pt idx="685">
                  <c:v>0.475694444394321</c:v>
                </c:pt>
                <c:pt idx="686">
                  <c:v>0.476388888899243</c:v>
                </c:pt>
                <c:pt idx="687">
                  <c:v>0.477083333295016</c:v>
                </c:pt>
                <c:pt idx="688">
                  <c:v>0.477777777799932</c:v>
                </c:pt>
                <c:pt idx="689">
                  <c:v>0.478472222195708</c:v>
                </c:pt>
                <c:pt idx="690">
                  <c:v>0.479166666700624</c:v>
                </c:pt>
                <c:pt idx="691">
                  <c:v>0.479861111096397</c:v>
                </c:pt>
                <c:pt idx="692">
                  <c:v>0.480555555594037</c:v>
                </c:pt>
                <c:pt idx="693">
                  <c:v>0.481249999997092</c:v>
                </c:pt>
                <c:pt idx="694">
                  <c:v>0.481944444400142</c:v>
                </c:pt>
                <c:pt idx="695">
                  <c:v>0.482638888897784</c:v>
                </c:pt>
                <c:pt idx="696">
                  <c:v>0.483333333293558</c:v>
                </c:pt>
                <c:pt idx="697">
                  <c:v>0.484027777798478</c:v>
                </c:pt>
                <c:pt idx="698">
                  <c:v>0.484722222194254</c:v>
                </c:pt>
                <c:pt idx="699">
                  <c:v>0.48541666669917</c:v>
                </c:pt>
                <c:pt idx="700">
                  <c:v>0.486111111094946</c:v>
                </c:pt>
                <c:pt idx="701">
                  <c:v>0.486805555599862</c:v>
                </c:pt>
                <c:pt idx="702">
                  <c:v>0.487499999995638</c:v>
                </c:pt>
                <c:pt idx="703">
                  <c:v>0.488194444398687</c:v>
                </c:pt>
                <c:pt idx="704">
                  <c:v>0.48888888889633</c:v>
                </c:pt>
                <c:pt idx="705">
                  <c:v>0.489583333299382</c:v>
                </c:pt>
                <c:pt idx="706">
                  <c:v>0.490277777797022</c:v>
                </c:pt>
                <c:pt idx="707">
                  <c:v>0.490972222200074</c:v>
                </c:pt>
                <c:pt idx="708">
                  <c:v>0.491666666697714</c:v>
                </c:pt>
                <c:pt idx="709">
                  <c:v>0.49236111109349</c:v>
                </c:pt>
                <c:pt idx="710">
                  <c:v>0.493055555598403</c:v>
                </c:pt>
                <c:pt idx="711">
                  <c:v>0.493749999994182</c:v>
                </c:pt>
                <c:pt idx="712">
                  <c:v>0.494444444397234</c:v>
                </c:pt>
                <c:pt idx="713">
                  <c:v>0.495138888894876</c:v>
                </c:pt>
                <c:pt idx="714">
                  <c:v>0.495833333297926</c:v>
                </c:pt>
                <c:pt idx="715">
                  <c:v>0.496527777795568</c:v>
                </c:pt>
                <c:pt idx="716">
                  <c:v>0.497222222198618</c:v>
                </c:pt>
                <c:pt idx="717">
                  <c:v>0.49791666669626</c:v>
                </c:pt>
                <c:pt idx="718">
                  <c:v>0.49861111109931</c:v>
                </c:pt>
                <c:pt idx="719">
                  <c:v>0.49930555559695</c:v>
                </c:pt>
                <c:pt idx="720">
                  <c:v>0.5</c:v>
                </c:pt>
                <c:pt idx="721">
                  <c:v>0.500694444395782</c:v>
                </c:pt>
                <c:pt idx="722">
                  <c:v>0.50138888890069</c:v>
                </c:pt>
                <c:pt idx="723">
                  <c:v>0.502083333296468</c:v>
                </c:pt>
                <c:pt idx="724">
                  <c:v>0.502777777794109</c:v>
                </c:pt>
                <c:pt idx="725">
                  <c:v>0.503472222197161</c:v>
                </c:pt>
                <c:pt idx="726">
                  <c:v>0.504166666694801</c:v>
                </c:pt>
                <c:pt idx="727">
                  <c:v>0.504861111097853</c:v>
                </c:pt>
                <c:pt idx="728">
                  <c:v>0.505555555595493</c:v>
                </c:pt>
                <c:pt idx="729">
                  <c:v>0.506249999998545</c:v>
                </c:pt>
                <c:pt idx="730">
                  <c:v>0.506944444394322</c:v>
                </c:pt>
                <c:pt idx="731">
                  <c:v>0.507638888899237</c:v>
                </c:pt>
                <c:pt idx="732">
                  <c:v>0.508333333295013</c:v>
                </c:pt>
                <c:pt idx="733">
                  <c:v>0.509027777799929</c:v>
                </c:pt>
                <c:pt idx="734">
                  <c:v>0.509722222195706</c:v>
                </c:pt>
                <c:pt idx="735">
                  <c:v>0.510416666700614</c:v>
                </c:pt>
                <c:pt idx="736">
                  <c:v>0.511111111096398</c:v>
                </c:pt>
                <c:pt idx="737">
                  <c:v>0.511805555594038</c:v>
                </c:pt>
                <c:pt idx="738">
                  <c:v>0.51249999999709</c:v>
                </c:pt>
                <c:pt idx="739">
                  <c:v>0.513194444400142</c:v>
                </c:pt>
                <c:pt idx="740">
                  <c:v>0.513888888897782</c:v>
                </c:pt>
                <c:pt idx="741">
                  <c:v>0.514583333293558</c:v>
                </c:pt>
                <c:pt idx="742">
                  <c:v>0.515277777798474</c:v>
                </c:pt>
                <c:pt idx="743">
                  <c:v>0.51597222219425</c:v>
                </c:pt>
                <c:pt idx="744">
                  <c:v>0.516666666699166</c:v>
                </c:pt>
                <c:pt idx="745">
                  <c:v>0.517361111094937</c:v>
                </c:pt>
                <c:pt idx="746">
                  <c:v>0.518055555599858</c:v>
                </c:pt>
                <c:pt idx="747">
                  <c:v>0.518749999995634</c:v>
                </c:pt>
                <c:pt idx="748">
                  <c:v>0.519444444398688</c:v>
                </c:pt>
                <c:pt idx="749">
                  <c:v>0.520138888896322</c:v>
                </c:pt>
                <c:pt idx="750">
                  <c:v>0.52083333329938</c:v>
                </c:pt>
                <c:pt idx="751">
                  <c:v>0.521527777797014</c:v>
                </c:pt>
                <c:pt idx="752">
                  <c:v>0.522222222200072</c:v>
                </c:pt>
                <c:pt idx="753">
                  <c:v>0.522916666697711</c:v>
                </c:pt>
                <c:pt idx="754">
                  <c:v>0.523611111093492</c:v>
                </c:pt>
                <c:pt idx="755">
                  <c:v>0.524305555598404</c:v>
                </c:pt>
                <c:pt idx="756">
                  <c:v>0.524999999994184</c:v>
                </c:pt>
                <c:pt idx="757">
                  <c:v>0.525694444397232</c:v>
                </c:pt>
                <c:pt idx="758">
                  <c:v>0.526388888894871</c:v>
                </c:pt>
                <c:pt idx="759">
                  <c:v>0.527083333297924</c:v>
                </c:pt>
                <c:pt idx="760">
                  <c:v>0.527777777795563</c:v>
                </c:pt>
                <c:pt idx="761">
                  <c:v>0.528472222198616</c:v>
                </c:pt>
                <c:pt idx="762">
                  <c:v>0.529166666696256</c:v>
                </c:pt>
                <c:pt idx="763">
                  <c:v>0.529861111099308</c:v>
                </c:pt>
                <c:pt idx="764">
                  <c:v>0.530555555596948</c:v>
                </c:pt>
                <c:pt idx="765">
                  <c:v>0.53125</c:v>
                </c:pt>
                <c:pt idx="766">
                  <c:v>0.531944444395782</c:v>
                </c:pt>
                <c:pt idx="767">
                  <c:v>0.532638888900692</c:v>
                </c:pt>
                <c:pt idx="768">
                  <c:v>0.533333333296468</c:v>
                </c:pt>
                <c:pt idx="769">
                  <c:v>0.534027777794109</c:v>
                </c:pt>
                <c:pt idx="770">
                  <c:v>0.534722222197161</c:v>
                </c:pt>
                <c:pt idx="771">
                  <c:v>0.535416666694801</c:v>
                </c:pt>
                <c:pt idx="772">
                  <c:v>0.536111111097853</c:v>
                </c:pt>
                <c:pt idx="773">
                  <c:v>0.536805555595498</c:v>
                </c:pt>
                <c:pt idx="774">
                  <c:v>0.537499999998545</c:v>
                </c:pt>
                <c:pt idx="775">
                  <c:v>0.538194444394322</c:v>
                </c:pt>
                <c:pt idx="776">
                  <c:v>0.538888888899237</c:v>
                </c:pt>
                <c:pt idx="777">
                  <c:v>0.539583333295013</c:v>
                </c:pt>
                <c:pt idx="778">
                  <c:v>0.540277777799929</c:v>
                </c:pt>
                <c:pt idx="779">
                  <c:v>0.540972222195706</c:v>
                </c:pt>
                <c:pt idx="780">
                  <c:v>0.541666666700621</c:v>
                </c:pt>
                <c:pt idx="781">
                  <c:v>0.542361111096397</c:v>
                </c:pt>
                <c:pt idx="782">
                  <c:v>0.543055555594038</c:v>
                </c:pt>
                <c:pt idx="783">
                  <c:v>0.54374999999709</c:v>
                </c:pt>
                <c:pt idx="784">
                  <c:v>0.544444444400142</c:v>
                </c:pt>
                <c:pt idx="785">
                  <c:v>0.545138888897781</c:v>
                </c:pt>
                <c:pt idx="786">
                  <c:v>0.545833333293559</c:v>
                </c:pt>
                <c:pt idx="787">
                  <c:v>0.546527777798474</c:v>
                </c:pt>
                <c:pt idx="788">
                  <c:v>0.54722222219425</c:v>
                </c:pt>
                <c:pt idx="789">
                  <c:v>0.547916666699166</c:v>
                </c:pt>
                <c:pt idx="790">
                  <c:v>0.548611111094942</c:v>
                </c:pt>
                <c:pt idx="791">
                  <c:v>0.549305555599858</c:v>
                </c:pt>
                <c:pt idx="792">
                  <c:v>0.549999999995634</c:v>
                </c:pt>
                <c:pt idx="793">
                  <c:v>0.550694444398695</c:v>
                </c:pt>
                <c:pt idx="794">
                  <c:v>0.551388888896322</c:v>
                </c:pt>
                <c:pt idx="795">
                  <c:v>0.55208333329938</c:v>
                </c:pt>
                <c:pt idx="796">
                  <c:v>0.552777777797019</c:v>
                </c:pt>
                <c:pt idx="797">
                  <c:v>0.553472222200072</c:v>
                </c:pt>
                <c:pt idx="798">
                  <c:v>0.554166666697711</c:v>
                </c:pt>
                <c:pt idx="799">
                  <c:v>0.554861111093492</c:v>
                </c:pt>
                <c:pt idx="800">
                  <c:v>0.555555555598404</c:v>
                </c:pt>
                <c:pt idx="801">
                  <c:v>0.556249999994184</c:v>
                </c:pt>
                <c:pt idx="802">
                  <c:v>0.556944444397232</c:v>
                </c:pt>
                <c:pt idx="803">
                  <c:v>0.557638888894876</c:v>
                </c:pt>
                <c:pt idx="804">
                  <c:v>0.558333333297924</c:v>
                </c:pt>
                <c:pt idx="805">
                  <c:v>0.559027777795563</c:v>
                </c:pt>
                <c:pt idx="806">
                  <c:v>0.559722222198621</c:v>
                </c:pt>
                <c:pt idx="807">
                  <c:v>0.560416666696256</c:v>
                </c:pt>
                <c:pt idx="808">
                  <c:v>0.561111111099308</c:v>
                </c:pt>
                <c:pt idx="809">
                  <c:v>0.561805555596948</c:v>
                </c:pt>
                <c:pt idx="810">
                  <c:v>0.5625</c:v>
                </c:pt>
                <c:pt idx="811">
                  <c:v>0.563194444395782</c:v>
                </c:pt>
                <c:pt idx="812">
                  <c:v>0.563888888900692</c:v>
                </c:pt>
                <c:pt idx="813">
                  <c:v>0.564583333296468</c:v>
                </c:pt>
                <c:pt idx="814">
                  <c:v>0.565277777794109</c:v>
                </c:pt>
                <c:pt idx="815">
                  <c:v>0.565972222197161</c:v>
                </c:pt>
                <c:pt idx="816">
                  <c:v>0.566666666694806</c:v>
                </c:pt>
                <c:pt idx="817">
                  <c:v>0.567361111097853</c:v>
                </c:pt>
                <c:pt idx="818">
                  <c:v>0.568055555595498</c:v>
                </c:pt>
                <c:pt idx="819">
                  <c:v>0.56874999999855</c:v>
                </c:pt>
                <c:pt idx="820">
                  <c:v>0.569444444394322</c:v>
                </c:pt>
                <c:pt idx="821">
                  <c:v>0.570138888899237</c:v>
                </c:pt>
                <c:pt idx="822">
                  <c:v>0.570833333295014</c:v>
                </c:pt>
                <c:pt idx="823">
                  <c:v>0.571527777799929</c:v>
                </c:pt>
                <c:pt idx="824">
                  <c:v>0.572222222195706</c:v>
                </c:pt>
                <c:pt idx="825">
                  <c:v>0.572916666700621</c:v>
                </c:pt>
                <c:pt idx="826">
                  <c:v>0.573611111096398</c:v>
                </c:pt>
                <c:pt idx="827">
                  <c:v>0.574305555594038</c:v>
                </c:pt>
                <c:pt idx="828">
                  <c:v>0.57499999999709</c:v>
                </c:pt>
                <c:pt idx="829">
                  <c:v>0.575694444400148</c:v>
                </c:pt>
                <c:pt idx="830">
                  <c:v>0.576388888897781</c:v>
                </c:pt>
                <c:pt idx="831">
                  <c:v>0.577083333293559</c:v>
                </c:pt>
                <c:pt idx="832">
                  <c:v>0.57777777779848</c:v>
                </c:pt>
                <c:pt idx="833">
                  <c:v>0.57847222219425</c:v>
                </c:pt>
                <c:pt idx="834">
                  <c:v>0.579166666699166</c:v>
                </c:pt>
                <c:pt idx="835">
                  <c:v>0.579861111094942</c:v>
                </c:pt>
                <c:pt idx="836">
                  <c:v>0.580555555599858</c:v>
                </c:pt>
                <c:pt idx="837">
                  <c:v>0.58124999999563</c:v>
                </c:pt>
                <c:pt idx="838">
                  <c:v>0.581944444398689</c:v>
                </c:pt>
                <c:pt idx="839">
                  <c:v>0.582638888896322</c:v>
                </c:pt>
                <c:pt idx="840">
                  <c:v>0.583333333299379</c:v>
                </c:pt>
                <c:pt idx="841">
                  <c:v>0.584027777797014</c:v>
                </c:pt>
                <c:pt idx="842">
                  <c:v>0.584722222200073</c:v>
                </c:pt>
                <c:pt idx="843">
                  <c:v>0.585416666697706</c:v>
                </c:pt>
                <c:pt idx="844">
                  <c:v>0.586111111093488</c:v>
                </c:pt>
                <c:pt idx="845">
                  <c:v>0.586805555598405</c:v>
                </c:pt>
                <c:pt idx="846">
                  <c:v>0.58749999999418</c:v>
                </c:pt>
                <c:pt idx="847">
                  <c:v>0.588194444397232</c:v>
                </c:pt>
                <c:pt idx="848">
                  <c:v>0.588888888894872</c:v>
                </c:pt>
                <c:pt idx="849">
                  <c:v>0.589583333297916</c:v>
                </c:pt>
                <c:pt idx="850">
                  <c:v>0.590277777795563</c:v>
                </c:pt>
                <c:pt idx="851">
                  <c:v>0.590972222198616</c:v>
                </c:pt>
                <c:pt idx="852">
                  <c:v>0.591666666696256</c:v>
                </c:pt>
                <c:pt idx="853">
                  <c:v>0.592361111099308</c:v>
                </c:pt>
                <c:pt idx="854">
                  <c:v>0.593055555596948</c:v>
                </c:pt>
                <c:pt idx="855">
                  <c:v>0.593750000000001</c:v>
                </c:pt>
                <c:pt idx="856">
                  <c:v>0.594444444395777</c:v>
                </c:pt>
                <c:pt idx="857">
                  <c:v>0.59513888890069</c:v>
                </c:pt>
                <c:pt idx="858">
                  <c:v>0.595833333296469</c:v>
                </c:pt>
                <c:pt idx="859">
                  <c:v>0.596527777794109</c:v>
                </c:pt>
                <c:pt idx="860">
                  <c:v>0.597222222197161</c:v>
                </c:pt>
                <c:pt idx="861">
                  <c:v>0.597916666694801</c:v>
                </c:pt>
                <c:pt idx="862">
                  <c:v>0.598611111097853</c:v>
                </c:pt>
                <c:pt idx="863">
                  <c:v>0.599305555595493</c:v>
                </c:pt>
                <c:pt idx="864">
                  <c:v>0.599999999998545</c:v>
                </c:pt>
                <c:pt idx="865">
                  <c:v>0.600694444394328</c:v>
                </c:pt>
              </c:numCache>
            </c:numRef>
          </c:xVal>
          <c:yVal>
            <c:numRef>
              <c:f>'GH2'!$D$417:$D$1282</c:f>
              <c:numCache>
                <c:formatCode>0.00</c:formatCode>
                <c:ptCount val="866"/>
                <c:pt idx="0">
                  <c:v>98.42</c:v>
                </c:pt>
                <c:pt idx="1">
                  <c:v>98.42</c:v>
                </c:pt>
                <c:pt idx="3">
                  <c:v>98.402</c:v>
                </c:pt>
                <c:pt idx="4">
                  <c:v>98.42</c:v>
                </c:pt>
                <c:pt idx="5">
                  <c:v>98.42</c:v>
                </c:pt>
                <c:pt idx="6">
                  <c:v>98.402</c:v>
                </c:pt>
                <c:pt idx="7">
                  <c:v>98.42</c:v>
                </c:pt>
                <c:pt idx="8">
                  <c:v>98.43800000000001</c:v>
                </c:pt>
                <c:pt idx="9">
                  <c:v>98.58200000000001</c:v>
                </c:pt>
                <c:pt idx="10">
                  <c:v>98.6</c:v>
                </c:pt>
                <c:pt idx="11">
                  <c:v>98.6</c:v>
                </c:pt>
                <c:pt idx="12">
                  <c:v>98.546</c:v>
                </c:pt>
                <c:pt idx="13">
                  <c:v>98.58200000000001</c:v>
                </c:pt>
                <c:pt idx="14">
                  <c:v>98.618</c:v>
                </c:pt>
                <c:pt idx="15">
                  <c:v>98.618</c:v>
                </c:pt>
                <c:pt idx="16">
                  <c:v>98.492</c:v>
                </c:pt>
                <c:pt idx="17">
                  <c:v>98.456</c:v>
                </c:pt>
                <c:pt idx="18">
                  <c:v>98.456</c:v>
                </c:pt>
                <c:pt idx="19">
                  <c:v>98.43800000000001</c:v>
                </c:pt>
                <c:pt idx="20">
                  <c:v>98.42</c:v>
                </c:pt>
                <c:pt idx="21">
                  <c:v>98.618</c:v>
                </c:pt>
                <c:pt idx="22">
                  <c:v>98.63599999999998</c:v>
                </c:pt>
                <c:pt idx="23">
                  <c:v>98.65399999999998</c:v>
                </c:pt>
                <c:pt idx="24">
                  <c:v>98.67199999999998</c:v>
                </c:pt>
                <c:pt idx="25">
                  <c:v>98.67199999999998</c:v>
                </c:pt>
                <c:pt idx="26">
                  <c:v>98.69</c:v>
                </c:pt>
                <c:pt idx="27">
                  <c:v>98.70800000000001</c:v>
                </c:pt>
                <c:pt idx="28">
                  <c:v>98.726</c:v>
                </c:pt>
                <c:pt idx="29">
                  <c:v>98.74400000000022</c:v>
                </c:pt>
                <c:pt idx="30">
                  <c:v>98.74400000000022</c:v>
                </c:pt>
                <c:pt idx="31">
                  <c:v>98.726</c:v>
                </c:pt>
                <c:pt idx="32">
                  <c:v>98.69</c:v>
                </c:pt>
                <c:pt idx="33">
                  <c:v>98.65399999999998</c:v>
                </c:pt>
                <c:pt idx="34">
                  <c:v>98.618</c:v>
                </c:pt>
                <c:pt idx="35">
                  <c:v>98.6</c:v>
                </c:pt>
                <c:pt idx="36">
                  <c:v>98.618</c:v>
                </c:pt>
                <c:pt idx="37">
                  <c:v>98.63599999999998</c:v>
                </c:pt>
                <c:pt idx="38">
                  <c:v>98.67199999999998</c:v>
                </c:pt>
                <c:pt idx="39">
                  <c:v>98.67199999999998</c:v>
                </c:pt>
                <c:pt idx="40">
                  <c:v>98.69</c:v>
                </c:pt>
                <c:pt idx="41">
                  <c:v>98.70800000000001</c:v>
                </c:pt>
                <c:pt idx="42">
                  <c:v>98.726</c:v>
                </c:pt>
                <c:pt idx="43">
                  <c:v>98.726</c:v>
                </c:pt>
                <c:pt idx="44">
                  <c:v>98.726</c:v>
                </c:pt>
                <c:pt idx="45">
                  <c:v>98.70800000000001</c:v>
                </c:pt>
                <c:pt idx="46">
                  <c:v>98.69</c:v>
                </c:pt>
                <c:pt idx="47">
                  <c:v>98.74400000000022</c:v>
                </c:pt>
                <c:pt idx="48">
                  <c:v>98.74400000000022</c:v>
                </c:pt>
                <c:pt idx="49">
                  <c:v>98.70800000000001</c:v>
                </c:pt>
                <c:pt idx="50">
                  <c:v>98.69</c:v>
                </c:pt>
                <c:pt idx="51">
                  <c:v>98.69</c:v>
                </c:pt>
                <c:pt idx="52">
                  <c:v>98.69</c:v>
                </c:pt>
                <c:pt idx="53">
                  <c:v>98.69</c:v>
                </c:pt>
                <c:pt idx="54">
                  <c:v>98.69</c:v>
                </c:pt>
                <c:pt idx="55">
                  <c:v>98.70800000000001</c:v>
                </c:pt>
                <c:pt idx="56">
                  <c:v>98.726</c:v>
                </c:pt>
                <c:pt idx="57">
                  <c:v>98.78</c:v>
                </c:pt>
                <c:pt idx="58">
                  <c:v>98.798</c:v>
                </c:pt>
                <c:pt idx="59">
                  <c:v>98.816</c:v>
                </c:pt>
                <c:pt idx="60">
                  <c:v>98.888</c:v>
                </c:pt>
                <c:pt idx="61">
                  <c:v>98.906</c:v>
                </c:pt>
                <c:pt idx="62">
                  <c:v>98.906</c:v>
                </c:pt>
                <c:pt idx="63">
                  <c:v>98.924</c:v>
                </c:pt>
                <c:pt idx="64">
                  <c:v>98.942</c:v>
                </c:pt>
                <c:pt idx="65">
                  <c:v>98.978</c:v>
                </c:pt>
                <c:pt idx="66">
                  <c:v>98.99600000000002</c:v>
                </c:pt>
                <c:pt idx="67">
                  <c:v>99.01400000000002</c:v>
                </c:pt>
                <c:pt idx="68">
                  <c:v>99.06800000000001</c:v>
                </c:pt>
                <c:pt idx="69">
                  <c:v>99.104</c:v>
                </c:pt>
                <c:pt idx="70">
                  <c:v>99.12199999999998</c:v>
                </c:pt>
                <c:pt idx="71">
                  <c:v>99.12199999999998</c:v>
                </c:pt>
                <c:pt idx="72">
                  <c:v>99.12199999999998</c:v>
                </c:pt>
                <c:pt idx="73">
                  <c:v>99.14</c:v>
                </c:pt>
                <c:pt idx="74">
                  <c:v>99.17599999999977</c:v>
                </c:pt>
                <c:pt idx="75">
                  <c:v>99.194</c:v>
                </c:pt>
                <c:pt idx="76">
                  <c:v>99.21200000000003</c:v>
                </c:pt>
                <c:pt idx="77">
                  <c:v>99.21200000000003</c:v>
                </c:pt>
                <c:pt idx="78">
                  <c:v>99.23</c:v>
                </c:pt>
                <c:pt idx="79">
                  <c:v>99.21200000000003</c:v>
                </c:pt>
                <c:pt idx="80">
                  <c:v>99.194</c:v>
                </c:pt>
                <c:pt idx="81">
                  <c:v>99.17599999999977</c:v>
                </c:pt>
                <c:pt idx="82">
                  <c:v>99.104</c:v>
                </c:pt>
                <c:pt idx="83">
                  <c:v>99.03200000000001</c:v>
                </c:pt>
                <c:pt idx="84">
                  <c:v>98.96000000000002</c:v>
                </c:pt>
                <c:pt idx="85">
                  <c:v>98.87</c:v>
                </c:pt>
                <c:pt idx="86">
                  <c:v>98.816</c:v>
                </c:pt>
                <c:pt idx="87">
                  <c:v>98.726</c:v>
                </c:pt>
                <c:pt idx="88">
                  <c:v>98.67199999999998</c:v>
                </c:pt>
                <c:pt idx="89">
                  <c:v>98.65399999999998</c:v>
                </c:pt>
                <c:pt idx="90">
                  <c:v>98.618</c:v>
                </c:pt>
                <c:pt idx="91">
                  <c:v>98.58200000000001</c:v>
                </c:pt>
                <c:pt idx="92">
                  <c:v>98.58200000000001</c:v>
                </c:pt>
                <c:pt idx="93">
                  <c:v>98.564</c:v>
                </c:pt>
                <c:pt idx="94">
                  <c:v>98.564</c:v>
                </c:pt>
                <c:pt idx="95">
                  <c:v>98.564</c:v>
                </c:pt>
                <c:pt idx="96">
                  <c:v>98.63599999999998</c:v>
                </c:pt>
                <c:pt idx="97">
                  <c:v>98.67199999999998</c:v>
                </c:pt>
                <c:pt idx="98">
                  <c:v>98.67199999999998</c:v>
                </c:pt>
                <c:pt idx="99">
                  <c:v>98.69</c:v>
                </c:pt>
                <c:pt idx="100">
                  <c:v>98.70800000000001</c:v>
                </c:pt>
                <c:pt idx="101">
                  <c:v>98.69</c:v>
                </c:pt>
                <c:pt idx="102">
                  <c:v>98.69</c:v>
                </c:pt>
                <c:pt idx="103">
                  <c:v>98.74400000000022</c:v>
                </c:pt>
                <c:pt idx="104">
                  <c:v>98.816</c:v>
                </c:pt>
                <c:pt idx="105">
                  <c:v>98.888</c:v>
                </c:pt>
                <c:pt idx="106">
                  <c:v>98.906</c:v>
                </c:pt>
                <c:pt idx="107">
                  <c:v>98.906</c:v>
                </c:pt>
                <c:pt idx="108">
                  <c:v>98.906</c:v>
                </c:pt>
                <c:pt idx="109">
                  <c:v>98.942</c:v>
                </c:pt>
                <c:pt idx="110">
                  <c:v>98.99600000000002</c:v>
                </c:pt>
                <c:pt idx="111">
                  <c:v>98.978</c:v>
                </c:pt>
                <c:pt idx="112">
                  <c:v>98.978</c:v>
                </c:pt>
                <c:pt idx="113">
                  <c:v>98.99600000000002</c:v>
                </c:pt>
                <c:pt idx="114">
                  <c:v>99.01400000000002</c:v>
                </c:pt>
                <c:pt idx="115">
                  <c:v>99.01400000000002</c:v>
                </c:pt>
                <c:pt idx="116">
                  <c:v>99.05</c:v>
                </c:pt>
                <c:pt idx="117">
                  <c:v>99.104</c:v>
                </c:pt>
                <c:pt idx="118">
                  <c:v>99.086</c:v>
                </c:pt>
                <c:pt idx="119">
                  <c:v>99.01400000000002</c:v>
                </c:pt>
                <c:pt idx="120">
                  <c:v>98.942</c:v>
                </c:pt>
                <c:pt idx="121">
                  <c:v>98.96000000000002</c:v>
                </c:pt>
                <c:pt idx="122">
                  <c:v>98.978</c:v>
                </c:pt>
                <c:pt idx="123">
                  <c:v>99.05</c:v>
                </c:pt>
                <c:pt idx="124">
                  <c:v>99.05</c:v>
                </c:pt>
                <c:pt idx="125">
                  <c:v>99.06800000000001</c:v>
                </c:pt>
                <c:pt idx="126">
                  <c:v>99.17599999999977</c:v>
                </c:pt>
                <c:pt idx="127">
                  <c:v>99.302</c:v>
                </c:pt>
                <c:pt idx="128">
                  <c:v>99.392</c:v>
                </c:pt>
                <c:pt idx="129">
                  <c:v>99.46400000000002</c:v>
                </c:pt>
                <c:pt idx="130">
                  <c:v>99.69800000000001</c:v>
                </c:pt>
                <c:pt idx="131">
                  <c:v>99.80600000000001</c:v>
                </c:pt>
                <c:pt idx="132">
                  <c:v>99.824</c:v>
                </c:pt>
                <c:pt idx="133">
                  <c:v>99.87799999999998</c:v>
                </c:pt>
                <c:pt idx="134">
                  <c:v>99.91400000000052</c:v>
                </c:pt>
                <c:pt idx="135">
                  <c:v>99.95</c:v>
                </c:pt>
                <c:pt idx="136">
                  <c:v>99.96800000000003</c:v>
                </c:pt>
                <c:pt idx="137">
                  <c:v>99.96800000000003</c:v>
                </c:pt>
                <c:pt idx="138">
                  <c:v>99.644</c:v>
                </c:pt>
                <c:pt idx="139">
                  <c:v>99.71600000000002</c:v>
                </c:pt>
                <c:pt idx="140">
                  <c:v>99.752</c:v>
                </c:pt>
                <c:pt idx="141">
                  <c:v>99.752</c:v>
                </c:pt>
                <c:pt idx="142">
                  <c:v>99.752</c:v>
                </c:pt>
                <c:pt idx="143">
                  <c:v>99.752</c:v>
                </c:pt>
                <c:pt idx="144">
                  <c:v>99.80600000000001</c:v>
                </c:pt>
                <c:pt idx="145">
                  <c:v>99.824</c:v>
                </c:pt>
                <c:pt idx="146">
                  <c:v>99.86</c:v>
                </c:pt>
                <c:pt idx="147">
                  <c:v>99.896</c:v>
                </c:pt>
                <c:pt idx="148">
                  <c:v>99.896</c:v>
                </c:pt>
                <c:pt idx="149">
                  <c:v>99.84200000000001</c:v>
                </c:pt>
                <c:pt idx="150">
                  <c:v>99.788</c:v>
                </c:pt>
                <c:pt idx="151">
                  <c:v>99.752</c:v>
                </c:pt>
                <c:pt idx="152">
                  <c:v>99.73400000000002</c:v>
                </c:pt>
                <c:pt idx="153">
                  <c:v>99.71600000000002</c:v>
                </c:pt>
                <c:pt idx="154">
                  <c:v>99.752</c:v>
                </c:pt>
                <c:pt idx="155">
                  <c:v>99.87799999999998</c:v>
                </c:pt>
                <c:pt idx="156">
                  <c:v>99.91400000000052</c:v>
                </c:pt>
                <c:pt idx="157">
                  <c:v>99.932</c:v>
                </c:pt>
                <c:pt idx="158">
                  <c:v>99.932</c:v>
                </c:pt>
                <c:pt idx="159">
                  <c:v>99.824</c:v>
                </c:pt>
                <c:pt idx="160">
                  <c:v>99.752</c:v>
                </c:pt>
                <c:pt idx="161">
                  <c:v>99.73400000000002</c:v>
                </c:pt>
                <c:pt idx="162">
                  <c:v>99.71600000000002</c:v>
                </c:pt>
                <c:pt idx="163">
                  <c:v>99.62599999999995</c:v>
                </c:pt>
                <c:pt idx="164">
                  <c:v>99.5</c:v>
                </c:pt>
                <c:pt idx="165">
                  <c:v>99.37399999999998</c:v>
                </c:pt>
                <c:pt idx="166">
                  <c:v>99.392</c:v>
                </c:pt>
                <c:pt idx="167">
                  <c:v>99.428</c:v>
                </c:pt>
                <c:pt idx="168">
                  <c:v>99.48200000000001</c:v>
                </c:pt>
                <c:pt idx="169">
                  <c:v>99.5</c:v>
                </c:pt>
                <c:pt idx="170">
                  <c:v>99.554</c:v>
                </c:pt>
                <c:pt idx="171">
                  <c:v>99.644</c:v>
                </c:pt>
                <c:pt idx="172">
                  <c:v>99.71600000000002</c:v>
                </c:pt>
                <c:pt idx="173">
                  <c:v>99.80600000000001</c:v>
                </c:pt>
                <c:pt idx="174">
                  <c:v>99.84200000000001</c:v>
                </c:pt>
                <c:pt idx="175">
                  <c:v>99.87799999999998</c:v>
                </c:pt>
                <c:pt idx="176">
                  <c:v>99.87799999999998</c:v>
                </c:pt>
                <c:pt idx="177">
                  <c:v>99.86</c:v>
                </c:pt>
                <c:pt idx="178">
                  <c:v>99.87799999999998</c:v>
                </c:pt>
                <c:pt idx="179">
                  <c:v>99.932</c:v>
                </c:pt>
                <c:pt idx="180">
                  <c:v>99.95</c:v>
                </c:pt>
                <c:pt idx="181">
                  <c:v>99.96800000000003</c:v>
                </c:pt>
                <c:pt idx="182">
                  <c:v>99.96800000000003</c:v>
                </c:pt>
                <c:pt idx="183">
                  <c:v>99.96800000000003</c:v>
                </c:pt>
                <c:pt idx="184">
                  <c:v>99.95</c:v>
                </c:pt>
                <c:pt idx="185">
                  <c:v>99.87799999999998</c:v>
                </c:pt>
                <c:pt idx="186">
                  <c:v>99.95</c:v>
                </c:pt>
                <c:pt idx="187">
                  <c:v>99.95</c:v>
                </c:pt>
                <c:pt idx="188">
                  <c:v>100.004</c:v>
                </c:pt>
                <c:pt idx="189">
                  <c:v>100.058</c:v>
                </c:pt>
                <c:pt idx="190">
                  <c:v>100.04</c:v>
                </c:pt>
                <c:pt idx="191">
                  <c:v>99.84200000000001</c:v>
                </c:pt>
                <c:pt idx="192">
                  <c:v>99.752</c:v>
                </c:pt>
                <c:pt idx="193">
                  <c:v>99.80600000000001</c:v>
                </c:pt>
                <c:pt idx="194">
                  <c:v>99.80600000000001</c:v>
                </c:pt>
                <c:pt idx="195">
                  <c:v>99.896</c:v>
                </c:pt>
                <c:pt idx="196">
                  <c:v>100.13</c:v>
                </c:pt>
                <c:pt idx="197">
                  <c:v>100.166</c:v>
                </c:pt>
                <c:pt idx="198">
                  <c:v>100.418</c:v>
                </c:pt>
                <c:pt idx="199">
                  <c:v>100.418</c:v>
                </c:pt>
                <c:pt idx="201">
                  <c:v>100.616</c:v>
                </c:pt>
                <c:pt idx="202">
                  <c:v>100.634</c:v>
                </c:pt>
                <c:pt idx="203">
                  <c:v>100.652</c:v>
                </c:pt>
                <c:pt idx="204">
                  <c:v>100.67</c:v>
                </c:pt>
                <c:pt idx="205">
                  <c:v>100.652</c:v>
                </c:pt>
                <c:pt idx="206">
                  <c:v>100.724</c:v>
                </c:pt>
                <c:pt idx="207">
                  <c:v>100.76</c:v>
                </c:pt>
                <c:pt idx="208">
                  <c:v>100.5440000000001</c:v>
                </c:pt>
                <c:pt idx="209">
                  <c:v>100.616</c:v>
                </c:pt>
                <c:pt idx="210">
                  <c:v>100.706</c:v>
                </c:pt>
                <c:pt idx="211">
                  <c:v>100.778</c:v>
                </c:pt>
                <c:pt idx="212">
                  <c:v>100.778</c:v>
                </c:pt>
                <c:pt idx="213">
                  <c:v>100.796</c:v>
                </c:pt>
                <c:pt idx="214">
                  <c:v>100.796</c:v>
                </c:pt>
                <c:pt idx="215">
                  <c:v>100.796</c:v>
                </c:pt>
                <c:pt idx="216">
                  <c:v>100.76</c:v>
                </c:pt>
                <c:pt idx="217">
                  <c:v>100.688</c:v>
                </c:pt>
                <c:pt idx="218">
                  <c:v>100.58</c:v>
                </c:pt>
                <c:pt idx="219">
                  <c:v>100.5440000000001</c:v>
                </c:pt>
                <c:pt idx="220">
                  <c:v>100.49</c:v>
                </c:pt>
                <c:pt idx="221">
                  <c:v>100.526</c:v>
                </c:pt>
                <c:pt idx="222">
                  <c:v>100.49</c:v>
                </c:pt>
                <c:pt idx="223">
                  <c:v>100.4</c:v>
                </c:pt>
                <c:pt idx="224">
                  <c:v>100.364</c:v>
                </c:pt>
                <c:pt idx="225">
                  <c:v>100.346</c:v>
                </c:pt>
                <c:pt idx="226">
                  <c:v>100.256</c:v>
                </c:pt>
                <c:pt idx="227">
                  <c:v>100.22</c:v>
                </c:pt>
                <c:pt idx="228">
                  <c:v>100.184</c:v>
                </c:pt>
                <c:pt idx="229">
                  <c:v>100.13</c:v>
                </c:pt>
                <c:pt idx="230">
                  <c:v>100.166</c:v>
                </c:pt>
                <c:pt idx="231">
                  <c:v>100.184</c:v>
                </c:pt>
                <c:pt idx="232">
                  <c:v>100.22</c:v>
                </c:pt>
                <c:pt idx="233">
                  <c:v>100.418</c:v>
                </c:pt>
                <c:pt idx="234">
                  <c:v>100.472</c:v>
                </c:pt>
                <c:pt idx="235">
                  <c:v>100.49</c:v>
                </c:pt>
                <c:pt idx="236">
                  <c:v>100.328</c:v>
                </c:pt>
                <c:pt idx="237">
                  <c:v>100.076</c:v>
                </c:pt>
                <c:pt idx="238">
                  <c:v>100.022</c:v>
                </c:pt>
                <c:pt idx="239">
                  <c:v>100.004</c:v>
                </c:pt>
                <c:pt idx="240">
                  <c:v>100.148</c:v>
                </c:pt>
                <c:pt idx="241">
                  <c:v>100.238</c:v>
                </c:pt>
                <c:pt idx="242">
                  <c:v>100.292</c:v>
                </c:pt>
                <c:pt idx="243">
                  <c:v>100.346</c:v>
                </c:pt>
                <c:pt idx="244">
                  <c:v>100.436</c:v>
                </c:pt>
                <c:pt idx="245">
                  <c:v>100.526</c:v>
                </c:pt>
                <c:pt idx="246">
                  <c:v>100.562</c:v>
                </c:pt>
                <c:pt idx="247">
                  <c:v>100.598</c:v>
                </c:pt>
                <c:pt idx="248">
                  <c:v>100.634</c:v>
                </c:pt>
                <c:pt idx="249">
                  <c:v>100.688</c:v>
                </c:pt>
                <c:pt idx="250">
                  <c:v>100.742</c:v>
                </c:pt>
                <c:pt idx="251">
                  <c:v>100.742</c:v>
                </c:pt>
                <c:pt idx="252">
                  <c:v>100.796</c:v>
                </c:pt>
                <c:pt idx="253">
                  <c:v>100.85</c:v>
                </c:pt>
                <c:pt idx="254">
                  <c:v>100.904</c:v>
                </c:pt>
                <c:pt idx="255">
                  <c:v>100.976</c:v>
                </c:pt>
                <c:pt idx="256">
                  <c:v>101.066</c:v>
                </c:pt>
                <c:pt idx="257">
                  <c:v>101.138</c:v>
                </c:pt>
                <c:pt idx="258">
                  <c:v>101.21</c:v>
                </c:pt>
                <c:pt idx="259">
                  <c:v>101.264</c:v>
                </c:pt>
                <c:pt idx="260">
                  <c:v>101.39</c:v>
                </c:pt>
                <c:pt idx="261">
                  <c:v>101.48</c:v>
                </c:pt>
                <c:pt idx="262">
                  <c:v>101.552</c:v>
                </c:pt>
                <c:pt idx="263">
                  <c:v>101.678</c:v>
                </c:pt>
                <c:pt idx="264">
                  <c:v>101.786</c:v>
                </c:pt>
                <c:pt idx="265">
                  <c:v>101.876</c:v>
                </c:pt>
                <c:pt idx="266">
                  <c:v>101.984</c:v>
                </c:pt>
                <c:pt idx="267">
                  <c:v>102.092</c:v>
                </c:pt>
                <c:pt idx="268">
                  <c:v>102.218</c:v>
                </c:pt>
                <c:pt idx="269">
                  <c:v>102.326</c:v>
                </c:pt>
                <c:pt idx="270">
                  <c:v>102.4160000000001</c:v>
                </c:pt>
                <c:pt idx="271">
                  <c:v>102.488</c:v>
                </c:pt>
                <c:pt idx="272">
                  <c:v>102.524</c:v>
                </c:pt>
                <c:pt idx="273">
                  <c:v>102.596</c:v>
                </c:pt>
                <c:pt idx="274">
                  <c:v>102.65</c:v>
                </c:pt>
                <c:pt idx="275">
                  <c:v>102.704</c:v>
                </c:pt>
                <c:pt idx="276">
                  <c:v>102.776</c:v>
                </c:pt>
                <c:pt idx="277">
                  <c:v>102.884</c:v>
                </c:pt>
                <c:pt idx="278">
                  <c:v>102.992</c:v>
                </c:pt>
                <c:pt idx="279">
                  <c:v>103.064</c:v>
                </c:pt>
                <c:pt idx="280">
                  <c:v>103.154</c:v>
                </c:pt>
                <c:pt idx="281">
                  <c:v>103.2440000000006</c:v>
                </c:pt>
                <c:pt idx="282">
                  <c:v>103.334</c:v>
                </c:pt>
                <c:pt idx="283">
                  <c:v>103.406</c:v>
                </c:pt>
                <c:pt idx="284">
                  <c:v>103.532</c:v>
                </c:pt>
                <c:pt idx="285">
                  <c:v>103.622</c:v>
                </c:pt>
                <c:pt idx="286">
                  <c:v>103.694</c:v>
                </c:pt>
                <c:pt idx="287">
                  <c:v>103.766</c:v>
                </c:pt>
                <c:pt idx="288">
                  <c:v>103.838</c:v>
                </c:pt>
                <c:pt idx="289">
                  <c:v>103.892</c:v>
                </c:pt>
                <c:pt idx="290">
                  <c:v>104.0</c:v>
                </c:pt>
                <c:pt idx="291">
                  <c:v>104.072</c:v>
                </c:pt>
                <c:pt idx="292">
                  <c:v>104.144</c:v>
                </c:pt>
                <c:pt idx="293">
                  <c:v>104.198</c:v>
                </c:pt>
                <c:pt idx="294">
                  <c:v>104.27</c:v>
                </c:pt>
                <c:pt idx="295">
                  <c:v>104.342</c:v>
                </c:pt>
                <c:pt idx="296">
                  <c:v>104.378</c:v>
                </c:pt>
                <c:pt idx="297">
                  <c:v>104.432</c:v>
                </c:pt>
                <c:pt idx="298">
                  <c:v>104.45</c:v>
                </c:pt>
                <c:pt idx="299">
                  <c:v>104.45</c:v>
                </c:pt>
                <c:pt idx="300">
                  <c:v>104.468</c:v>
                </c:pt>
                <c:pt idx="301">
                  <c:v>104.45</c:v>
                </c:pt>
                <c:pt idx="302">
                  <c:v>104.432</c:v>
                </c:pt>
                <c:pt idx="303">
                  <c:v>104.36</c:v>
                </c:pt>
                <c:pt idx="304">
                  <c:v>104.288</c:v>
                </c:pt>
                <c:pt idx="305">
                  <c:v>104.234</c:v>
                </c:pt>
                <c:pt idx="306">
                  <c:v>104.144</c:v>
                </c:pt>
                <c:pt idx="307">
                  <c:v>104.018</c:v>
                </c:pt>
                <c:pt idx="308">
                  <c:v>103.712</c:v>
                </c:pt>
                <c:pt idx="309">
                  <c:v>103.6759999999999</c:v>
                </c:pt>
                <c:pt idx="310">
                  <c:v>103.424</c:v>
                </c:pt>
                <c:pt idx="311">
                  <c:v>103.028</c:v>
                </c:pt>
                <c:pt idx="312">
                  <c:v>102.992</c:v>
                </c:pt>
                <c:pt idx="313">
                  <c:v>102.65</c:v>
                </c:pt>
                <c:pt idx="314">
                  <c:v>102.398</c:v>
                </c:pt>
                <c:pt idx="315">
                  <c:v>102.254</c:v>
                </c:pt>
                <c:pt idx="316">
                  <c:v>102.038</c:v>
                </c:pt>
                <c:pt idx="317">
                  <c:v>101.7140000000004</c:v>
                </c:pt>
                <c:pt idx="318">
                  <c:v>101.606</c:v>
                </c:pt>
                <c:pt idx="319">
                  <c:v>101.498</c:v>
                </c:pt>
                <c:pt idx="320">
                  <c:v>101.408</c:v>
                </c:pt>
                <c:pt idx="321">
                  <c:v>101.3</c:v>
                </c:pt>
                <c:pt idx="323">
                  <c:v>101.192</c:v>
                </c:pt>
                <c:pt idx="324">
                  <c:v>101.156</c:v>
                </c:pt>
                <c:pt idx="327">
                  <c:v>100.742</c:v>
                </c:pt>
                <c:pt idx="328">
                  <c:v>100.364</c:v>
                </c:pt>
                <c:pt idx="329">
                  <c:v>100.562</c:v>
                </c:pt>
                <c:pt idx="330">
                  <c:v>100.5440000000001</c:v>
                </c:pt>
                <c:pt idx="331">
                  <c:v>100.382</c:v>
                </c:pt>
                <c:pt idx="332">
                  <c:v>100.382</c:v>
                </c:pt>
                <c:pt idx="333">
                  <c:v>100.4</c:v>
                </c:pt>
                <c:pt idx="334">
                  <c:v>100.49</c:v>
                </c:pt>
                <c:pt idx="335">
                  <c:v>100.58</c:v>
                </c:pt>
                <c:pt idx="336">
                  <c:v>100.634</c:v>
                </c:pt>
                <c:pt idx="337">
                  <c:v>100.688</c:v>
                </c:pt>
                <c:pt idx="338">
                  <c:v>100.778</c:v>
                </c:pt>
                <c:pt idx="339">
                  <c:v>100.904</c:v>
                </c:pt>
                <c:pt idx="340">
                  <c:v>100.9400000000003</c:v>
                </c:pt>
                <c:pt idx="341">
                  <c:v>100.904</c:v>
                </c:pt>
                <c:pt idx="342">
                  <c:v>100.904</c:v>
                </c:pt>
                <c:pt idx="343">
                  <c:v>100.958</c:v>
                </c:pt>
                <c:pt idx="344">
                  <c:v>100.958</c:v>
                </c:pt>
                <c:pt idx="345">
                  <c:v>100.976</c:v>
                </c:pt>
                <c:pt idx="346">
                  <c:v>101.102</c:v>
                </c:pt>
                <c:pt idx="347">
                  <c:v>101.174</c:v>
                </c:pt>
                <c:pt idx="348">
                  <c:v>101.3</c:v>
                </c:pt>
                <c:pt idx="349">
                  <c:v>101.39</c:v>
                </c:pt>
                <c:pt idx="350">
                  <c:v>101.48</c:v>
                </c:pt>
                <c:pt idx="352">
                  <c:v>101.696</c:v>
                </c:pt>
                <c:pt idx="353">
                  <c:v>101.786</c:v>
                </c:pt>
                <c:pt idx="354">
                  <c:v>101.93</c:v>
                </c:pt>
                <c:pt idx="355">
                  <c:v>102.056</c:v>
                </c:pt>
                <c:pt idx="356">
                  <c:v>102.218</c:v>
                </c:pt>
                <c:pt idx="357">
                  <c:v>102.362</c:v>
                </c:pt>
                <c:pt idx="358">
                  <c:v>102.506</c:v>
                </c:pt>
                <c:pt idx="359">
                  <c:v>102.578</c:v>
                </c:pt>
                <c:pt idx="360">
                  <c:v>102.614</c:v>
                </c:pt>
                <c:pt idx="361">
                  <c:v>102.668</c:v>
                </c:pt>
                <c:pt idx="362">
                  <c:v>102.74</c:v>
                </c:pt>
                <c:pt idx="363">
                  <c:v>102.83</c:v>
                </c:pt>
                <c:pt idx="364">
                  <c:v>102.92</c:v>
                </c:pt>
                <c:pt idx="365">
                  <c:v>103.01</c:v>
                </c:pt>
                <c:pt idx="366">
                  <c:v>103.082</c:v>
                </c:pt>
                <c:pt idx="367">
                  <c:v>103.118</c:v>
                </c:pt>
                <c:pt idx="368">
                  <c:v>103.154</c:v>
                </c:pt>
                <c:pt idx="370">
                  <c:v>103.262</c:v>
                </c:pt>
                <c:pt idx="371">
                  <c:v>103.316</c:v>
                </c:pt>
                <c:pt idx="372">
                  <c:v>103.352</c:v>
                </c:pt>
                <c:pt idx="373">
                  <c:v>103.352</c:v>
                </c:pt>
                <c:pt idx="374">
                  <c:v>103.352</c:v>
                </c:pt>
                <c:pt idx="375">
                  <c:v>103.2440000000006</c:v>
                </c:pt>
                <c:pt idx="376">
                  <c:v>103.028</c:v>
                </c:pt>
                <c:pt idx="381">
                  <c:v>102.074</c:v>
                </c:pt>
                <c:pt idx="382">
                  <c:v>101.7140000000004</c:v>
                </c:pt>
                <c:pt idx="383">
                  <c:v>101.678</c:v>
                </c:pt>
                <c:pt idx="384">
                  <c:v>101.354</c:v>
                </c:pt>
                <c:pt idx="385">
                  <c:v>101.192</c:v>
                </c:pt>
                <c:pt idx="386">
                  <c:v>101.102</c:v>
                </c:pt>
                <c:pt idx="387">
                  <c:v>101.03</c:v>
                </c:pt>
                <c:pt idx="388">
                  <c:v>100.976</c:v>
                </c:pt>
                <c:pt idx="389">
                  <c:v>100.85</c:v>
                </c:pt>
                <c:pt idx="390">
                  <c:v>100.688</c:v>
                </c:pt>
                <c:pt idx="391">
                  <c:v>100.58</c:v>
                </c:pt>
                <c:pt idx="392">
                  <c:v>100.508</c:v>
                </c:pt>
                <c:pt idx="393">
                  <c:v>100.436</c:v>
                </c:pt>
                <c:pt idx="394">
                  <c:v>100.364</c:v>
                </c:pt>
                <c:pt idx="395">
                  <c:v>100.31</c:v>
                </c:pt>
                <c:pt idx="396">
                  <c:v>100.238</c:v>
                </c:pt>
                <c:pt idx="397">
                  <c:v>100.238</c:v>
                </c:pt>
                <c:pt idx="398">
                  <c:v>100.256</c:v>
                </c:pt>
                <c:pt idx="399">
                  <c:v>100.238</c:v>
                </c:pt>
                <c:pt idx="400">
                  <c:v>100.238</c:v>
                </c:pt>
                <c:pt idx="401">
                  <c:v>100.274</c:v>
                </c:pt>
                <c:pt idx="402">
                  <c:v>100.292</c:v>
                </c:pt>
                <c:pt idx="403">
                  <c:v>100.328</c:v>
                </c:pt>
                <c:pt idx="404">
                  <c:v>100.328</c:v>
                </c:pt>
                <c:pt idx="405">
                  <c:v>100.4</c:v>
                </c:pt>
                <c:pt idx="406">
                  <c:v>100.4</c:v>
                </c:pt>
                <c:pt idx="407">
                  <c:v>100.436</c:v>
                </c:pt>
                <c:pt idx="408">
                  <c:v>100.454</c:v>
                </c:pt>
                <c:pt idx="409">
                  <c:v>100.472</c:v>
                </c:pt>
                <c:pt idx="410">
                  <c:v>100.472</c:v>
                </c:pt>
                <c:pt idx="411">
                  <c:v>100.49</c:v>
                </c:pt>
                <c:pt idx="412">
                  <c:v>100.526</c:v>
                </c:pt>
                <c:pt idx="419">
                  <c:v>100.526</c:v>
                </c:pt>
                <c:pt idx="420">
                  <c:v>100.49</c:v>
                </c:pt>
                <c:pt idx="421">
                  <c:v>100.526</c:v>
                </c:pt>
                <c:pt idx="422">
                  <c:v>100.526</c:v>
                </c:pt>
                <c:pt idx="423">
                  <c:v>100.5440000000001</c:v>
                </c:pt>
                <c:pt idx="424">
                  <c:v>100.58</c:v>
                </c:pt>
                <c:pt idx="425">
                  <c:v>100.58</c:v>
                </c:pt>
                <c:pt idx="426">
                  <c:v>100.58</c:v>
                </c:pt>
                <c:pt idx="427">
                  <c:v>100.58</c:v>
                </c:pt>
                <c:pt idx="428">
                  <c:v>100.58</c:v>
                </c:pt>
                <c:pt idx="429">
                  <c:v>100.58</c:v>
                </c:pt>
                <c:pt idx="430">
                  <c:v>100.58</c:v>
                </c:pt>
                <c:pt idx="431">
                  <c:v>100.58</c:v>
                </c:pt>
                <c:pt idx="432">
                  <c:v>100.58</c:v>
                </c:pt>
                <c:pt idx="433">
                  <c:v>100.616</c:v>
                </c:pt>
                <c:pt idx="434">
                  <c:v>100.634</c:v>
                </c:pt>
                <c:pt idx="435">
                  <c:v>100.688</c:v>
                </c:pt>
                <c:pt idx="436">
                  <c:v>100.76</c:v>
                </c:pt>
                <c:pt idx="437">
                  <c:v>100.778</c:v>
                </c:pt>
                <c:pt idx="439">
                  <c:v>100.976</c:v>
                </c:pt>
                <c:pt idx="440">
                  <c:v>101.048</c:v>
                </c:pt>
                <c:pt idx="441">
                  <c:v>101.066</c:v>
                </c:pt>
                <c:pt idx="442">
                  <c:v>101.066</c:v>
                </c:pt>
                <c:pt idx="443">
                  <c:v>101.012</c:v>
                </c:pt>
                <c:pt idx="444">
                  <c:v>100.9400000000003</c:v>
                </c:pt>
                <c:pt idx="445">
                  <c:v>100.868</c:v>
                </c:pt>
                <c:pt idx="446">
                  <c:v>100.814</c:v>
                </c:pt>
                <c:pt idx="447">
                  <c:v>100.742</c:v>
                </c:pt>
                <c:pt idx="448">
                  <c:v>100.652</c:v>
                </c:pt>
                <c:pt idx="449">
                  <c:v>100.562</c:v>
                </c:pt>
                <c:pt idx="450">
                  <c:v>100.49</c:v>
                </c:pt>
                <c:pt idx="451">
                  <c:v>100.508</c:v>
                </c:pt>
                <c:pt idx="452">
                  <c:v>100.526</c:v>
                </c:pt>
                <c:pt idx="453">
                  <c:v>100.49</c:v>
                </c:pt>
                <c:pt idx="454">
                  <c:v>100.454</c:v>
                </c:pt>
                <c:pt idx="455">
                  <c:v>100.382</c:v>
                </c:pt>
                <c:pt idx="456">
                  <c:v>100.31</c:v>
                </c:pt>
                <c:pt idx="457">
                  <c:v>100.238</c:v>
                </c:pt>
                <c:pt idx="458">
                  <c:v>100.166</c:v>
                </c:pt>
                <c:pt idx="459">
                  <c:v>100.112</c:v>
                </c:pt>
                <c:pt idx="460">
                  <c:v>100.04</c:v>
                </c:pt>
                <c:pt idx="461">
                  <c:v>100.022</c:v>
                </c:pt>
                <c:pt idx="462">
                  <c:v>100.022</c:v>
                </c:pt>
                <c:pt idx="463">
                  <c:v>100.022</c:v>
                </c:pt>
                <c:pt idx="464">
                  <c:v>100.04</c:v>
                </c:pt>
                <c:pt idx="465">
                  <c:v>100.058</c:v>
                </c:pt>
                <c:pt idx="466">
                  <c:v>100.076</c:v>
                </c:pt>
                <c:pt idx="467">
                  <c:v>100.076</c:v>
                </c:pt>
                <c:pt idx="468">
                  <c:v>100.094</c:v>
                </c:pt>
                <c:pt idx="469">
                  <c:v>100.094</c:v>
                </c:pt>
                <c:pt idx="471">
                  <c:v>100.13</c:v>
                </c:pt>
                <c:pt idx="472">
                  <c:v>100.166</c:v>
                </c:pt>
                <c:pt idx="473">
                  <c:v>100.166</c:v>
                </c:pt>
                <c:pt idx="474">
                  <c:v>100.202</c:v>
                </c:pt>
                <c:pt idx="475">
                  <c:v>100.238</c:v>
                </c:pt>
                <c:pt idx="476">
                  <c:v>100.256</c:v>
                </c:pt>
                <c:pt idx="477">
                  <c:v>100.274</c:v>
                </c:pt>
                <c:pt idx="478">
                  <c:v>100.274</c:v>
                </c:pt>
                <c:pt idx="479">
                  <c:v>100.292</c:v>
                </c:pt>
                <c:pt idx="480">
                  <c:v>100.292</c:v>
                </c:pt>
                <c:pt idx="481">
                  <c:v>100.292</c:v>
                </c:pt>
                <c:pt idx="482">
                  <c:v>100.238</c:v>
                </c:pt>
                <c:pt idx="483">
                  <c:v>100.274</c:v>
                </c:pt>
                <c:pt idx="484">
                  <c:v>100.292</c:v>
                </c:pt>
                <c:pt idx="485">
                  <c:v>100.328</c:v>
                </c:pt>
                <c:pt idx="486">
                  <c:v>100.31</c:v>
                </c:pt>
                <c:pt idx="487">
                  <c:v>100.328</c:v>
                </c:pt>
                <c:pt idx="492">
                  <c:v>100.418</c:v>
                </c:pt>
                <c:pt idx="493">
                  <c:v>100.49</c:v>
                </c:pt>
                <c:pt idx="494">
                  <c:v>100.526</c:v>
                </c:pt>
                <c:pt idx="495">
                  <c:v>100.526</c:v>
                </c:pt>
                <c:pt idx="496">
                  <c:v>100.5440000000001</c:v>
                </c:pt>
                <c:pt idx="497">
                  <c:v>100.562</c:v>
                </c:pt>
                <c:pt idx="498">
                  <c:v>100.562</c:v>
                </c:pt>
                <c:pt idx="499">
                  <c:v>100.598</c:v>
                </c:pt>
                <c:pt idx="501">
                  <c:v>100.634</c:v>
                </c:pt>
                <c:pt idx="502">
                  <c:v>100.634</c:v>
                </c:pt>
                <c:pt idx="503">
                  <c:v>100.67</c:v>
                </c:pt>
                <c:pt idx="504">
                  <c:v>100.688</c:v>
                </c:pt>
                <c:pt idx="506">
                  <c:v>100.76</c:v>
                </c:pt>
                <c:pt idx="507">
                  <c:v>100.778</c:v>
                </c:pt>
                <c:pt idx="509">
                  <c:v>100.832</c:v>
                </c:pt>
                <c:pt idx="510">
                  <c:v>100.85</c:v>
                </c:pt>
                <c:pt idx="511">
                  <c:v>100.886</c:v>
                </c:pt>
                <c:pt idx="512">
                  <c:v>100.904</c:v>
                </c:pt>
                <c:pt idx="513">
                  <c:v>100.904</c:v>
                </c:pt>
                <c:pt idx="514">
                  <c:v>100.886</c:v>
                </c:pt>
                <c:pt idx="515">
                  <c:v>100.886</c:v>
                </c:pt>
                <c:pt idx="516">
                  <c:v>100.868</c:v>
                </c:pt>
                <c:pt idx="517">
                  <c:v>100.814</c:v>
                </c:pt>
                <c:pt idx="518">
                  <c:v>100.814</c:v>
                </c:pt>
                <c:pt idx="519">
                  <c:v>100.832</c:v>
                </c:pt>
                <c:pt idx="520">
                  <c:v>100.868</c:v>
                </c:pt>
                <c:pt idx="521">
                  <c:v>100.922</c:v>
                </c:pt>
                <c:pt idx="522">
                  <c:v>100.958</c:v>
                </c:pt>
                <c:pt idx="523">
                  <c:v>101.012</c:v>
                </c:pt>
                <c:pt idx="524">
                  <c:v>101.066</c:v>
                </c:pt>
                <c:pt idx="525">
                  <c:v>101.138</c:v>
                </c:pt>
                <c:pt idx="526">
                  <c:v>101.192</c:v>
                </c:pt>
                <c:pt idx="527">
                  <c:v>101.246</c:v>
                </c:pt>
                <c:pt idx="528">
                  <c:v>101.3</c:v>
                </c:pt>
                <c:pt idx="529">
                  <c:v>101.318</c:v>
                </c:pt>
                <c:pt idx="530">
                  <c:v>101.354</c:v>
                </c:pt>
                <c:pt idx="531">
                  <c:v>101.39</c:v>
                </c:pt>
                <c:pt idx="532">
                  <c:v>101.408</c:v>
                </c:pt>
                <c:pt idx="533">
                  <c:v>101.48</c:v>
                </c:pt>
                <c:pt idx="534">
                  <c:v>101.534</c:v>
                </c:pt>
                <c:pt idx="535">
                  <c:v>101.552</c:v>
                </c:pt>
                <c:pt idx="536">
                  <c:v>101.57</c:v>
                </c:pt>
                <c:pt idx="537">
                  <c:v>101.57</c:v>
                </c:pt>
                <c:pt idx="538">
                  <c:v>101.552</c:v>
                </c:pt>
                <c:pt idx="539">
                  <c:v>101.516</c:v>
                </c:pt>
                <c:pt idx="540">
                  <c:v>101.498</c:v>
                </c:pt>
                <c:pt idx="541">
                  <c:v>101.498</c:v>
                </c:pt>
                <c:pt idx="542">
                  <c:v>101.48</c:v>
                </c:pt>
                <c:pt idx="543">
                  <c:v>101.498</c:v>
                </c:pt>
                <c:pt idx="544">
                  <c:v>101.552</c:v>
                </c:pt>
                <c:pt idx="545">
                  <c:v>101.606</c:v>
                </c:pt>
                <c:pt idx="546">
                  <c:v>101.624</c:v>
                </c:pt>
                <c:pt idx="547">
                  <c:v>101.642</c:v>
                </c:pt>
                <c:pt idx="548">
                  <c:v>101.678</c:v>
                </c:pt>
                <c:pt idx="549">
                  <c:v>101.696</c:v>
                </c:pt>
                <c:pt idx="550">
                  <c:v>101.7140000000004</c:v>
                </c:pt>
                <c:pt idx="551">
                  <c:v>101.732</c:v>
                </c:pt>
                <c:pt idx="552">
                  <c:v>101.75</c:v>
                </c:pt>
                <c:pt idx="553">
                  <c:v>101.768</c:v>
                </c:pt>
                <c:pt idx="554">
                  <c:v>101.804</c:v>
                </c:pt>
                <c:pt idx="555">
                  <c:v>101.822</c:v>
                </c:pt>
                <c:pt idx="556">
                  <c:v>101.858</c:v>
                </c:pt>
                <c:pt idx="557">
                  <c:v>101.894</c:v>
                </c:pt>
                <c:pt idx="558">
                  <c:v>101.93</c:v>
                </c:pt>
                <c:pt idx="559">
                  <c:v>101.948</c:v>
                </c:pt>
                <c:pt idx="560">
                  <c:v>102.002</c:v>
                </c:pt>
                <c:pt idx="561">
                  <c:v>102.02</c:v>
                </c:pt>
                <c:pt idx="562">
                  <c:v>102.002</c:v>
                </c:pt>
                <c:pt idx="563">
                  <c:v>102.038</c:v>
                </c:pt>
                <c:pt idx="564">
                  <c:v>102.11</c:v>
                </c:pt>
                <c:pt idx="565">
                  <c:v>102.146</c:v>
                </c:pt>
                <c:pt idx="566">
                  <c:v>102.164</c:v>
                </c:pt>
                <c:pt idx="567">
                  <c:v>102.218</c:v>
                </c:pt>
                <c:pt idx="568">
                  <c:v>102.236</c:v>
                </c:pt>
                <c:pt idx="569">
                  <c:v>102.29</c:v>
                </c:pt>
                <c:pt idx="570">
                  <c:v>102.326</c:v>
                </c:pt>
                <c:pt idx="571">
                  <c:v>102.362</c:v>
                </c:pt>
                <c:pt idx="572">
                  <c:v>102.362</c:v>
                </c:pt>
                <c:pt idx="573">
                  <c:v>102.452</c:v>
                </c:pt>
                <c:pt idx="574">
                  <c:v>102.47</c:v>
                </c:pt>
                <c:pt idx="575">
                  <c:v>102.542</c:v>
                </c:pt>
                <c:pt idx="576">
                  <c:v>102.596</c:v>
                </c:pt>
                <c:pt idx="577">
                  <c:v>102.65</c:v>
                </c:pt>
                <c:pt idx="578">
                  <c:v>102.686</c:v>
                </c:pt>
                <c:pt idx="579">
                  <c:v>102.74</c:v>
                </c:pt>
                <c:pt idx="580">
                  <c:v>102.812</c:v>
                </c:pt>
                <c:pt idx="581">
                  <c:v>102.83</c:v>
                </c:pt>
                <c:pt idx="582">
                  <c:v>102.866</c:v>
                </c:pt>
                <c:pt idx="583">
                  <c:v>102.848</c:v>
                </c:pt>
                <c:pt idx="584">
                  <c:v>102.848</c:v>
                </c:pt>
                <c:pt idx="585">
                  <c:v>102.83</c:v>
                </c:pt>
                <c:pt idx="586">
                  <c:v>102.83</c:v>
                </c:pt>
                <c:pt idx="587">
                  <c:v>102.7940000000001</c:v>
                </c:pt>
                <c:pt idx="588">
                  <c:v>102.722</c:v>
                </c:pt>
                <c:pt idx="589">
                  <c:v>102.614</c:v>
                </c:pt>
                <c:pt idx="590">
                  <c:v>102.524</c:v>
                </c:pt>
                <c:pt idx="591">
                  <c:v>102.4340000000002</c:v>
                </c:pt>
                <c:pt idx="593">
                  <c:v>102.326</c:v>
                </c:pt>
                <c:pt idx="596">
                  <c:v>102.146</c:v>
                </c:pt>
                <c:pt idx="597">
                  <c:v>102.092</c:v>
                </c:pt>
                <c:pt idx="598">
                  <c:v>102.02</c:v>
                </c:pt>
                <c:pt idx="599">
                  <c:v>101.93</c:v>
                </c:pt>
                <c:pt idx="600">
                  <c:v>101.858</c:v>
                </c:pt>
                <c:pt idx="602">
                  <c:v>101.66</c:v>
                </c:pt>
                <c:pt idx="603">
                  <c:v>101.516</c:v>
                </c:pt>
                <c:pt idx="604">
                  <c:v>101.48</c:v>
                </c:pt>
                <c:pt idx="605">
                  <c:v>101.426</c:v>
                </c:pt>
                <c:pt idx="606">
                  <c:v>101.174</c:v>
                </c:pt>
                <c:pt idx="607">
                  <c:v>101.03</c:v>
                </c:pt>
                <c:pt idx="608">
                  <c:v>100.742</c:v>
                </c:pt>
                <c:pt idx="609">
                  <c:v>100.634</c:v>
                </c:pt>
                <c:pt idx="610">
                  <c:v>100.616</c:v>
                </c:pt>
                <c:pt idx="611">
                  <c:v>100.598</c:v>
                </c:pt>
                <c:pt idx="614">
                  <c:v>100.616</c:v>
                </c:pt>
                <c:pt idx="615">
                  <c:v>100.616</c:v>
                </c:pt>
                <c:pt idx="617">
                  <c:v>100.58</c:v>
                </c:pt>
                <c:pt idx="618">
                  <c:v>100.508</c:v>
                </c:pt>
                <c:pt idx="619">
                  <c:v>100.454</c:v>
                </c:pt>
                <c:pt idx="620">
                  <c:v>100.454</c:v>
                </c:pt>
                <c:pt idx="621">
                  <c:v>100.4</c:v>
                </c:pt>
                <c:pt idx="622">
                  <c:v>100.364</c:v>
                </c:pt>
                <c:pt idx="624">
                  <c:v>100.364</c:v>
                </c:pt>
                <c:pt idx="625">
                  <c:v>100.382</c:v>
                </c:pt>
                <c:pt idx="626">
                  <c:v>100.418</c:v>
                </c:pt>
                <c:pt idx="627">
                  <c:v>100.454</c:v>
                </c:pt>
                <c:pt idx="628">
                  <c:v>100.472</c:v>
                </c:pt>
                <c:pt idx="629">
                  <c:v>100.49</c:v>
                </c:pt>
                <c:pt idx="630">
                  <c:v>100.49</c:v>
                </c:pt>
                <c:pt idx="631">
                  <c:v>100.49</c:v>
                </c:pt>
                <c:pt idx="632">
                  <c:v>100.472</c:v>
                </c:pt>
                <c:pt idx="633">
                  <c:v>100.454</c:v>
                </c:pt>
                <c:pt idx="634">
                  <c:v>100.418</c:v>
                </c:pt>
                <c:pt idx="635">
                  <c:v>100.4</c:v>
                </c:pt>
                <c:pt idx="636">
                  <c:v>100.4</c:v>
                </c:pt>
                <c:pt idx="637">
                  <c:v>100.364</c:v>
                </c:pt>
                <c:pt idx="638">
                  <c:v>100.364</c:v>
                </c:pt>
                <c:pt idx="639">
                  <c:v>100.328</c:v>
                </c:pt>
                <c:pt idx="640">
                  <c:v>100.31</c:v>
                </c:pt>
                <c:pt idx="641">
                  <c:v>100.328</c:v>
                </c:pt>
                <c:pt idx="642">
                  <c:v>100.328</c:v>
                </c:pt>
                <c:pt idx="643">
                  <c:v>100.346</c:v>
                </c:pt>
                <c:pt idx="644">
                  <c:v>100.346</c:v>
                </c:pt>
                <c:pt idx="645">
                  <c:v>100.346</c:v>
                </c:pt>
                <c:pt idx="646">
                  <c:v>100.346</c:v>
                </c:pt>
                <c:pt idx="647">
                  <c:v>100.346</c:v>
                </c:pt>
                <c:pt idx="648">
                  <c:v>100.328</c:v>
                </c:pt>
                <c:pt idx="649">
                  <c:v>100.31</c:v>
                </c:pt>
                <c:pt idx="650">
                  <c:v>100.31</c:v>
                </c:pt>
                <c:pt idx="651">
                  <c:v>100.292</c:v>
                </c:pt>
                <c:pt idx="652">
                  <c:v>100.292</c:v>
                </c:pt>
                <c:pt idx="653">
                  <c:v>100.292</c:v>
                </c:pt>
                <c:pt idx="654">
                  <c:v>100.292</c:v>
                </c:pt>
                <c:pt idx="656">
                  <c:v>100.274</c:v>
                </c:pt>
                <c:pt idx="657">
                  <c:v>100.274</c:v>
                </c:pt>
                <c:pt idx="658">
                  <c:v>100.274</c:v>
                </c:pt>
                <c:pt idx="659">
                  <c:v>100.274</c:v>
                </c:pt>
                <c:pt idx="660">
                  <c:v>100.274</c:v>
                </c:pt>
                <c:pt idx="661">
                  <c:v>100.292</c:v>
                </c:pt>
                <c:pt idx="663">
                  <c:v>100.292</c:v>
                </c:pt>
                <c:pt idx="664">
                  <c:v>100.31</c:v>
                </c:pt>
                <c:pt idx="667">
                  <c:v>100.346</c:v>
                </c:pt>
                <c:pt idx="668">
                  <c:v>100.346</c:v>
                </c:pt>
                <c:pt idx="669">
                  <c:v>100.346</c:v>
                </c:pt>
                <c:pt idx="670">
                  <c:v>100.346</c:v>
                </c:pt>
                <c:pt idx="671">
                  <c:v>100.346</c:v>
                </c:pt>
                <c:pt idx="672">
                  <c:v>100.346</c:v>
                </c:pt>
                <c:pt idx="673">
                  <c:v>100.346</c:v>
                </c:pt>
                <c:pt idx="674">
                  <c:v>100.328</c:v>
                </c:pt>
                <c:pt idx="675">
                  <c:v>100.292</c:v>
                </c:pt>
                <c:pt idx="676">
                  <c:v>100.274</c:v>
                </c:pt>
                <c:pt idx="677">
                  <c:v>100.256</c:v>
                </c:pt>
                <c:pt idx="678">
                  <c:v>100.256</c:v>
                </c:pt>
                <c:pt idx="679">
                  <c:v>100.256</c:v>
                </c:pt>
                <c:pt idx="680">
                  <c:v>100.238</c:v>
                </c:pt>
                <c:pt idx="681">
                  <c:v>100.238</c:v>
                </c:pt>
                <c:pt idx="682">
                  <c:v>100.22</c:v>
                </c:pt>
                <c:pt idx="683">
                  <c:v>100.184</c:v>
                </c:pt>
                <c:pt idx="684">
                  <c:v>100.166</c:v>
                </c:pt>
                <c:pt idx="685">
                  <c:v>100.13</c:v>
                </c:pt>
                <c:pt idx="686">
                  <c:v>100.076</c:v>
                </c:pt>
                <c:pt idx="687">
                  <c:v>100.04</c:v>
                </c:pt>
                <c:pt idx="688">
                  <c:v>100.022</c:v>
                </c:pt>
                <c:pt idx="689">
                  <c:v>100.004</c:v>
                </c:pt>
                <c:pt idx="690">
                  <c:v>100.004</c:v>
                </c:pt>
                <c:pt idx="691">
                  <c:v>99.986</c:v>
                </c:pt>
                <c:pt idx="692">
                  <c:v>99.96800000000003</c:v>
                </c:pt>
                <c:pt idx="693">
                  <c:v>99.96800000000003</c:v>
                </c:pt>
                <c:pt idx="694">
                  <c:v>99.96800000000003</c:v>
                </c:pt>
                <c:pt idx="695">
                  <c:v>99.96800000000003</c:v>
                </c:pt>
                <c:pt idx="696">
                  <c:v>99.95</c:v>
                </c:pt>
                <c:pt idx="697">
                  <c:v>99.95</c:v>
                </c:pt>
                <c:pt idx="698">
                  <c:v>99.95</c:v>
                </c:pt>
                <c:pt idx="699">
                  <c:v>99.932</c:v>
                </c:pt>
                <c:pt idx="700">
                  <c:v>99.91400000000052</c:v>
                </c:pt>
                <c:pt idx="701">
                  <c:v>99.896</c:v>
                </c:pt>
                <c:pt idx="702">
                  <c:v>99.896</c:v>
                </c:pt>
                <c:pt idx="703">
                  <c:v>99.86</c:v>
                </c:pt>
                <c:pt idx="704">
                  <c:v>99.84200000000001</c:v>
                </c:pt>
                <c:pt idx="705">
                  <c:v>99.80600000000001</c:v>
                </c:pt>
                <c:pt idx="706">
                  <c:v>99.788</c:v>
                </c:pt>
                <c:pt idx="707">
                  <c:v>99.77</c:v>
                </c:pt>
                <c:pt idx="708">
                  <c:v>99.73400000000002</c:v>
                </c:pt>
                <c:pt idx="709">
                  <c:v>99.71600000000002</c:v>
                </c:pt>
                <c:pt idx="710">
                  <c:v>99.71600000000002</c:v>
                </c:pt>
                <c:pt idx="711">
                  <c:v>99.71600000000002</c:v>
                </c:pt>
                <c:pt idx="712">
                  <c:v>99.73400000000002</c:v>
                </c:pt>
                <c:pt idx="713">
                  <c:v>99.752</c:v>
                </c:pt>
                <c:pt idx="714">
                  <c:v>99.77</c:v>
                </c:pt>
                <c:pt idx="715">
                  <c:v>99.788</c:v>
                </c:pt>
                <c:pt idx="716">
                  <c:v>99.80600000000001</c:v>
                </c:pt>
                <c:pt idx="717">
                  <c:v>99.824</c:v>
                </c:pt>
                <c:pt idx="719">
                  <c:v>99.87799999999998</c:v>
                </c:pt>
                <c:pt idx="720">
                  <c:v>99.91400000000052</c:v>
                </c:pt>
                <c:pt idx="721">
                  <c:v>99.95</c:v>
                </c:pt>
                <c:pt idx="722">
                  <c:v>99.95</c:v>
                </c:pt>
                <c:pt idx="723">
                  <c:v>99.95</c:v>
                </c:pt>
                <c:pt idx="724">
                  <c:v>99.95</c:v>
                </c:pt>
                <c:pt idx="725">
                  <c:v>99.95</c:v>
                </c:pt>
                <c:pt idx="726">
                  <c:v>99.95</c:v>
                </c:pt>
                <c:pt idx="727">
                  <c:v>99.932</c:v>
                </c:pt>
                <c:pt idx="730">
                  <c:v>99.932</c:v>
                </c:pt>
                <c:pt idx="731">
                  <c:v>99.932</c:v>
                </c:pt>
                <c:pt idx="732">
                  <c:v>99.95</c:v>
                </c:pt>
                <c:pt idx="733">
                  <c:v>99.932</c:v>
                </c:pt>
                <c:pt idx="734">
                  <c:v>99.932</c:v>
                </c:pt>
                <c:pt idx="735">
                  <c:v>99.932</c:v>
                </c:pt>
                <c:pt idx="736">
                  <c:v>99.896</c:v>
                </c:pt>
                <c:pt idx="737">
                  <c:v>99.896</c:v>
                </c:pt>
                <c:pt idx="738">
                  <c:v>99.86</c:v>
                </c:pt>
                <c:pt idx="739">
                  <c:v>99.86</c:v>
                </c:pt>
                <c:pt idx="740">
                  <c:v>99.84200000000001</c:v>
                </c:pt>
                <c:pt idx="741">
                  <c:v>99.84200000000001</c:v>
                </c:pt>
                <c:pt idx="742">
                  <c:v>99.80600000000001</c:v>
                </c:pt>
                <c:pt idx="743">
                  <c:v>99.824</c:v>
                </c:pt>
                <c:pt idx="744">
                  <c:v>99.80600000000001</c:v>
                </c:pt>
                <c:pt idx="745">
                  <c:v>99.788</c:v>
                </c:pt>
                <c:pt idx="746">
                  <c:v>99.752</c:v>
                </c:pt>
                <c:pt idx="747">
                  <c:v>99.662</c:v>
                </c:pt>
                <c:pt idx="748">
                  <c:v>99.59</c:v>
                </c:pt>
                <c:pt idx="749">
                  <c:v>99.554</c:v>
                </c:pt>
                <c:pt idx="750">
                  <c:v>99.518</c:v>
                </c:pt>
                <c:pt idx="751">
                  <c:v>99.518</c:v>
                </c:pt>
                <c:pt idx="752">
                  <c:v>99.536</c:v>
                </c:pt>
                <c:pt idx="753">
                  <c:v>99.536</c:v>
                </c:pt>
                <c:pt idx="754">
                  <c:v>99.554</c:v>
                </c:pt>
                <c:pt idx="755">
                  <c:v>99.57199999999997</c:v>
                </c:pt>
                <c:pt idx="756">
                  <c:v>99.59</c:v>
                </c:pt>
                <c:pt idx="757">
                  <c:v>99.57199999999997</c:v>
                </c:pt>
                <c:pt idx="758">
                  <c:v>99.554</c:v>
                </c:pt>
                <c:pt idx="759">
                  <c:v>99.554</c:v>
                </c:pt>
                <c:pt idx="760">
                  <c:v>99.554</c:v>
                </c:pt>
                <c:pt idx="761">
                  <c:v>99.518</c:v>
                </c:pt>
                <c:pt idx="762">
                  <c:v>99.518</c:v>
                </c:pt>
                <c:pt idx="763">
                  <c:v>99.518</c:v>
                </c:pt>
                <c:pt idx="764">
                  <c:v>99.536</c:v>
                </c:pt>
                <c:pt idx="765">
                  <c:v>99.536</c:v>
                </c:pt>
                <c:pt idx="766">
                  <c:v>99.518</c:v>
                </c:pt>
                <c:pt idx="767">
                  <c:v>99.518</c:v>
                </c:pt>
                <c:pt idx="768">
                  <c:v>99.518</c:v>
                </c:pt>
                <c:pt idx="769">
                  <c:v>99.518</c:v>
                </c:pt>
                <c:pt idx="770">
                  <c:v>99.48200000000001</c:v>
                </c:pt>
                <c:pt idx="771">
                  <c:v>99.46400000000002</c:v>
                </c:pt>
                <c:pt idx="772">
                  <c:v>99.46400000000002</c:v>
                </c:pt>
                <c:pt idx="773">
                  <c:v>99.46400000000002</c:v>
                </c:pt>
                <c:pt idx="774">
                  <c:v>99.46400000000002</c:v>
                </c:pt>
                <c:pt idx="775">
                  <c:v>99.44600000000002</c:v>
                </c:pt>
                <c:pt idx="776">
                  <c:v>99.44600000000002</c:v>
                </c:pt>
                <c:pt idx="777">
                  <c:v>99.44600000000002</c:v>
                </c:pt>
                <c:pt idx="778">
                  <c:v>99.44600000000002</c:v>
                </c:pt>
                <c:pt idx="779">
                  <c:v>99.428</c:v>
                </c:pt>
                <c:pt idx="780">
                  <c:v>99.428</c:v>
                </c:pt>
                <c:pt idx="781">
                  <c:v>99.428</c:v>
                </c:pt>
                <c:pt idx="783">
                  <c:v>99.46400000000002</c:v>
                </c:pt>
                <c:pt idx="800">
                  <c:v>99.14</c:v>
                </c:pt>
                <c:pt idx="801">
                  <c:v>99.12199999999998</c:v>
                </c:pt>
                <c:pt idx="802">
                  <c:v>99.104</c:v>
                </c:pt>
                <c:pt idx="803">
                  <c:v>99.104</c:v>
                </c:pt>
                <c:pt idx="804">
                  <c:v>99.104</c:v>
                </c:pt>
                <c:pt idx="805">
                  <c:v>99.06800000000001</c:v>
                </c:pt>
                <c:pt idx="806">
                  <c:v>99.05</c:v>
                </c:pt>
                <c:pt idx="807">
                  <c:v>99.03200000000001</c:v>
                </c:pt>
                <c:pt idx="808">
                  <c:v>99.01400000000002</c:v>
                </c:pt>
                <c:pt idx="809">
                  <c:v>99.01400000000002</c:v>
                </c:pt>
                <c:pt idx="810">
                  <c:v>98.99600000000002</c:v>
                </c:pt>
                <c:pt idx="811">
                  <c:v>98.99600000000002</c:v>
                </c:pt>
                <c:pt idx="812">
                  <c:v>98.978</c:v>
                </c:pt>
                <c:pt idx="813">
                  <c:v>98.978</c:v>
                </c:pt>
                <c:pt idx="814">
                  <c:v>98.978</c:v>
                </c:pt>
                <c:pt idx="815">
                  <c:v>98.96000000000002</c:v>
                </c:pt>
                <c:pt idx="816">
                  <c:v>98.942</c:v>
                </c:pt>
                <c:pt idx="817">
                  <c:v>98.924</c:v>
                </c:pt>
                <c:pt idx="818">
                  <c:v>98.924</c:v>
                </c:pt>
                <c:pt idx="819">
                  <c:v>98.924</c:v>
                </c:pt>
                <c:pt idx="820">
                  <c:v>98.942</c:v>
                </c:pt>
                <c:pt idx="821">
                  <c:v>98.942</c:v>
                </c:pt>
                <c:pt idx="822">
                  <c:v>98.924</c:v>
                </c:pt>
                <c:pt idx="823">
                  <c:v>98.924</c:v>
                </c:pt>
                <c:pt idx="824">
                  <c:v>98.888</c:v>
                </c:pt>
                <c:pt idx="825">
                  <c:v>98.87</c:v>
                </c:pt>
                <c:pt idx="826">
                  <c:v>98.834</c:v>
                </c:pt>
                <c:pt idx="827">
                  <c:v>98.816</c:v>
                </c:pt>
                <c:pt idx="828">
                  <c:v>98.798</c:v>
                </c:pt>
                <c:pt idx="829">
                  <c:v>98.78</c:v>
                </c:pt>
                <c:pt idx="830">
                  <c:v>98.74400000000022</c:v>
                </c:pt>
                <c:pt idx="831">
                  <c:v>98.70800000000001</c:v>
                </c:pt>
                <c:pt idx="832">
                  <c:v>98.65399999999998</c:v>
                </c:pt>
                <c:pt idx="833">
                  <c:v>98.6</c:v>
                </c:pt>
                <c:pt idx="834">
                  <c:v>98.492</c:v>
                </c:pt>
                <c:pt idx="835">
                  <c:v>98.384</c:v>
                </c:pt>
                <c:pt idx="836">
                  <c:v>98.42</c:v>
                </c:pt>
                <c:pt idx="837">
                  <c:v>98.43800000000001</c:v>
                </c:pt>
                <c:pt idx="838">
                  <c:v>98.456</c:v>
                </c:pt>
                <c:pt idx="839">
                  <c:v>98.456</c:v>
                </c:pt>
                <c:pt idx="840">
                  <c:v>98.474</c:v>
                </c:pt>
                <c:pt idx="841">
                  <c:v>98.492</c:v>
                </c:pt>
                <c:pt idx="842">
                  <c:v>98.492</c:v>
                </c:pt>
                <c:pt idx="843">
                  <c:v>98.492</c:v>
                </c:pt>
                <c:pt idx="844">
                  <c:v>98.474</c:v>
                </c:pt>
                <c:pt idx="845">
                  <c:v>98.456</c:v>
                </c:pt>
                <c:pt idx="846">
                  <c:v>98.456</c:v>
                </c:pt>
                <c:pt idx="849">
                  <c:v>98.51</c:v>
                </c:pt>
                <c:pt idx="850">
                  <c:v>98.528</c:v>
                </c:pt>
                <c:pt idx="851">
                  <c:v>98.528</c:v>
                </c:pt>
                <c:pt idx="852">
                  <c:v>98.564</c:v>
                </c:pt>
                <c:pt idx="853">
                  <c:v>98.6</c:v>
                </c:pt>
                <c:pt idx="854">
                  <c:v>98.6</c:v>
                </c:pt>
                <c:pt idx="855">
                  <c:v>98.618</c:v>
                </c:pt>
                <c:pt idx="856">
                  <c:v>98.63599999999998</c:v>
                </c:pt>
                <c:pt idx="857">
                  <c:v>98.63599999999998</c:v>
                </c:pt>
                <c:pt idx="858">
                  <c:v>98.65399999999998</c:v>
                </c:pt>
                <c:pt idx="859">
                  <c:v>98.65399999999998</c:v>
                </c:pt>
                <c:pt idx="860">
                  <c:v>98.67199999999998</c:v>
                </c:pt>
                <c:pt idx="861">
                  <c:v>98.69</c:v>
                </c:pt>
                <c:pt idx="862">
                  <c:v>98.69</c:v>
                </c:pt>
                <c:pt idx="863">
                  <c:v>98.69</c:v>
                </c:pt>
                <c:pt idx="864">
                  <c:v>98.69</c:v>
                </c:pt>
                <c:pt idx="865">
                  <c:v>98.69</c:v>
                </c:pt>
              </c:numCache>
            </c:numRef>
          </c:yVal>
          <c:smooth val="0"/>
        </c:ser>
        <c:dLbls>
          <c:showLegendKey val="0"/>
          <c:showVal val="0"/>
          <c:showCatName val="0"/>
          <c:showSerName val="0"/>
          <c:showPercent val="0"/>
          <c:showBubbleSize val="0"/>
        </c:dLbls>
        <c:axId val="2141914776"/>
        <c:axId val="2141921080"/>
      </c:scatterChart>
      <c:valAx>
        <c:axId val="2141914776"/>
        <c:scaling>
          <c:orientation val="minMax"/>
          <c:max val="0.600000000000001"/>
          <c:min val="0.0"/>
        </c:scaling>
        <c:delete val="0"/>
        <c:axPos val="b"/>
        <c:title>
          <c:tx>
            <c:rich>
              <a:bodyPr/>
              <a:lstStyle/>
              <a:p>
                <a:pPr>
                  <a:defRPr sz="1400" b="1" i="0" u="none" strike="noStrike" baseline="0">
                    <a:solidFill>
                      <a:srgbClr val="000000"/>
                    </a:solidFill>
                    <a:latin typeface="Arial"/>
                    <a:ea typeface="Arial"/>
                    <a:cs typeface="Arial"/>
                  </a:defRPr>
                </a:pPr>
                <a:r>
                  <a:rPr lang="en-US" sz="1400" dirty="0"/>
                  <a:t>Time from Beginning of Record (hr:min)</a:t>
                </a:r>
              </a:p>
            </c:rich>
          </c:tx>
          <c:layout>
            <c:manualLayout>
              <c:xMode val="edge"/>
              <c:yMode val="edge"/>
              <c:x val="0.275435360464533"/>
              <c:y val="0.932340960182725"/>
            </c:manualLayout>
          </c:layout>
          <c:overlay val="0"/>
          <c:spPr>
            <a:noFill/>
            <a:ln w="25400">
              <a:noFill/>
            </a:ln>
          </c:spPr>
        </c:title>
        <c:numFmt formatCode="h:mm;@" sourceLinked="0"/>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2141921080"/>
        <c:crosses val="autoZero"/>
        <c:crossBetween val="midCat"/>
      </c:valAx>
      <c:valAx>
        <c:axId val="2141921080"/>
        <c:scaling>
          <c:orientation val="minMax"/>
          <c:max val="105.0"/>
          <c:min val="98.0"/>
        </c:scaling>
        <c:delete val="0"/>
        <c:axPos val="l"/>
        <c:majorGridlines>
          <c:spPr>
            <a:ln>
              <a:prstDash val="sysDot"/>
            </a:ln>
          </c:spPr>
        </c:majorGridlines>
        <c:title>
          <c:tx>
            <c:rich>
              <a:bodyPr/>
              <a:lstStyle/>
              <a:p>
                <a:pPr>
                  <a:defRPr sz="1400" b="1" i="0" u="none" strike="noStrike" baseline="0">
                    <a:solidFill>
                      <a:srgbClr val="000000"/>
                    </a:solidFill>
                    <a:latin typeface="Arial"/>
                    <a:ea typeface="Arial"/>
                    <a:cs typeface="Arial"/>
                  </a:defRPr>
                </a:pPr>
                <a:r>
                  <a:rPr lang="en-US" sz="1400" b="1" i="0" u="none" strike="noStrike" baseline="0" dirty="0">
                    <a:solidFill>
                      <a:srgbClr val="000000"/>
                    </a:solidFill>
                    <a:latin typeface="Arial"/>
                    <a:cs typeface="Arial"/>
                  </a:rPr>
                  <a:t>Temp (</a:t>
                </a:r>
                <a:r>
                  <a:rPr lang="en-US" sz="1400" b="1" i="0" u="none" strike="noStrike" baseline="30000" dirty="0">
                    <a:solidFill>
                      <a:srgbClr val="000000"/>
                    </a:solidFill>
                    <a:latin typeface="Arial"/>
                    <a:cs typeface="Arial"/>
                  </a:rPr>
                  <a:t>o</a:t>
                </a:r>
                <a:r>
                  <a:rPr lang="en-US" sz="1400" b="1" i="0" u="none" strike="noStrike" baseline="0" dirty="0">
                    <a:solidFill>
                      <a:srgbClr val="000000"/>
                    </a:solidFill>
                    <a:latin typeface="Arial"/>
                    <a:cs typeface="Arial"/>
                  </a:rPr>
                  <a:t>F)</a:t>
                </a:r>
              </a:p>
            </c:rich>
          </c:tx>
          <c:layout>
            <c:manualLayout>
              <c:xMode val="edge"/>
              <c:yMode val="edge"/>
              <c:x val="0.015820965581258"/>
              <c:y val="0.37635524954833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2141914776"/>
        <c:crosses val="autoZero"/>
        <c:crossBetween val="midCat"/>
      </c:valAx>
      <c:spPr>
        <a:noFill/>
        <a:ln w="12700">
          <a:solidFill>
            <a:srgbClr val="808080"/>
          </a:solidFill>
          <a:prstDash val="solid"/>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765054592391"/>
          <c:y val="0.054118621655818"/>
          <c:w val="0.813311676847569"/>
          <c:h val="0.810811783322943"/>
        </c:manualLayout>
      </c:layout>
      <c:barChart>
        <c:barDir val="col"/>
        <c:grouping val="clustered"/>
        <c:varyColors val="0"/>
        <c:ser>
          <c:idx val="0"/>
          <c:order val="0"/>
          <c:spPr>
            <a:gradFill>
              <a:gsLst>
                <a:gs pos="0">
                  <a:srgbClr val="002060"/>
                </a:gs>
                <a:gs pos="50000">
                  <a:srgbClr val="0000FF"/>
                </a:gs>
                <a:gs pos="100000">
                  <a:srgbClr val="3399FF"/>
                </a:gs>
              </a:gsLst>
              <a:lin ang="5400000" scaled="0"/>
            </a:gradFill>
          </c:spPr>
          <c:invertIfNegative val="0"/>
          <c:errBars>
            <c:errBarType val="plus"/>
            <c:errValType val="cust"/>
            <c:noEndCap val="0"/>
            <c:plus>
              <c:numRef>
                <c:f>Sheet1!$A$4:$C$4</c:f>
                <c:numCache>
                  <c:formatCode>General</c:formatCode>
                  <c:ptCount val="3"/>
                  <c:pt idx="1">
                    <c:v>0.334677592481318</c:v>
                  </c:pt>
                  <c:pt idx="2">
                    <c:v>0.346738046264428</c:v>
                  </c:pt>
                </c:numCache>
              </c:numRef>
            </c:plus>
            <c:minus>
              <c:numRef>
                <c:f>Sheet1!$A$4:$C$4</c:f>
                <c:numCache>
                  <c:formatCode>General</c:formatCode>
                  <c:ptCount val="3"/>
                  <c:pt idx="1">
                    <c:v>0.334677592481318</c:v>
                  </c:pt>
                  <c:pt idx="2">
                    <c:v>0.346738046264428</c:v>
                  </c:pt>
                </c:numCache>
              </c:numRef>
            </c:minus>
          </c:errBars>
          <c:cat>
            <c:strRef>
              <c:f>Sheet1!$A$1:$C$1</c:f>
              <c:strCache>
                <c:ptCount val="3"/>
                <c:pt idx="0">
                  <c:v>Pre</c:v>
                </c:pt>
                <c:pt idx="1">
                  <c:v>Post</c:v>
                </c:pt>
                <c:pt idx="2">
                  <c:v>Post 90</c:v>
                </c:pt>
              </c:strCache>
            </c:strRef>
          </c:cat>
          <c:val>
            <c:numRef>
              <c:f>Sheet1!$A$2:$C$2</c:f>
              <c:numCache>
                <c:formatCode>General</c:formatCode>
                <c:ptCount val="3"/>
                <c:pt idx="0">
                  <c:v>0.0</c:v>
                </c:pt>
                <c:pt idx="1">
                  <c:v>-14.75</c:v>
                </c:pt>
                <c:pt idx="2">
                  <c:v>0.850000000000001</c:v>
                </c:pt>
              </c:numCache>
            </c:numRef>
          </c:val>
        </c:ser>
        <c:dLbls>
          <c:showLegendKey val="0"/>
          <c:showVal val="0"/>
          <c:showCatName val="0"/>
          <c:showSerName val="0"/>
          <c:showPercent val="0"/>
          <c:showBubbleSize val="0"/>
        </c:dLbls>
        <c:gapWidth val="150"/>
        <c:axId val="2142004840"/>
        <c:axId val="2142007848"/>
      </c:barChart>
      <c:catAx>
        <c:axId val="2142004840"/>
        <c:scaling>
          <c:orientation val="minMax"/>
        </c:scaling>
        <c:delete val="0"/>
        <c:axPos val="b"/>
        <c:numFmt formatCode="General" sourceLinked="0"/>
        <c:majorTickMark val="out"/>
        <c:minorTickMark val="none"/>
        <c:tickLblPos val="low"/>
        <c:txPr>
          <a:bodyPr/>
          <a:lstStyle/>
          <a:p>
            <a:pPr>
              <a:defRPr sz="1800" b="1"/>
            </a:pPr>
            <a:endParaRPr lang="en-US"/>
          </a:p>
        </c:txPr>
        <c:crossAx val="2142007848"/>
        <c:crosses val="autoZero"/>
        <c:auto val="1"/>
        <c:lblAlgn val="ctr"/>
        <c:lblOffset val="100"/>
        <c:noMultiLvlLbl val="0"/>
      </c:catAx>
      <c:valAx>
        <c:axId val="2142007848"/>
        <c:scaling>
          <c:orientation val="minMax"/>
        </c:scaling>
        <c:delete val="0"/>
        <c:axPos val="l"/>
        <c:title>
          <c:tx>
            <c:rich>
              <a:bodyPr rot="-5400000" vert="horz"/>
              <a:lstStyle/>
              <a:p>
                <a:pPr>
                  <a:defRPr sz="1800"/>
                </a:pPr>
                <a:r>
                  <a:rPr lang="en-US" sz="1800" dirty="0"/>
                  <a:t>Change in Plasma Volume (%)</a:t>
                </a:r>
              </a:p>
            </c:rich>
          </c:tx>
          <c:layout>
            <c:manualLayout>
              <c:xMode val="edge"/>
              <c:yMode val="edge"/>
              <c:x val="0.0219232685600399"/>
              <c:y val="0.0650206555453589"/>
            </c:manualLayout>
          </c:layout>
          <c:overlay val="0"/>
        </c:title>
        <c:numFmt formatCode="General" sourceLinked="1"/>
        <c:majorTickMark val="out"/>
        <c:minorTickMark val="none"/>
        <c:tickLblPos val="nextTo"/>
        <c:txPr>
          <a:bodyPr/>
          <a:lstStyle/>
          <a:p>
            <a:pPr>
              <a:defRPr sz="1800"/>
            </a:pPr>
            <a:endParaRPr lang="en-US"/>
          </a:p>
        </c:txPr>
        <c:crossAx val="2142004840"/>
        <c:crosses val="autoZero"/>
        <c:crossBetween val="between"/>
      </c:valAx>
    </c:plotArea>
    <c:plotVisOnly val="1"/>
    <c:dispBlanksAs val="gap"/>
    <c:showDLblsOverMax val="0"/>
  </c:chart>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783398793408"/>
          <c:y val="0.0697115384615385"/>
          <c:w val="0.79796811055795"/>
          <c:h val="0.807692307692308"/>
        </c:manualLayout>
      </c:layout>
      <c:scatterChart>
        <c:scatterStyle val="smoothMarker"/>
        <c:varyColors val="0"/>
        <c:ser>
          <c:idx val="0"/>
          <c:order val="0"/>
          <c:tx>
            <c:v>Enhanced</c:v>
          </c:tx>
          <c:spPr>
            <a:ln w="25400">
              <a:solidFill>
                <a:schemeClr val="tx1"/>
              </a:solidFill>
              <a:prstDash val="dash"/>
            </a:ln>
          </c:spPr>
          <c:marker>
            <c:symbol val="triangle"/>
            <c:size val="7"/>
            <c:spPr>
              <a:noFill/>
              <a:ln>
                <a:solidFill>
                  <a:schemeClr val="tx1"/>
                </a:solidFill>
                <a:prstDash val="solid"/>
              </a:ln>
            </c:spPr>
          </c:marker>
          <c:dPt>
            <c:idx val="4"/>
            <c:marker>
              <c:symbol val="triangle"/>
              <c:size val="5"/>
            </c:marker>
            <c:bubble3D val="0"/>
          </c:dPt>
          <c:errBars>
            <c:errDir val="y"/>
            <c:errBarType val="both"/>
            <c:errValType val="cust"/>
            <c:noEndCap val="0"/>
            <c:plus>
              <c:numRef>
                <c:f>PRP_Fill!$F$27:$F$32</c:f>
                <c:numCache>
                  <c:formatCode>General</c:formatCode>
                  <c:ptCount val="6"/>
                  <c:pt idx="0">
                    <c:v>5.269634071310835</c:v>
                  </c:pt>
                  <c:pt idx="1">
                    <c:v>5.103313099076423</c:v>
                  </c:pt>
                  <c:pt idx="2">
                    <c:v>2.377253309599096</c:v>
                  </c:pt>
                  <c:pt idx="3">
                    <c:v>2.959751253805799</c:v>
                  </c:pt>
                  <c:pt idx="4">
                    <c:v>3.087180295707601</c:v>
                  </c:pt>
                  <c:pt idx="5">
                    <c:v>3.271837025357468</c:v>
                  </c:pt>
                </c:numCache>
              </c:numRef>
            </c:plus>
            <c:minus>
              <c:numRef>
                <c:f>PRP_Fill!$F$27:$F$32</c:f>
                <c:numCache>
                  <c:formatCode>General</c:formatCode>
                  <c:ptCount val="6"/>
                  <c:pt idx="0">
                    <c:v>5.269634071310835</c:v>
                  </c:pt>
                  <c:pt idx="1">
                    <c:v>5.103313099076423</c:v>
                  </c:pt>
                  <c:pt idx="2">
                    <c:v>2.377253309599096</c:v>
                  </c:pt>
                  <c:pt idx="3">
                    <c:v>2.959751253805799</c:v>
                  </c:pt>
                  <c:pt idx="4">
                    <c:v>3.087180295707601</c:v>
                  </c:pt>
                  <c:pt idx="5">
                    <c:v>3.271837025357468</c:v>
                  </c:pt>
                </c:numCache>
              </c:numRef>
            </c:minus>
          </c:errBars>
          <c:xVal>
            <c:numRef>
              <c:f>SEVR!$A$28:$A$33</c:f>
              <c:numCache>
                <c:formatCode>General</c:formatCode>
                <c:ptCount val="6"/>
                <c:pt idx="0">
                  <c:v>0.0</c:v>
                </c:pt>
                <c:pt idx="1">
                  <c:v>18.0</c:v>
                </c:pt>
                <c:pt idx="2">
                  <c:v>70.0</c:v>
                </c:pt>
                <c:pt idx="3">
                  <c:v>100.0</c:v>
                </c:pt>
                <c:pt idx="4">
                  <c:v>130.0</c:v>
                </c:pt>
                <c:pt idx="5">
                  <c:v>160.0</c:v>
                </c:pt>
              </c:numCache>
            </c:numRef>
          </c:xVal>
          <c:yVal>
            <c:numRef>
              <c:f>PRP_Fill!$C$27:$C$32</c:f>
              <c:numCache>
                <c:formatCode>General</c:formatCode>
                <c:ptCount val="6"/>
                <c:pt idx="0">
                  <c:v>114.647</c:v>
                </c:pt>
                <c:pt idx="1">
                  <c:v>223.8795</c:v>
                </c:pt>
                <c:pt idx="2">
                  <c:v>103.0365</c:v>
                </c:pt>
                <c:pt idx="3">
                  <c:v>97.645</c:v>
                </c:pt>
                <c:pt idx="4">
                  <c:v>90.6275</c:v>
                </c:pt>
                <c:pt idx="5">
                  <c:v>86.06800000000001</c:v>
                </c:pt>
              </c:numCache>
            </c:numRef>
          </c:yVal>
          <c:smooth val="0"/>
        </c:ser>
        <c:ser>
          <c:idx val="1"/>
          <c:order val="1"/>
          <c:tx>
            <c:v>Standard</c:v>
          </c:tx>
          <c:spPr>
            <a:ln w="25400">
              <a:solidFill>
                <a:schemeClr val="tx1"/>
              </a:solidFill>
              <a:prstDash val="solid"/>
            </a:ln>
          </c:spPr>
          <c:marker>
            <c:symbol val="square"/>
            <c:size val="5"/>
            <c:spPr>
              <a:noFill/>
              <a:ln>
                <a:solidFill>
                  <a:schemeClr val="tx1"/>
                </a:solidFill>
                <a:prstDash val="solid"/>
              </a:ln>
            </c:spPr>
          </c:marker>
          <c:errBars>
            <c:errDir val="y"/>
            <c:errBarType val="both"/>
            <c:errValType val="cust"/>
            <c:noEndCap val="0"/>
            <c:plus>
              <c:numRef>
                <c:f>PRP_Fill!$F$33:$F$38</c:f>
                <c:numCache>
                  <c:formatCode>General</c:formatCode>
                  <c:ptCount val="6"/>
                  <c:pt idx="0">
                    <c:v>4.558394513299612</c:v>
                  </c:pt>
                  <c:pt idx="1">
                    <c:v>5.294760767173996</c:v>
                  </c:pt>
                  <c:pt idx="2">
                    <c:v>2.394204940936554</c:v>
                  </c:pt>
                  <c:pt idx="3">
                    <c:v>2.924077025292767</c:v>
                  </c:pt>
                  <c:pt idx="4">
                    <c:v>3.245833790847147</c:v>
                  </c:pt>
                  <c:pt idx="5">
                    <c:v>2.733029613363158</c:v>
                  </c:pt>
                </c:numCache>
              </c:numRef>
            </c:plus>
            <c:minus>
              <c:numRef>
                <c:f>PRP_Fill!$F$33:$F$38</c:f>
                <c:numCache>
                  <c:formatCode>General</c:formatCode>
                  <c:ptCount val="6"/>
                  <c:pt idx="0">
                    <c:v>4.558394513299612</c:v>
                  </c:pt>
                  <c:pt idx="1">
                    <c:v>5.294760767173996</c:v>
                  </c:pt>
                  <c:pt idx="2">
                    <c:v>2.394204940936554</c:v>
                  </c:pt>
                  <c:pt idx="3">
                    <c:v>2.924077025292767</c:v>
                  </c:pt>
                  <c:pt idx="4">
                    <c:v>3.245833790847147</c:v>
                  </c:pt>
                  <c:pt idx="5">
                    <c:v>2.733029613363158</c:v>
                  </c:pt>
                </c:numCache>
              </c:numRef>
            </c:minus>
          </c:errBars>
          <c:xVal>
            <c:numRef>
              <c:f>SEVR!$A$28:$A$33</c:f>
              <c:numCache>
                <c:formatCode>General</c:formatCode>
                <c:ptCount val="6"/>
                <c:pt idx="0">
                  <c:v>0.0</c:v>
                </c:pt>
                <c:pt idx="1">
                  <c:v>18.0</c:v>
                </c:pt>
                <c:pt idx="2">
                  <c:v>70.0</c:v>
                </c:pt>
                <c:pt idx="3">
                  <c:v>100.0</c:v>
                </c:pt>
                <c:pt idx="4">
                  <c:v>130.0</c:v>
                </c:pt>
                <c:pt idx="5">
                  <c:v>160.0</c:v>
                </c:pt>
              </c:numCache>
            </c:numRef>
          </c:xVal>
          <c:yVal>
            <c:numRef>
              <c:f>PRP_Fill!$C$33:$C$38</c:f>
              <c:numCache>
                <c:formatCode>General</c:formatCode>
                <c:ptCount val="6"/>
                <c:pt idx="0">
                  <c:v>116.7685</c:v>
                </c:pt>
                <c:pt idx="1">
                  <c:v>209.5520000000008</c:v>
                </c:pt>
                <c:pt idx="2">
                  <c:v>95.84100000000002</c:v>
                </c:pt>
                <c:pt idx="3">
                  <c:v>88.89</c:v>
                </c:pt>
                <c:pt idx="4">
                  <c:v>86.15899999999998</c:v>
                </c:pt>
                <c:pt idx="5">
                  <c:v>82.49050000000002</c:v>
                </c:pt>
              </c:numCache>
            </c:numRef>
          </c:yVal>
          <c:smooth val="0"/>
        </c:ser>
        <c:dLbls>
          <c:showLegendKey val="0"/>
          <c:showVal val="0"/>
          <c:showCatName val="0"/>
          <c:showSerName val="0"/>
          <c:showPercent val="0"/>
          <c:showBubbleSize val="0"/>
        </c:dLbls>
        <c:axId val="-2145802936"/>
        <c:axId val="-2145797176"/>
      </c:scatterChart>
      <c:valAx>
        <c:axId val="-2145802936"/>
        <c:scaling>
          <c:orientation val="minMax"/>
          <c:max val="160.0"/>
        </c:scaling>
        <c:delete val="0"/>
        <c:axPos val="b"/>
        <c:title>
          <c:tx>
            <c:rich>
              <a:bodyPr/>
              <a:lstStyle/>
              <a:p>
                <a:pPr>
                  <a:defRPr sz="1300" b="1"/>
                </a:pPr>
                <a:r>
                  <a:rPr lang="en-US" sz="1300" b="1" dirty="0"/>
                  <a:t>Time (minutes)</a:t>
                </a:r>
              </a:p>
            </c:rich>
          </c:tx>
          <c:layout/>
          <c:overlay val="0"/>
        </c:title>
        <c:numFmt formatCode="General" sourceLinked="1"/>
        <c:majorTickMark val="out"/>
        <c:minorTickMark val="none"/>
        <c:tickLblPos val="nextTo"/>
        <c:spPr>
          <a:ln w="3175">
            <a:solidFill>
              <a:srgbClr val="000000"/>
            </a:solidFill>
            <a:prstDash val="solid"/>
          </a:ln>
        </c:spPr>
        <c:txPr>
          <a:bodyPr rot="0" vert="horz"/>
          <a:lstStyle/>
          <a:p>
            <a:pPr>
              <a:defRPr sz="1400"/>
            </a:pPr>
            <a:endParaRPr lang="en-US"/>
          </a:p>
        </c:txPr>
        <c:crossAx val="-2145797176"/>
        <c:crosses val="autoZero"/>
        <c:crossBetween val="midCat"/>
        <c:majorUnit val="20.0"/>
      </c:valAx>
      <c:valAx>
        <c:axId val="-2145797176"/>
        <c:scaling>
          <c:orientation val="minMax"/>
        </c:scaling>
        <c:delete val="0"/>
        <c:axPos val="l"/>
        <c:title>
          <c:tx>
            <c:rich>
              <a:bodyPr/>
              <a:lstStyle/>
              <a:p>
                <a:pPr>
                  <a:defRPr b="1"/>
                </a:pPr>
                <a:r>
                  <a:rPr lang="en-US" sz="1500" b="1" dirty="0"/>
                  <a:t>Rate Pressure Product </a:t>
                </a:r>
                <a:endParaRPr lang="en-US" sz="1500" b="1" dirty="0" smtClean="0"/>
              </a:p>
              <a:p>
                <a:pPr>
                  <a:defRPr b="1"/>
                </a:pPr>
                <a:r>
                  <a:rPr lang="en-US" sz="1500" b="1" dirty="0" smtClean="0"/>
                  <a:t>(</a:t>
                </a:r>
                <a:r>
                  <a:rPr lang="en-US" sz="1500" b="1" dirty="0"/>
                  <a:t>mm Hg*b</a:t>
                </a:r>
                <a:r>
                  <a:rPr lang="en-US" sz="1500" b="1" baseline="30000" dirty="0"/>
                  <a:t>.</a:t>
                </a:r>
                <a:r>
                  <a:rPr lang="en-US" sz="1500" b="1" dirty="0"/>
                  <a:t>min</a:t>
                </a:r>
                <a:r>
                  <a:rPr lang="en-US" sz="1500" b="1" baseline="30000" dirty="0"/>
                  <a:t>-</a:t>
                </a:r>
                <a:r>
                  <a:rPr lang="en-US" sz="1500" b="1" dirty="0"/>
                  <a:t>1/100)</a:t>
                </a:r>
              </a:p>
            </c:rich>
          </c:tx>
          <c:layout>
            <c:manualLayout>
              <c:xMode val="edge"/>
              <c:yMode val="edge"/>
              <c:x val="0.0"/>
              <c:y val="0.21671236407949"/>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400"/>
            </a:pPr>
            <a:endParaRPr lang="en-US"/>
          </a:p>
        </c:txPr>
        <c:crossAx val="-2145802936"/>
        <c:crossesAt val="-20.0"/>
        <c:crossBetween val="midCat"/>
      </c:valAx>
      <c:spPr>
        <a:noFill/>
        <a:ln w="12700">
          <a:solidFill>
            <a:srgbClr val="808080"/>
          </a:solidFill>
          <a:prstDash val="solid"/>
        </a:ln>
      </c:spPr>
    </c:plotArea>
    <c:legend>
      <c:legendPos val="r"/>
      <c:layout>
        <c:manualLayout>
          <c:xMode val="edge"/>
          <c:yMode val="edge"/>
          <c:x val="0.402066929050234"/>
          <c:y val="0.0979957454059825"/>
          <c:w val="0.224670501085087"/>
          <c:h val="0.103249071416279"/>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3175">
      <a:noFill/>
      <a:prstDash val="solid"/>
    </a:ln>
  </c:spPr>
  <c:txPr>
    <a:bodyPr/>
    <a:lstStyle/>
    <a:p>
      <a:pPr>
        <a:defRPr sz="16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405074365704"/>
          <c:y val="0.111709495703447"/>
          <c:w val="0.683372703412074"/>
          <c:h val="0.787416862141783"/>
        </c:manualLayout>
      </c:layout>
      <c:barChart>
        <c:barDir val="col"/>
        <c:grouping val="clustered"/>
        <c:varyColors val="0"/>
        <c:ser>
          <c:idx val="0"/>
          <c:order val="0"/>
          <c:spPr>
            <a:solidFill>
              <a:srgbClr val="CC0000"/>
            </a:solidFill>
            <a:ln w="6350">
              <a:solidFill>
                <a:sysClr val="windowText" lastClr="000000"/>
              </a:solidFill>
            </a:ln>
          </c:spPr>
          <c:invertIfNegative val="0"/>
          <c:errBars>
            <c:errBarType val="both"/>
            <c:errValType val="cust"/>
            <c:noEndCap val="0"/>
            <c:plus>
              <c:numRef>
                <c:f>'closure time'!$D$6:$H$6</c:f>
                <c:numCache>
                  <c:formatCode>General</c:formatCode>
                  <c:ptCount val="5"/>
                  <c:pt idx="0">
                    <c:v>11.0</c:v>
                  </c:pt>
                  <c:pt idx="1">
                    <c:v>15.0</c:v>
                  </c:pt>
                  <c:pt idx="3">
                    <c:v>11.0</c:v>
                  </c:pt>
                  <c:pt idx="4">
                    <c:v>8.0</c:v>
                  </c:pt>
                </c:numCache>
              </c:numRef>
            </c:plus>
            <c:minus>
              <c:numRef>
                <c:f>'closure time'!$D$6:$H$6</c:f>
                <c:numCache>
                  <c:formatCode>General</c:formatCode>
                  <c:ptCount val="5"/>
                  <c:pt idx="0">
                    <c:v>11.0</c:v>
                  </c:pt>
                  <c:pt idx="1">
                    <c:v>15.0</c:v>
                  </c:pt>
                  <c:pt idx="3">
                    <c:v>11.0</c:v>
                  </c:pt>
                  <c:pt idx="4">
                    <c:v>8.0</c:v>
                  </c:pt>
                </c:numCache>
              </c:numRef>
            </c:minus>
          </c:errBars>
          <c:cat>
            <c:strRef>
              <c:f>'closure time'!$D$4:$H$4</c:f>
              <c:strCache>
                <c:ptCount val="5"/>
                <c:pt idx="0">
                  <c:v>Pre FF</c:v>
                </c:pt>
                <c:pt idx="1">
                  <c:v>Post FF</c:v>
                </c:pt>
                <c:pt idx="3">
                  <c:v>Pre FF</c:v>
                </c:pt>
                <c:pt idx="4">
                  <c:v>Post FF</c:v>
                </c:pt>
              </c:strCache>
            </c:strRef>
          </c:cat>
          <c:val>
            <c:numRef>
              <c:f>'closure time'!$G$5:$H$5</c:f>
              <c:numCache>
                <c:formatCode>General</c:formatCode>
                <c:ptCount val="2"/>
                <c:pt idx="0">
                  <c:v>99.0</c:v>
                </c:pt>
                <c:pt idx="1">
                  <c:v>86.0</c:v>
                </c:pt>
              </c:numCache>
            </c:numRef>
          </c:val>
        </c:ser>
        <c:dLbls>
          <c:showLegendKey val="0"/>
          <c:showVal val="0"/>
          <c:showCatName val="0"/>
          <c:showSerName val="0"/>
          <c:showPercent val="0"/>
          <c:showBubbleSize val="0"/>
        </c:dLbls>
        <c:gapWidth val="150"/>
        <c:axId val="-2146736616"/>
        <c:axId val="-2146799368"/>
      </c:barChart>
      <c:catAx>
        <c:axId val="-2146736616"/>
        <c:scaling>
          <c:orientation val="minMax"/>
        </c:scaling>
        <c:delete val="0"/>
        <c:axPos val="b"/>
        <c:numFmt formatCode="General" sourceLinked="0"/>
        <c:majorTickMark val="out"/>
        <c:minorTickMark val="none"/>
        <c:tickLblPos val="nextTo"/>
        <c:spPr>
          <a:ln>
            <a:solidFill>
              <a:schemeClr val="tx1"/>
            </a:solidFill>
          </a:ln>
        </c:spPr>
        <c:txPr>
          <a:bodyPr/>
          <a:lstStyle/>
          <a:p>
            <a:pPr>
              <a:defRPr sz="1200" b="1">
                <a:latin typeface="Corbel" pitchFamily="34" charset="0"/>
              </a:defRPr>
            </a:pPr>
            <a:endParaRPr lang="en-US"/>
          </a:p>
        </c:txPr>
        <c:crossAx val="-2146799368"/>
        <c:crosses val="autoZero"/>
        <c:auto val="1"/>
        <c:lblAlgn val="ctr"/>
        <c:lblOffset val="100"/>
        <c:noMultiLvlLbl val="0"/>
      </c:catAx>
      <c:valAx>
        <c:axId val="-2146799368"/>
        <c:scaling>
          <c:orientation val="minMax"/>
          <c:max val="120.0"/>
          <c:min val="20.0"/>
        </c:scaling>
        <c:delete val="0"/>
        <c:axPos val="l"/>
        <c:title>
          <c:tx>
            <c:rich>
              <a:bodyPr rot="-5400000" vert="horz"/>
              <a:lstStyle/>
              <a:p>
                <a:pPr>
                  <a:defRPr sz="1400"/>
                </a:pPr>
                <a:r>
                  <a:rPr lang="en-US" sz="1400" dirty="0" smtClean="0">
                    <a:latin typeface="Corbel" pitchFamily="34" charset="0"/>
                  </a:rPr>
                  <a:t>Aggregation Time </a:t>
                </a:r>
                <a:r>
                  <a:rPr lang="en-US" sz="1400" dirty="0">
                    <a:latin typeface="Corbel" pitchFamily="34" charset="0"/>
                  </a:rPr>
                  <a:t>(s)</a:t>
                </a:r>
              </a:p>
            </c:rich>
          </c:tx>
          <c:layout>
            <c:manualLayout>
              <c:xMode val="edge"/>
              <c:yMode val="edge"/>
              <c:x val="0.0916666666666667"/>
              <c:y val="0.290886920384952"/>
            </c:manualLayout>
          </c:layout>
          <c:overlay val="0"/>
        </c:title>
        <c:numFmt formatCode="General" sourceLinked="1"/>
        <c:majorTickMark val="out"/>
        <c:minorTickMark val="none"/>
        <c:tickLblPos val="nextTo"/>
        <c:spPr>
          <a:ln>
            <a:solidFill>
              <a:schemeClr val="tx1"/>
            </a:solidFill>
          </a:ln>
        </c:spPr>
        <c:txPr>
          <a:bodyPr/>
          <a:lstStyle/>
          <a:p>
            <a:pPr>
              <a:defRPr sz="1200" b="1">
                <a:latin typeface="Corbel" pitchFamily="34" charset="0"/>
              </a:defRPr>
            </a:pPr>
            <a:endParaRPr lang="en-US"/>
          </a:p>
        </c:txPr>
        <c:crossAx val="-2146736616"/>
        <c:crosses val="autoZero"/>
        <c:crossBetween val="between"/>
      </c:valAx>
    </c:plotArea>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1094576271017"/>
          <c:y val="0.118137974230494"/>
          <c:w val="0.716717162136256"/>
          <c:h val="0.79183637556669"/>
        </c:manualLayout>
      </c:layout>
      <c:barChart>
        <c:barDir val="col"/>
        <c:grouping val="clustered"/>
        <c:varyColors val="0"/>
        <c:ser>
          <c:idx val="0"/>
          <c:order val="0"/>
          <c:spPr>
            <a:solidFill>
              <a:srgbClr val="0066FF"/>
            </a:solidFill>
            <a:ln w="6350">
              <a:solidFill>
                <a:sysClr val="windowText" lastClr="000000"/>
              </a:solidFill>
            </a:ln>
          </c:spPr>
          <c:invertIfNegative val="0"/>
          <c:errBars>
            <c:errBarType val="both"/>
            <c:errValType val="cust"/>
            <c:noEndCap val="0"/>
            <c:plus>
              <c:numRef>
                <c:f>Number!$E$10:$F$10</c:f>
                <c:numCache>
                  <c:formatCode>General</c:formatCode>
                  <c:ptCount val="2"/>
                  <c:pt idx="0">
                    <c:v>5.061078271903749</c:v>
                  </c:pt>
                  <c:pt idx="1">
                    <c:v>6.246386566067065</c:v>
                  </c:pt>
                </c:numCache>
              </c:numRef>
            </c:plus>
            <c:minus>
              <c:numRef>
                <c:f>Number!$E$10:$F$10</c:f>
                <c:numCache>
                  <c:formatCode>General</c:formatCode>
                  <c:ptCount val="2"/>
                  <c:pt idx="0">
                    <c:v>5.061078271903749</c:v>
                  </c:pt>
                  <c:pt idx="1">
                    <c:v>6.246386566067065</c:v>
                  </c:pt>
                </c:numCache>
              </c:numRef>
            </c:minus>
          </c:errBars>
          <c:cat>
            <c:strRef>
              <c:f>Number!$E$6:$F$6</c:f>
              <c:strCache>
                <c:ptCount val="2"/>
                <c:pt idx="0">
                  <c:v>Pre FF</c:v>
                </c:pt>
                <c:pt idx="1">
                  <c:v>Post FF</c:v>
                </c:pt>
              </c:strCache>
            </c:strRef>
          </c:cat>
          <c:val>
            <c:numRef>
              <c:f>Number!$E$7:$F$7</c:f>
              <c:numCache>
                <c:formatCode>General</c:formatCode>
                <c:ptCount val="2"/>
                <c:pt idx="0">
                  <c:v>264.3999999999995</c:v>
                </c:pt>
                <c:pt idx="1">
                  <c:v>329.0</c:v>
                </c:pt>
              </c:numCache>
            </c:numRef>
          </c:val>
        </c:ser>
        <c:dLbls>
          <c:showLegendKey val="0"/>
          <c:showVal val="0"/>
          <c:showCatName val="0"/>
          <c:showSerName val="0"/>
          <c:showPercent val="0"/>
          <c:showBubbleSize val="0"/>
        </c:dLbls>
        <c:gapWidth val="150"/>
        <c:axId val="-2146789864"/>
        <c:axId val="-2146786632"/>
      </c:barChart>
      <c:catAx>
        <c:axId val="-2146789864"/>
        <c:scaling>
          <c:orientation val="minMax"/>
        </c:scaling>
        <c:delete val="0"/>
        <c:axPos val="b"/>
        <c:numFmt formatCode="General" sourceLinked="0"/>
        <c:majorTickMark val="out"/>
        <c:minorTickMark val="none"/>
        <c:tickLblPos val="nextTo"/>
        <c:spPr>
          <a:ln>
            <a:solidFill>
              <a:schemeClr val="tx1"/>
            </a:solidFill>
          </a:ln>
        </c:spPr>
        <c:txPr>
          <a:bodyPr/>
          <a:lstStyle/>
          <a:p>
            <a:pPr>
              <a:defRPr sz="1200" b="1">
                <a:latin typeface="Corbel" pitchFamily="34" charset="0"/>
              </a:defRPr>
            </a:pPr>
            <a:endParaRPr lang="en-US"/>
          </a:p>
        </c:txPr>
        <c:crossAx val="-2146786632"/>
        <c:crosses val="autoZero"/>
        <c:auto val="1"/>
        <c:lblAlgn val="ctr"/>
        <c:lblOffset val="100"/>
        <c:noMultiLvlLbl val="0"/>
      </c:catAx>
      <c:valAx>
        <c:axId val="-2146786632"/>
        <c:scaling>
          <c:orientation val="minMax"/>
          <c:min val="100.0"/>
        </c:scaling>
        <c:delete val="0"/>
        <c:axPos val="l"/>
        <c:title>
          <c:tx>
            <c:rich>
              <a:bodyPr rot="-5400000" vert="horz"/>
              <a:lstStyle/>
              <a:p>
                <a:pPr>
                  <a:defRPr sz="1400"/>
                </a:pPr>
                <a:r>
                  <a:rPr lang="en-US" sz="1400" dirty="0" smtClean="0">
                    <a:latin typeface="Corbel" pitchFamily="34" charset="0"/>
                  </a:rPr>
                  <a:t>Platelet </a:t>
                </a:r>
                <a:r>
                  <a:rPr lang="en-US" sz="1400" dirty="0">
                    <a:latin typeface="Corbel" pitchFamily="34" charset="0"/>
                  </a:rPr>
                  <a:t>Number </a:t>
                </a:r>
                <a:r>
                  <a:rPr lang="en-US" sz="1400" dirty="0" smtClean="0">
                    <a:latin typeface="Corbel" pitchFamily="34" charset="0"/>
                  </a:rPr>
                  <a:t>(x1000/</a:t>
                </a:r>
                <a:r>
                  <a:rPr lang="en-US" sz="1400" dirty="0">
                    <a:latin typeface="Corbel" pitchFamily="34" charset="0"/>
                    <a:sym typeface="Symbol"/>
                  </a:rPr>
                  <a:t></a:t>
                </a:r>
                <a:r>
                  <a:rPr lang="en-US" sz="1400" dirty="0">
                    <a:latin typeface="Corbel" pitchFamily="34" charset="0"/>
                  </a:rPr>
                  <a:t>L)</a:t>
                </a:r>
              </a:p>
            </c:rich>
          </c:tx>
          <c:layout>
            <c:manualLayout>
              <c:xMode val="edge"/>
              <c:yMode val="edge"/>
              <c:x val="0.0226330000666497"/>
              <c:y val="0.202394714865187"/>
            </c:manualLayout>
          </c:layout>
          <c:overlay val="0"/>
        </c:title>
        <c:numFmt formatCode="General" sourceLinked="1"/>
        <c:majorTickMark val="out"/>
        <c:minorTickMark val="none"/>
        <c:tickLblPos val="nextTo"/>
        <c:spPr>
          <a:ln>
            <a:solidFill>
              <a:schemeClr val="tx1"/>
            </a:solidFill>
          </a:ln>
        </c:spPr>
        <c:txPr>
          <a:bodyPr/>
          <a:lstStyle/>
          <a:p>
            <a:pPr>
              <a:defRPr sz="1200" b="1">
                <a:latin typeface="Corbel" pitchFamily="34" charset="0"/>
              </a:defRPr>
            </a:pPr>
            <a:endParaRPr lang="en-US"/>
          </a:p>
        </c:txPr>
        <c:crossAx val="-2146789864"/>
        <c:crosses val="autoZero"/>
        <c:crossBetween val="between"/>
      </c:valAx>
    </c:plotArea>
    <c:plotVisOnly val="1"/>
    <c:dispBlanksAs val="gap"/>
    <c:showDLblsOverMax val="0"/>
  </c:chart>
  <c:spPr>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832332173193"/>
          <c:y val="0.11932839492742"/>
          <c:w val="0.745602905377229"/>
          <c:h val="0.801966925530726"/>
        </c:manualLayout>
      </c:layout>
      <c:barChart>
        <c:barDir val="col"/>
        <c:grouping val="clustered"/>
        <c:varyColors val="0"/>
        <c:ser>
          <c:idx val="0"/>
          <c:order val="0"/>
          <c:tx>
            <c:v>Fire Suppression</c:v>
          </c:tx>
          <c:spPr>
            <a:solidFill>
              <a:srgbClr val="C00000"/>
            </a:solidFill>
            <a:ln>
              <a:solidFill>
                <a:schemeClr val="tx1"/>
              </a:solidFill>
            </a:ln>
          </c:spPr>
          <c:invertIfNegative val="0"/>
          <c:errBars>
            <c:errBarType val="both"/>
            <c:errValType val="cust"/>
            <c:noEndCap val="0"/>
            <c:plus>
              <c:numRef>
                <c:f>'Figures-ST-EL'!$K$81:$N$81</c:f>
                <c:numCache>
                  <c:formatCode>General</c:formatCode>
                  <c:ptCount val="4"/>
                  <c:pt idx="0">
                    <c:v>12.51445222193176</c:v>
                  </c:pt>
                  <c:pt idx="1">
                    <c:v>38.0713038062227</c:v>
                  </c:pt>
                  <c:pt idx="2">
                    <c:v>67.155898115043</c:v>
                  </c:pt>
                  <c:pt idx="3">
                    <c:v>69.8</c:v>
                  </c:pt>
                </c:numCache>
              </c:numRef>
            </c:plus>
            <c:minus>
              <c:numRef>
                <c:f>'Figures-ST-EL'!$K$81:$N$81</c:f>
                <c:numCache>
                  <c:formatCode>General</c:formatCode>
                  <c:ptCount val="4"/>
                  <c:pt idx="0">
                    <c:v>12.51445222193176</c:v>
                  </c:pt>
                  <c:pt idx="1">
                    <c:v>38.0713038062227</c:v>
                  </c:pt>
                  <c:pt idx="2">
                    <c:v>67.155898115043</c:v>
                  </c:pt>
                  <c:pt idx="3">
                    <c:v>69.8</c:v>
                  </c:pt>
                </c:numCache>
              </c:numRef>
            </c:minus>
          </c:errBars>
          <c:cat>
            <c:strRef>
              <c:f>'Figures-ST-EL'!$K$77:$N$77</c:f>
              <c:strCache>
                <c:ptCount val="4"/>
                <c:pt idx="0">
                  <c:v>Ascent</c:v>
                </c:pt>
                <c:pt idx="1">
                  <c:v>Staging</c:v>
                </c:pt>
                <c:pt idx="2">
                  <c:v>Work</c:v>
                </c:pt>
                <c:pt idx="3">
                  <c:v>Total</c:v>
                </c:pt>
              </c:strCache>
            </c:strRef>
          </c:cat>
          <c:val>
            <c:numRef>
              <c:f>'Figures-ST-EL'!$K$78:$N$78</c:f>
              <c:numCache>
                <c:formatCode>General</c:formatCode>
                <c:ptCount val="4"/>
                <c:pt idx="0">
                  <c:v>229.1789379840298</c:v>
                </c:pt>
                <c:pt idx="1">
                  <c:v>421.7113638359546</c:v>
                </c:pt>
                <c:pt idx="2">
                  <c:v>1502.65621574507</c:v>
                </c:pt>
                <c:pt idx="3">
                  <c:v>2153.546517565055</c:v>
                </c:pt>
              </c:numCache>
            </c:numRef>
          </c:val>
        </c:ser>
        <c:ser>
          <c:idx val="1"/>
          <c:order val="1"/>
          <c:tx>
            <c:v>Search &amp; Rescue</c:v>
          </c:tx>
          <c:spPr>
            <a:solidFill>
              <a:srgbClr val="DDDDDD"/>
            </a:solidFill>
            <a:ln>
              <a:solidFill>
                <a:schemeClr val="tx1"/>
              </a:solidFill>
            </a:ln>
          </c:spPr>
          <c:invertIfNegative val="0"/>
          <c:errBars>
            <c:errBarType val="both"/>
            <c:errValType val="cust"/>
            <c:noEndCap val="0"/>
            <c:plus>
              <c:numRef>
                <c:f>'Figures-ST-EL'!$P$81:$S$81</c:f>
                <c:numCache>
                  <c:formatCode>General</c:formatCode>
                  <c:ptCount val="4"/>
                  <c:pt idx="0">
                    <c:v>8.50844636788841</c:v>
                  </c:pt>
                  <c:pt idx="1">
                    <c:v>123.4513453929405</c:v>
                  </c:pt>
                  <c:pt idx="2">
                    <c:v>129.3606113959037</c:v>
                  </c:pt>
                  <c:pt idx="3">
                    <c:v>53.2</c:v>
                  </c:pt>
                </c:numCache>
              </c:numRef>
            </c:plus>
            <c:minus>
              <c:numRef>
                <c:f>'Figures-ST-EL'!$P$81:$S$81</c:f>
                <c:numCache>
                  <c:formatCode>General</c:formatCode>
                  <c:ptCount val="4"/>
                  <c:pt idx="0">
                    <c:v>8.50844636788841</c:v>
                  </c:pt>
                  <c:pt idx="1">
                    <c:v>123.4513453929405</c:v>
                  </c:pt>
                  <c:pt idx="2">
                    <c:v>129.3606113959037</c:v>
                  </c:pt>
                  <c:pt idx="3">
                    <c:v>53.2</c:v>
                  </c:pt>
                </c:numCache>
              </c:numRef>
            </c:minus>
          </c:errBars>
          <c:cat>
            <c:strRef>
              <c:f>'Figures-ST-EL'!$K$77:$N$77</c:f>
              <c:strCache>
                <c:ptCount val="4"/>
                <c:pt idx="0">
                  <c:v>Ascent</c:v>
                </c:pt>
                <c:pt idx="1">
                  <c:v>Staging</c:v>
                </c:pt>
                <c:pt idx="2">
                  <c:v>Work</c:v>
                </c:pt>
                <c:pt idx="3">
                  <c:v>Total</c:v>
                </c:pt>
              </c:strCache>
            </c:strRef>
          </c:cat>
          <c:val>
            <c:numRef>
              <c:f>'Figures-ST-EL'!$P$78:$S$78</c:f>
              <c:numCache>
                <c:formatCode>General</c:formatCode>
                <c:ptCount val="4"/>
                <c:pt idx="0">
                  <c:v>315.3960544479203</c:v>
                </c:pt>
                <c:pt idx="1">
                  <c:v>566.1709661956816</c:v>
                </c:pt>
                <c:pt idx="2">
                  <c:v>1977.544819314335</c:v>
                </c:pt>
                <c:pt idx="3">
                  <c:v>2859.111839957938</c:v>
                </c:pt>
              </c:numCache>
            </c:numRef>
          </c:val>
        </c:ser>
        <c:ser>
          <c:idx val="2"/>
          <c:order val="2"/>
          <c:tx>
            <c:v>Material Support</c:v>
          </c:tx>
          <c:spPr>
            <a:solidFill>
              <a:srgbClr val="000000">
                <a:lumMod val="65000"/>
                <a:lumOff val="35000"/>
              </a:srgbClr>
            </a:solidFill>
            <a:ln>
              <a:solidFill>
                <a:schemeClr val="tx1"/>
              </a:solidFill>
            </a:ln>
          </c:spPr>
          <c:invertIfNegative val="0"/>
          <c:errBars>
            <c:errBarType val="both"/>
            <c:errValType val="cust"/>
            <c:noEndCap val="0"/>
            <c:plus>
              <c:numRef>
                <c:f>'Figures-ST-EL'!$K$88:$N$88</c:f>
                <c:numCache>
                  <c:formatCode>General</c:formatCode>
                  <c:ptCount val="4"/>
                  <c:pt idx="0">
                    <c:v>0.0</c:v>
                  </c:pt>
                  <c:pt idx="1">
                    <c:v>0.0</c:v>
                  </c:pt>
                  <c:pt idx="2">
                    <c:v>104.0</c:v>
                  </c:pt>
                  <c:pt idx="3">
                    <c:v>104.0</c:v>
                  </c:pt>
                </c:numCache>
              </c:numRef>
            </c:plus>
            <c:minus>
              <c:numRef>
                <c:f>'Figures-ST-EL'!$K$88:$N$88</c:f>
                <c:numCache>
                  <c:formatCode>General</c:formatCode>
                  <c:ptCount val="4"/>
                  <c:pt idx="0">
                    <c:v>0.0</c:v>
                  </c:pt>
                  <c:pt idx="1">
                    <c:v>0.0</c:v>
                  </c:pt>
                  <c:pt idx="2">
                    <c:v>104.0</c:v>
                  </c:pt>
                  <c:pt idx="3">
                    <c:v>104.0</c:v>
                  </c:pt>
                </c:numCache>
              </c:numRef>
            </c:minus>
          </c:errBars>
          <c:cat>
            <c:strRef>
              <c:f>'Figures-ST-EL'!$K$77:$N$77</c:f>
              <c:strCache>
                <c:ptCount val="4"/>
                <c:pt idx="0">
                  <c:v>Ascent</c:v>
                </c:pt>
                <c:pt idx="1">
                  <c:v>Staging</c:v>
                </c:pt>
                <c:pt idx="2">
                  <c:v>Work</c:v>
                </c:pt>
                <c:pt idx="3">
                  <c:v>Total</c:v>
                </c:pt>
              </c:strCache>
            </c:strRef>
          </c:cat>
          <c:val>
            <c:numRef>
              <c:f>'Figures-ST-EL'!$K$85:$N$85</c:f>
              <c:numCache>
                <c:formatCode>General</c:formatCode>
                <c:ptCount val="4"/>
                <c:pt idx="0">
                  <c:v>0.0</c:v>
                </c:pt>
                <c:pt idx="1">
                  <c:v>0.0</c:v>
                </c:pt>
                <c:pt idx="2">
                  <c:v>2785.0</c:v>
                </c:pt>
                <c:pt idx="3">
                  <c:v>2785.0</c:v>
                </c:pt>
              </c:numCache>
            </c:numRef>
          </c:val>
        </c:ser>
        <c:dLbls>
          <c:showLegendKey val="0"/>
          <c:showVal val="0"/>
          <c:showCatName val="0"/>
          <c:showSerName val="0"/>
          <c:showPercent val="0"/>
          <c:showBubbleSize val="0"/>
        </c:dLbls>
        <c:gapWidth val="150"/>
        <c:axId val="-2146053080"/>
        <c:axId val="2141097528"/>
      </c:barChart>
      <c:catAx>
        <c:axId val="-2146053080"/>
        <c:scaling>
          <c:orientation val="minMax"/>
        </c:scaling>
        <c:delete val="0"/>
        <c:axPos val="b"/>
        <c:numFmt formatCode="General" sourceLinked="0"/>
        <c:majorTickMark val="out"/>
        <c:minorTickMark val="none"/>
        <c:tickLblPos val="nextTo"/>
        <c:spPr>
          <a:ln>
            <a:solidFill>
              <a:schemeClr val="tx1"/>
            </a:solidFill>
          </a:ln>
        </c:spPr>
        <c:txPr>
          <a:bodyPr/>
          <a:lstStyle/>
          <a:p>
            <a:pPr>
              <a:defRPr b="1">
                <a:solidFill>
                  <a:sysClr val="windowText" lastClr="000000"/>
                </a:solidFill>
              </a:defRPr>
            </a:pPr>
            <a:endParaRPr lang="en-US"/>
          </a:p>
        </c:txPr>
        <c:crossAx val="2141097528"/>
        <c:crosses val="autoZero"/>
        <c:auto val="1"/>
        <c:lblAlgn val="ctr"/>
        <c:lblOffset val="100"/>
        <c:noMultiLvlLbl val="0"/>
      </c:catAx>
      <c:valAx>
        <c:axId val="2141097528"/>
        <c:scaling>
          <c:orientation val="minMax"/>
          <c:max val="3000.0"/>
          <c:min val="0.0"/>
        </c:scaling>
        <c:delete val="0"/>
        <c:axPos val="l"/>
        <c:majorGridlines>
          <c:spPr>
            <a:ln>
              <a:noFill/>
            </a:ln>
          </c:spPr>
        </c:majorGridlines>
        <c:title>
          <c:tx>
            <c:rich>
              <a:bodyPr rot="-5400000" vert="horz"/>
              <a:lstStyle/>
              <a:p>
                <a:pPr>
                  <a:defRPr sz="1200"/>
                </a:pPr>
                <a:r>
                  <a:rPr lang="en-US" sz="1200" dirty="0"/>
                  <a:t>Cardiac Strain Index (beats)</a:t>
                </a:r>
              </a:p>
            </c:rich>
          </c:tx>
          <c:layout>
            <c:manualLayout>
              <c:xMode val="edge"/>
              <c:yMode val="edge"/>
              <c:x val="0.0136054363466982"/>
              <c:y val="0.219268993123979"/>
            </c:manualLayout>
          </c:layout>
          <c:overlay val="0"/>
        </c:title>
        <c:numFmt formatCode="0" sourceLinked="0"/>
        <c:majorTickMark val="out"/>
        <c:minorTickMark val="none"/>
        <c:tickLblPos val="nextTo"/>
        <c:spPr>
          <a:ln>
            <a:solidFill>
              <a:schemeClr val="tx1"/>
            </a:solidFill>
          </a:ln>
        </c:spPr>
        <c:txPr>
          <a:bodyPr/>
          <a:lstStyle/>
          <a:p>
            <a:pPr>
              <a:defRPr b="1">
                <a:solidFill>
                  <a:schemeClr val="tx1"/>
                </a:solidFill>
              </a:defRPr>
            </a:pPr>
            <a:endParaRPr lang="en-US"/>
          </a:p>
        </c:txPr>
        <c:crossAx val="-2146053080"/>
        <c:crosses val="autoZero"/>
        <c:crossBetween val="between"/>
        <c:majorUnit val="500.0"/>
      </c:valAx>
    </c:plotArea>
    <c:legend>
      <c:legendPos val="r"/>
      <c:layout>
        <c:manualLayout>
          <c:xMode val="edge"/>
          <c:yMode val="edge"/>
          <c:x val="0.159829555548589"/>
          <c:y val="0.0725576494693967"/>
          <c:w val="0.320875700605769"/>
          <c:h val="0.206785533555266"/>
        </c:manualLayout>
      </c:layout>
      <c:overlay val="0"/>
      <c:txPr>
        <a:bodyPr/>
        <a:lstStyle/>
        <a:p>
          <a:pPr>
            <a:defRPr sz="1200" b="1"/>
          </a:pPr>
          <a:endParaRPr lang="en-US"/>
        </a:p>
      </c:txPr>
    </c:legend>
    <c:plotVisOnly val="1"/>
    <c:dispBlanksAs val="gap"/>
    <c:showDLblsOverMax val="0"/>
  </c:chart>
  <c:spPr>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6AC019-831B-497D-BE18-AB9F5D9EF292}" type="doc">
      <dgm:prSet loTypeId="urn:microsoft.com/office/officeart/2005/8/layout/venn1" loCatId="relationship" qsTypeId="urn:microsoft.com/office/officeart/2005/8/quickstyle/3d3" qsCatId="3D" csTypeId="urn:microsoft.com/office/officeart/2005/8/colors/accent1_2" csCatId="accent1" phldr="1"/>
      <dgm:spPr/>
    </dgm:pt>
    <dgm:pt modelId="{E2B8209A-275B-4D37-951A-A86500967BC4}">
      <dgm:prSet phldrT="[Text]" custT="1"/>
      <dgm:spPr>
        <a:solidFill>
          <a:schemeClr val="bg2">
            <a:alpha val="50000"/>
          </a:schemeClr>
        </a:solidFill>
      </dgm:spPr>
      <dgm:t>
        <a:bodyPr/>
        <a:lstStyle/>
        <a:p>
          <a:r>
            <a:rPr lang="en-US" sz="2900" dirty="0" smtClean="0">
              <a:solidFill>
                <a:schemeClr val="bg1"/>
              </a:solidFill>
            </a:rPr>
            <a:t>Wellness:</a:t>
          </a:r>
        </a:p>
        <a:p>
          <a:r>
            <a:rPr lang="en-US" sz="1400" dirty="0" smtClean="0">
              <a:solidFill>
                <a:schemeClr val="bg1"/>
              </a:solidFill>
            </a:rPr>
            <a:t>Being in good physical and mental health</a:t>
          </a:r>
          <a:endParaRPr lang="en-US" sz="1400" dirty="0">
            <a:solidFill>
              <a:schemeClr val="bg1"/>
            </a:solidFill>
          </a:endParaRPr>
        </a:p>
      </dgm:t>
    </dgm:pt>
    <dgm:pt modelId="{45B67402-4D3B-4FB7-B2A8-6B0E15B38504}" type="parTrans" cxnId="{77AF7E61-D8F2-45EE-8991-4690C6A93466}">
      <dgm:prSet/>
      <dgm:spPr/>
      <dgm:t>
        <a:bodyPr/>
        <a:lstStyle/>
        <a:p>
          <a:endParaRPr lang="en-US"/>
        </a:p>
      </dgm:t>
    </dgm:pt>
    <dgm:pt modelId="{60B4D29E-D1D0-4947-A6E0-25DE77E1F072}" type="sibTrans" cxnId="{77AF7E61-D8F2-45EE-8991-4690C6A93466}">
      <dgm:prSet/>
      <dgm:spPr/>
      <dgm:t>
        <a:bodyPr/>
        <a:lstStyle/>
        <a:p>
          <a:endParaRPr lang="en-US"/>
        </a:p>
      </dgm:t>
    </dgm:pt>
    <dgm:pt modelId="{E48D5CB4-968B-488E-920B-6BA9E5DB81F3}">
      <dgm:prSet phldrT="[Text]" custT="1"/>
      <dgm:spPr>
        <a:solidFill>
          <a:schemeClr val="bg2">
            <a:alpha val="50000"/>
          </a:schemeClr>
        </a:solidFill>
      </dgm:spPr>
      <dgm:t>
        <a:bodyPr/>
        <a:lstStyle/>
        <a:p>
          <a:pPr algn="ctr"/>
          <a:r>
            <a:rPr lang="en-US" sz="3500" dirty="0" smtClean="0">
              <a:solidFill>
                <a:schemeClr val="bg1"/>
              </a:solidFill>
            </a:rPr>
            <a:t>Safety:</a:t>
          </a:r>
        </a:p>
        <a:p>
          <a:pPr algn="ctr"/>
          <a:r>
            <a:rPr lang="en-US" sz="1400" dirty="0" smtClean="0">
              <a:solidFill>
                <a:schemeClr val="bg1"/>
              </a:solidFill>
            </a:rPr>
            <a:t>Being free from harm</a:t>
          </a:r>
          <a:endParaRPr lang="en-US" sz="1400" dirty="0">
            <a:solidFill>
              <a:schemeClr val="bg1"/>
            </a:solidFill>
          </a:endParaRPr>
        </a:p>
      </dgm:t>
    </dgm:pt>
    <dgm:pt modelId="{D3678E0A-DB8C-48E6-B122-416FE47CA26D}" type="parTrans" cxnId="{2150870E-9027-4795-80E7-576BE54ADC20}">
      <dgm:prSet/>
      <dgm:spPr/>
      <dgm:t>
        <a:bodyPr/>
        <a:lstStyle/>
        <a:p>
          <a:endParaRPr lang="en-US"/>
        </a:p>
      </dgm:t>
    </dgm:pt>
    <dgm:pt modelId="{9B8C75A9-0D28-4597-9FB0-5EB98DD0DACB}" type="sibTrans" cxnId="{2150870E-9027-4795-80E7-576BE54ADC20}">
      <dgm:prSet/>
      <dgm:spPr/>
      <dgm:t>
        <a:bodyPr/>
        <a:lstStyle/>
        <a:p>
          <a:endParaRPr lang="en-US"/>
        </a:p>
      </dgm:t>
    </dgm:pt>
    <dgm:pt modelId="{A8362F42-773A-4129-9EF3-D217A399B7F0}">
      <dgm:prSet phldrT="[Text]" custT="1"/>
      <dgm:spPr>
        <a:solidFill>
          <a:schemeClr val="bg2">
            <a:alpha val="50000"/>
          </a:schemeClr>
        </a:solidFill>
      </dgm:spPr>
      <dgm:t>
        <a:bodyPr/>
        <a:lstStyle/>
        <a:p>
          <a:r>
            <a:rPr lang="en-US" sz="3500" dirty="0" smtClean="0">
              <a:solidFill>
                <a:schemeClr val="bg1"/>
              </a:solidFill>
            </a:rPr>
            <a:t>Health:</a:t>
          </a:r>
        </a:p>
        <a:p>
          <a:r>
            <a:rPr lang="en-US" sz="1400" dirty="0" smtClean="0">
              <a:solidFill>
                <a:schemeClr val="bg1"/>
              </a:solidFill>
            </a:rPr>
            <a:t>Being free from disease</a:t>
          </a:r>
          <a:endParaRPr lang="en-US" sz="1400" dirty="0">
            <a:solidFill>
              <a:schemeClr val="bg1"/>
            </a:solidFill>
          </a:endParaRPr>
        </a:p>
      </dgm:t>
    </dgm:pt>
    <dgm:pt modelId="{A63D21DD-54AE-4F3D-88F7-6C32AEFD7E5D}" type="parTrans" cxnId="{43E750EB-F2F9-4BB5-8B6B-45BBA0C7CBAE}">
      <dgm:prSet/>
      <dgm:spPr/>
      <dgm:t>
        <a:bodyPr/>
        <a:lstStyle/>
        <a:p>
          <a:endParaRPr lang="en-US"/>
        </a:p>
      </dgm:t>
    </dgm:pt>
    <dgm:pt modelId="{D4756022-66EB-4B64-BF36-4E4C9A69F2CA}" type="sibTrans" cxnId="{43E750EB-F2F9-4BB5-8B6B-45BBA0C7CBAE}">
      <dgm:prSet/>
      <dgm:spPr/>
      <dgm:t>
        <a:bodyPr/>
        <a:lstStyle/>
        <a:p>
          <a:endParaRPr lang="en-US"/>
        </a:p>
      </dgm:t>
    </dgm:pt>
    <dgm:pt modelId="{844E28C4-814B-491C-A319-22540AB5B919}" type="pres">
      <dgm:prSet presAssocID="{356AC019-831B-497D-BE18-AB9F5D9EF292}" presName="compositeShape" presStyleCnt="0">
        <dgm:presLayoutVars>
          <dgm:chMax val="7"/>
          <dgm:dir/>
          <dgm:resizeHandles val="exact"/>
        </dgm:presLayoutVars>
      </dgm:prSet>
      <dgm:spPr/>
    </dgm:pt>
    <dgm:pt modelId="{9D178650-8859-436D-A5EA-0B11FC04498D}" type="pres">
      <dgm:prSet presAssocID="{E2B8209A-275B-4D37-951A-A86500967BC4}" presName="circ1" presStyleLbl="vennNode1" presStyleIdx="0" presStyleCnt="3"/>
      <dgm:spPr/>
      <dgm:t>
        <a:bodyPr/>
        <a:lstStyle/>
        <a:p>
          <a:endParaRPr lang="en-US"/>
        </a:p>
      </dgm:t>
    </dgm:pt>
    <dgm:pt modelId="{73BB9F7C-DFD6-477E-A359-B31374955D9B}" type="pres">
      <dgm:prSet presAssocID="{E2B8209A-275B-4D37-951A-A86500967BC4}" presName="circ1Tx" presStyleLbl="revTx" presStyleIdx="0" presStyleCnt="0">
        <dgm:presLayoutVars>
          <dgm:chMax val="0"/>
          <dgm:chPref val="0"/>
          <dgm:bulletEnabled val="1"/>
        </dgm:presLayoutVars>
      </dgm:prSet>
      <dgm:spPr/>
      <dgm:t>
        <a:bodyPr/>
        <a:lstStyle/>
        <a:p>
          <a:endParaRPr lang="en-US"/>
        </a:p>
      </dgm:t>
    </dgm:pt>
    <dgm:pt modelId="{010FE361-EBE2-45B4-92AB-53B13D77DA47}" type="pres">
      <dgm:prSet presAssocID="{E48D5CB4-968B-488E-920B-6BA9E5DB81F3}" presName="circ2" presStyleLbl="vennNode1" presStyleIdx="1" presStyleCnt="3"/>
      <dgm:spPr/>
      <dgm:t>
        <a:bodyPr/>
        <a:lstStyle/>
        <a:p>
          <a:endParaRPr lang="en-US"/>
        </a:p>
      </dgm:t>
    </dgm:pt>
    <dgm:pt modelId="{D9EE30FC-CC2B-40E1-8701-5B6780ABD152}" type="pres">
      <dgm:prSet presAssocID="{E48D5CB4-968B-488E-920B-6BA9E5DB81F3}" presName="circ2Tx" presStyleLbl="revTx" presStyleIdx="0" presStyleCnt="0">
        <dgm:presLayoutVars>
          <dgm:chMax val="0"/>
          <dgm:chPref val="0"/>
          <dgm:bulletEnabled val="1"/>
        </dgm:presLayoutVars>
      </dgm:prSet>
      <dgm:spPr/>
      <dgm:t>
        <a:bodyPr/>
        <a:lstStyle/>
        <a:p>
          <a:endParaRPr lang="en-US"/>
        </a:p>
      </dgm:t>
    </dgm:pt>
    <dgm:pt modelId="{17490C22-B68B-4DFA-8BAB-750B4FF1EB10}" type="pres">
      <dgm:prSet presAssocID="{A8362F42-773A-4129-9EF3-D217A399B7F0}" presName="circ3" presStyleLbl="vennNode1" presStyleIdx="2" presStyleCnt="3"/>
      <dgm:spPr/>
      <dgm:t>
        <a:bodyPr/>
        <a:lstStyle/>
        <a:p>
          <a:endParaRPr lang="en-US"/>
        </a:p>
      </dgm:t>
    </dgm:pt>
    <dgm:pt modelId="{B091EE56-A675-4875-82E4-04FEB853AF46}" type="pres">
      <dgm:prSet presAssocID="{A8362F42-773A-4129-9EF3-D217A399B7F0}" presName="circ3Tx" presStyleLbl="revTx" presStyleIdx="0" presStyleCnt="0">
        <dgm:presLayoutVars>
          <dgm:chMax val="0"/>
          <dgm:chPref val="0"/>
          <dgm:bulletEnabled val="1"/>
        </dgm:presLayoutVars>
      </dgm:prSet>
      <dgm:spPr/>
      <dgm:t>
        <a:bodyPr/>
        <a:lstStyle/>
        <a:p>
          <a:endParaRPr lang="en-US"/>
        </a:p>
      </dgm:t>
    </dgm:pt>
  </dgm:ptLst>
  <dgm:cxnLst>
    <dgm:cxn modelId="{99BA90FD-C616-4D79-9FCF-35C6DFA5CB17}" type="presOf" srcId="{E48D5CB4-968B-488E-920B-6BA9E5DB81F3}" destId="{010FE361-EBE2-45B4-92AB-53B13D77DA47}" srcOrd="0" destOrd="0" presId="urn:microsoft.com/office/officeart/2005/8/layout/venn1"/>
    <dgm:cxn modelId="{2150870E-9027-4795-80E7-576BE54ADC20}" srcId="{356AC019-831B-497D-BE18-AB9F5D9EF292}" destId="{E48D5CB4-968B-488E-920B-6BA9E5DB81F3}" srcOrd="1" destOrd="0" parTransId="{D3678E0A-DB8C-48E6-B122-416FE47CA26D}" sibTransId="{9B8C75A9-0D28-4597-9FB0-5EB98DD0DACB}"/>
    <dgm:cxn modelId="{77AF7E61-D8F2-45EE-8991-4690C6A93466}" srcId="{356AC019-831B-497D-BE18-AB9F5D9EF292}" destId="{E2B8209A-275B-4D37-951A-A86500967BC4}" srcOrd="0" destOrd="0" parTransId="{45B67402-4D3B-4FB7-B2A8-6B0E15B38504}" sibTransId="{60B4D29E-D1D0-4947-A6E0-25DE77E1F072}"/>
    <dgm:cxn modelId="{4FCEB515-1F2A-4193-8F81-1ABB8AE807D2}" type="presOf" srcId="{E2B8209A-275B-4D37-951A-A86500967BC4}" destId="{9D178650-8859-436D-A5EA-0B11FC04498D}" srcOrd="0" destOrd="0" presId="urn:microsoft.com/office/officeart/2005/8/layout/venn1"/>
    <dgm:cxn modelId="{43E750EB-F2F9-4BB5-8B6B-45BBA0C7CBAE}" srcId="{356AC019-831B-497D-BE18-AB9F5D9EF292}" destId="{A8362F42-773A-4129-9EF3-D217A399B7F0}" srcOrd="2" destOrd="0" parTransId="{A63D21DD-54AE-4F3D-88F7-6C32AEFD7E5D}" sibTransId="{D4756022-66EB-4B64-BF36-4E4C9A69F2CA}"/>
    <dgm:cxn modelId="{7A129474-88F9-4362-ACBB-68ADA8140271}" type="presOf" srcId="{E2B8209A-275B-4D37-951A-A86500967BC4}" destId="{73BB9F7C-DFD6-477E-A359-B31374955D9B}" srcOrd="1" destOrd="0" presId="urn:microsoft.com/office/officeart/2005/8/layout/venn1"/>
    <dgm:cxn modelId="{36EFAE76-C92E-48A3-8D83-543DF9E2557B}" type="presOf" srcId="{A8362F42-773A-4129-9EF3-D217A399B7F0}" destId="{B091EE56-A675-4875-82E4-04FEB853AF46}" srcOrd="1" destOrd="0" presId="urn:microsoft.com/office/officeart/2005/8/layout/venn1"/>
    <dgm:cxn modelId="{9A85BD00-652F-4842-A94E-B3C455E5B869}" type="presOf" srcId="{E48D5CB4-968B-488E-920B-6BA9E5DB81F3}" destId="{D9EE30FC-CC2B-40E1-8701-5B6780ABD152}" srcOrd="1" destOrd="0" presId="urn:microsoft.com/office/officeart/2005/8/layout/venn1"/>
    <dgm:cxn modelId="{87FDEC41-BD09-4F57-971D-29B6B9534BE3}" type="presOf" srcId="{356AC019-831B-497D-BE18-AB9F5D9EF292}" destId="{844E28C4-814B-491C-A319-22540AB5B919}" srcOrd="0" destOrd="0" presId="urn:microsoft.com/office/officeart/2005/8/layout/venn1"/>
    <dgm:cxn modelId="{EE1B253F-1EDF-4047-874A-41C7B6142BE8}" type="presOf" srcId="{A8362F42-773A-4129-9EF3-D217A399B7F0}" destId="{17490C22-B68B-4DFA-8BAB-750B4FF1EB10}" srcOrd="0" destOrd="0" presId="urn:microsoft.com/office/officeart/2005/8/layout/venn1"/>
    <dgm:cxn modelId="{596E3CD8-E56B-4BE8-ABAC-015957D7FF85}" type="presParOf" srcId="{844E28C4-814B-491C-A319-22540AB5B919}" destId="{9D178650-8859-436D-A5EA-0B11FC04498D}" srcOrd="0" destOrd="0" presId="urn:microsoft.com/office/officeart/2005/8/layout/venn1"/>
    <dgm:cxn modelId="{9E46CA15-3AA3-4927-9D55-88734BC2A233}" type="presParOf" srcId="{844E28C4-814B-491C-A319-22540AB5B919}" destId="{73BB9F7C-DFD6-477E-A359-B31374955D9B}" srcOrd="1" destOrd="0" presId="urn:microsoft.com/office/officeart/2005/8/layout/venn1"/>
    <dgm:cxn modelId="{A173DEE5-3096-4E64-9B94-A336E4831BB6}" type="presParOf" srcId="{844E28C4-814B-491C-A319-22540AB5B919}" destId="{010FE361-EBE2-45B4-92AB-53B13D77DA47}" srcOrd="2" destOrd="0" presId="urn:microsoft.com/office/officeart/2005/8/layout/venn1"/>
    <dgm:cxn modelId="{734D666B-6D87-4C3D-BBBF-936107C6EE1E}" type="presParOf" srcId="{844E28C4-814B-491C-A319-22540AB5B919}" destId="{D9EE30FC-CC2B-40E1-8701-5B6780ABD152}" srcOrd="3" destOrd="0" presId="urn:microsoft.com/office/officeart/2005/8/layout/venn1"/>
    <dgm:cxn modelId="{08E0CAFC-34A8-45CF-A194-62CDA138CB30}" type="presParOf" srcId="{844E28C4-814B-491C-A319-22540AB5B919}" destId="{17490C22-B68B-4DFA-8BAB-750B4FF1EB10}" srcOrd="4" destOrd="0" presId="urn:microsoft.com/office/officeart/2005/8/layout/venn1"/>
    <dgm:cxn modelId="{D9458D2C-0DA2-4759-8B62-7A5D03FCB02C}" type="presParOf" srcId="{844E28C4-814B-491C-A319-22540AB5B919}" destId="{B091EE56-A675-4875-82E4-04FEB853AF4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78650-8859-436D-A5EA-0B11FC04498D}">
      <dsp:nvSpPr>
        <dsp:cNvPr id="0" name=""/>
        <dsp:cNvSpPr/>
      </dsp:nvSpPr>
      <dsp:spPr>
        <a:xfrm>
          <a:off x="2072639" y="48577"/>
          <a:ext cx="2331720" cy="2331720"/>
        </a:xfrm>
        <a:prstGeom prst="ellipse">
          <a:avLst/>
        </a:prstGeom>
        <a:solidFill>
          <a:schemeClr val="bg2">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bg1"/>
              </a:solidFill>
            </a:rPr>
            <a:t>Wellness:</a:t>
          </a:r>
        </a:p>
        <a:p>
          <a:pPr lvl="0" algn="ctr" defTabSz="1289050">
            <a:lnSpc>
              <a:spcPct val="90000"/>
            </a:lnSpc>
            <a:spcBef>
              <a:spcPct val="0"/>
            </a:spcBef>
            <a:spcAft>
              <a:spcPct val="35000"/>
            </a:spcAft>
          </a:pPr>
          <a:r>
            <a:rPr lang="en-US" sz="1400" kern="1200" dirty="0" smtClean="0">
              <a:solidFill>
                <a:schemeClr val="bg1"/>
              </a:solidFill>
            </a:rPr>
            <a:t>Being in good physical and mental health</a:t>
          </a:r>
          <a:endParaRPr lang="en-US" sz="1400" kern="1200" dirty="0">
            <a:solidFill>
              <a:schemeClr val="bg1"/>
            </a:solidFill>
          </a:endParaRPr>
        </a:p>
      </dsp:txBody>
      <dsp:txXfrm>
        <a:off x="2383535" y="456628"/>
        <a:ext cx="1709928" cy="1049274"/>
      </dsp:txXfrm>
    </dsp:sp>
    <dsp:sp modelId="{010FE361-EBE2-45B4-92AB-53B13D77DA47}">
      <dsp:nvSpPr>
        <dsp:cNvPr id="0" name=""/>
        <dsp:cNvSpPr/>
      </dsp:nvSpPr>
      <dsp:spPr>
        <a:xfrm>
          <a:off x="2914002" y="1505902"/>
          <a:ext cx="2331720" cy="2331720"/>
        </a:xfrm>
        <a:prstGeom prst="ellipse">
          <a:avLst/>
        </a:prstGeom>
        <a:solidFill>
          <a:schemeClr val="bg2">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bg1"/>
              </a:solidFill>
            </a:rPr>
            <a:t>Safety:</a:t>
          </a:r>
        </a:p>
        <a:p>
          <a:pPr lvl="0" algn="ctr" defTabSz="1555750">
            <a:lnSpc>
              <a:spcPct val="90000"/>
            </a:lnSpc>
            <a:spcBef>
              <a:spcPct val="0"/>
            </a:spcBef>
            <a:spcAft>
              <a:spcPct val="35000"/>
            </a:spcAft>
          </a:pPr>
          <a:r>
            <a:rPr lang="en-US" sz="1400" kern="1200" dirty="0" smtClean="0">
              <a:solidFill>
                <a:schemeClr val="bg1"/>
              </a:solidFill>
            </a:rPr>
            <a:t>Being free from harm</a:t>
          </a:r>
          <a:endParaRPr lang="en-US" sz="1400" kern="1200" dirty="0">
            <a:solidFill>
              <a:schemeClr val="bg1"/>
            </a:solidFill>
          </a:endParaRPr>
        </a:p>
      </dsp:txBody>
      <dsp:txXfrm>
        <a:off x="3627120" y="2108263"/>
        <a:ext cx="1399032" cy="1282446"/>
      </dsp:txXfrm>
    </dsp:sp>
    <dsp:sp modelId="{17490C22-B68B-4DFA-8BAB-750B4FF1EB10}">
      <dsp:nvSpPr>
        <dsp:cNvPr id="0" name=""/>
        <dsp:cNvSpPr/>
      </dsp:nvSpPr>
      <dsp:spPr>
        <a:xfrm>
          <a:off x="1231277" y="1505902"/>
          <a:ext cx="2331720" cy="2331720"/>
        </a:xfrm>
        <a:prstGeom prst="ellipse">
          <a:avLst/>
        </a:prstGeom>
        <a:solidFill>
          <a:schemeClr val="bg2">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bg1"/>
              </a:solidFill>
            </a:rPr>
            <a:t>Health:</a:t>
          </a:r>
        </a:p>
        <a:p>
          <a:pPr lvl="0" algn="ctr" defTabSz="1555750">
            <a:lnSpc>
              <a:spcPct val="90000"/>
            </a:lnSpc>
            <a:spcBef>
              <a:spcPct val="0"/>
            </a:spcBef>
            <a:spcAft>
              <a:spcPct val="35000"/>
            </a:spcAft>
          </a:pPr>
          <a:r>
            <a:rPr lang="en-US" sz="1400" kern="1200" dirty="0" smtClean="0">
              <a:solidFill>
                <a:schemeClr val="bg1"/>
              </a:solidFill>
            </a:rPr>
            <a:t>Being free from disease</a:t>
          </a:r>
          <a:endParaRPr lang="en-US" sz="1400" kern="1200" dirty="0">
            <a:solidFill>
              <a:schemeClr val="bg1"/>
            </a:solidFill>
          </a:endParaRPr>
        </a:p>
      </dsp:txBody>
      <dsp:txXfrm>
        <a:off x="1450847" y="2108263"/>
        <a:ext cx="1399032" cy="128244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0.26383</cdr:x>
      <cdr:y>0.07119</cdr:y>
    </cdr:from>
    <cdr:to>
      <cdr:x>0.33713</cdr:x>
      <cdr:y>0.87957</cdr:y>
    </cdr:to>
    <cdr:sp macro="" textlink="">
      <cdr:nvSpPr>
        <cdr:cNvPr id="13" name="Rectangle 12"/>
        <cdr:cNvSpPr/>
      </cdr:nvSpPr>
      <cdr:spPr>
        <a:xfrm xmlns:a="http://schemas.openxmlformats.org/drawingml/2006/main">
          <a:off x="1849554" y="303782"/>
          <a:ext cx="513862" cy="3449519"/>
        </a:xfrm>
        <a:prstGeom xmlns:a="http://schemas.openxmlformats.org/drawingml/2006/main" prst="rect">
          <a:avLst/>
        </a:prstGeom>
        <a:solidFill xmlns:a="http://schemas.openxmlformats.org/drawingml/2006/main">
          <a:srgbClr val="C9D749">
            <a:alpha val="49804"/>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0.33541</cdr:x>
      <cdr:y>0.07143</cdr:y>
    </cdr:from>
    <cdr:to>
      <cdr:x>0.93752</cdr:x>
      <cdr:y>0.87981</cdr:y>
    </cdr:to>
    <cdr:sp macro="" textlink="">
      <cdr:nvSpPr>
        <cdr:cNvPr id="4" name="Rectangle 3"/>
        <cdr:cNvSpPr/>
      </cdr:nvSpPr>
      <cdr:spPr>
        <a:xfrm xmlns:a="http://schemas.openxmlformats.org/drawingml/2006/main">
          <a:off x="2351358" y="304806"/>
          <a:ext cx="4221031" cy="3449519"/>
        </a:xfrm>
        <a:prstGeom xmlns:a="http://schemas.openxmlformats.org/drawingml/2006/main" prst="rect">
          <a:avLst/>
        </a:prstGeom>
        <a:solidFill xmlns:a="http://schemas.openxmlformats.org/drawingml/2006/main">
          <a:schemeClr val="accent3">
            <a:lumMod val="20000"/>
            <a:lumOff val="80000"/>
            <a:alpha val="50000"/>
          </a:schemeClr>
        </a:solidFill>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0.13591</cdr:x>
      <cdr:y>0.06916</cdr:y>
    </cdr:from>
    <cdr:to>
      <cdr:x>0.23146</cdr:x>
      <cdr:y>0.87754</cdr:y>
    </cdr:to>
    <cdr:sp macro="" textlink="">
      <cdr:nvSpPr>
        <cdr:cNvPr id="6" name="Rectangle 5"/>
        <cdr:cNvSpPr/>
      </cdr:nvSpPr>
      <cdr:spPr>
        <a:xfrm xmlns:a="http://schemas.openxmlformats.org/drawingml/2006/main">
          <a:off x="952783" y="295120"/>
          <a:ext cx="669844" cy="3449519"/>
        </a:xfrm>
        <a:prstGeom xmlns:a="http://schemas.openxmlformats.org/drawingml/2006/main" prst="rect">
          <a:avLst/>
        </a:prstGeom>
        <a:solidFill xmlns:a="http://schemas.openxmlformats.org/drawingml/2006/main">
          <a:schemeClr val="tx2">
            <a:lumMod val="20000"/>
            <a:lumOff val="80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0.61165</cdr:x>
      <cdr:y>0.625</cdr:y>
    </cdr:from>
    <cdr:to>
      <cdr:x>0.66055</cdr:x>
      <cdr:y>0.88275</cdr:y>
    </cdr:to>
    <cdr:sp macro="" textlink="">
      <cdr:nvSpPr>
        <cdr:cNvPr id="8" name="TextBox 1"/>
        <cdr:cNvSpPr txBox="1"/>
      </cdr:nvSpPr>
      <cdr:spPr>
        <a:xfrm xmlns:a="http://schemas.openxmlformats.org/drawingml/2006/main" rot="16200000">
          <a:off x="3909379" y="3045532"/>
          <a:ext cx="1099872" cy="3428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t>Recovery</a:t>
          </a:r>
        </a:p>
      </cdr:txBody>
    </cdr:sp>
  </cdr:relSizeAnchor>
  <cdr:relSizeAnchor xmlns:cdr="http://schemas.openxmlformats.org/drawingml/2006/chartDrawing">
    <cdr:from>
      <cdr:x>0.15923</cdr:x>
      <cdr:y>0.60714</cdr:y>
    </cdr:from>
    <cdr:to>
      <cdr:x>0.20813</cdr:x>
      <cdr:y>0.88275</cdr:y>
    </cdr:to>
    <cdr:sp macro="" textlink="">
      <cdr:nvSpPr>
        <cdr:cNvPr id="9" name="TextBox 1"/>
        <cdr:cNvSpPr txBox="1"/>
      </cdr:nvSpPr>
      <cdr:spPr>
        <a:xfrm xmlns:a="http://schemas.openxmlformats.org/drawingml/2006/main" rot="16200000">
          <a:off x="699634" y="3007432"/>
          <a:ext cx="1176071" cy="3428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t>Firefighting</a:t>
          </a:r>
        </a:p>
      </cdr:txBody>
    </cdr:sp>
  </cdr:relSizeAnchor>
  <cdr:relSizeAnchor xmlns:cdr="http://schemas.openxmlformats.org/drawingml/2006/chartDrawing">
    <cdr:from>
      <cdr:x>0.2891</cdr:x>
      <cdr:y>0.55357</cdr:y>
    </cdr:from>
    <cdr:to>
      <cdr:x>0.3345</cdr:x>
      <cdr:y>0.88275</cdr:y>
    </cdr:to>
    <cdr:sp macro="" textlink="">
      <cdr:nvSpPr>
        <cdr:cNvPr id="10" name="TextBox 1"/>
        <cdr:cNvSpPr txBox="1"/>
      </cdr:nvSpPr>
      <cdr:spPr>
        <a:xfrm xmlns:a="http://schemas.openxmlformats.org/drawingml/2006/main" rot="16200000">
          <a:off x="1483533" y="2905399"/>
          <a:ext cx="1404671" cy="3182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t>Rehabilitation</a:t>
          </a:r>
        </a:p>
      </cdr:txBody>
    </cdr:sp>
  </cdr:relSizeAnchor>
  <cdr:relSizeAnchor xmlns:cdr="http://schemas.openxmlformats.org/drawingml/2006/chartDrawing">
    <cdr:from>
      <cdr:x>0.23148</cdr:x>
      <cdr:y>0.06494</cdr:y>
    </cdr:from>
    <cdr:to>
      <cdr:x>0.26556</cdr:x>
      <cdr:y>0.87331</cdr:y>
    </cdr:to>
    <cdr:sp macro="" textlink="">
      <cdr:nvSpPr>
        <cdr:cNvPr id="14" name="Rectangle 13"/>
        <cdr:cNvSpPr/>
      </cdr:nvSpPr>
      <cdr:spPr>
        <a:xfrm xmlns:a="http://schemas.openxmlformats.org/drawingml/2006/main">
          <a:off x="1905000" y="381000"/>
          <a:ext cx="280464" cy="4743088"/>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0.22336</cdr:x>
      <cdr:y>0.5146</cdr:y>
    </cdr:from>
    <cdr:to>
      <cdr:x>0.27226</cdr:x>
      <cdr:y>0.88275</cdr:y>
    </cdr:to>
    <cdr:sp macro="" textlink="">
      <cdr:nvSpPr>
        <cdr:cNvPr id="15" name="TextBox 1"/>
        <cdr:cNvSpPr txBox="1"/>
      </cdr:nvSpPr>
      <cdr:spPr>
        <a:xfrm xmlns:a="http://schemas.openxmlformats.org/drawingml/2006/main" rot="16200000">
          <a:off x="596293" y="3127970"/>
          <a:ext cx="1724024" cy="2877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Post FF Data Collection</a:t>
          </a:r>
        </a:p>
      </cdr:txBody>
    </cdr:sp>
  </cdr:relSizeAnchor>
  <cdr:relSizeAnchor xmlns:cdr="http://schemas.openxmlformats.org/drawingml/2006/chartDrawing">
    <cdr:from>
      <cdr:x>0.17643</cdr:x>
      <cdr:y>0.26442</cdr:y>
    </cdr:from>
    <cdr:to>
      <cdr:x>0.26384</cdr:x>
      <cdr:y>0.31934</cdr:y>
    </cdr:to>
    <cdr:sp macro="" textlink="">
      <cdr:nvSpPr>
        <cdr:cNvPr id="20" name="TextBox 1"/>
        <cdr:cNvSpPr txBox="1"/>
      </cdr:nvSpPr>
      <cdr:spPr>
        <a:xfrm xmlns:a="http://schemas.openxmlformats.org/drawingml/2006/main">
          <a:off x="1038259" y="1238256"/>
          <a:ext cx="514387" cy="2571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t>*</a:t>
          </a:r>
        </a:p>
      </cdr:txBody>
    </cdr:sp>
  </cdr:relSizeAnchor>
  <cdr:relSizeAnchor xmlns:cdr="http://schemas.openxmlformats.org/drawingml/2006/chartDrawing">
    <cdr:from>
      <cdr:x>0.59888</cdr:x>
      <cdr:y>0.44761</cdr:y>
    </cdr:from>
    <cdr:to>
      <cdr:x>0.68629</cdr:x>
      <cdr:y>0.50253</cdr:y>
    </cdr:to>
    <cdr:sp macro="" textlink="">
      <cdr:nvSpPr>
        <cdr:cNvPr id="18" name="TextBox 1"/>
        <cdr:cNvSpPr txBox="1"/>
      </cdr:nvSpPr>
      <cdr:spPr>
        <a:xfrm xmlns:a="http://schemas.openxmlformats.org/drawingml/2006/main">
          <a:off x="3524943" y="2097626"/>
          <a:ext cx="514487" cy="2573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t>*</a:t>
          </a:r>
        </a:p>
      </cdr:txBody>
    </cdr:sp>
  </cdr:relSizeAnchor>
  <cdr:relSizeAnchor xmlns:cdr="http://schemas.openxmlformats.org/drawingml/2006/chartDrawing">
    <cdr:from>
      <cdr:x>0.44673</cdr:x>
      <cdr:y>0.44761</cdr:y>
    </cdr:from>
    <cdr:to>
      <cdr:x>0.53414</cdr:x>
      <cdr:y>0.50253</cdr:y>
    </cdr:to>
    <cdr:sp macro="" textlink="">
      <cdr:nvSpPr>
        <cdr:cNvPr id="19" name="TextBox 1"/>
        <cdr:cNvSpPr txBox="1"/>
      </cdr:nvSpPr>
      <cdr:spPr>
        <a:xfrm xmlns:a="http://schemas.openxmlformats.org/drawingml/2006/main">
          <a:off x="2629411" y="2097627"/>
          <a:ext cx="514488" cy="2573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t>*</a:t>
          </a:r>
        </a:p>
      </cdr:txBody>
    </cdr:sp>
  </cdr:relSizeAnchor>
  <cdr:relSizeAnchor xmlns:cdr="http://schemas.openxmlformats.org/drawingml/2006/chartDrawing">
    <cdr:from>
      <cdr:x>0.13755</cdr:x>
      <cdr:y>0.5</cdr:y>
    </cdr:from>
    <cdr:to>
      <cdr:x>0.45959</cdr:x>
      <cdr:y>0.5</cdr:y>
    </cdr:to>
    <cdr:sp macro="" textlink="">
      <cdr:nvSpPr>
        <cdr:cNvPr id="16" name="Straight Connector 15"/>
        <cdr:cNvSpPr/>
      </cdr:nvSpPr>
      <cdr:spPr>
        <a:xfrm xmlns:a="http://schemas.openxmlformats.org/drawingml/2006/main">
          <a:off x="809625" y="2343148"/>
          <a:ext cx="1895475" cy="1"/>
        </a:xfrm>
        <a:prstGeom xmlns:a="http://schemas.openxmlformats.org/drawingml/2006/main" prst="line">
          <a:avLst/>
        </a:prstGeom>
        <a:noFill xmlns:a="http://schemas.openxmlformats.org/drawingml/2006/main"/>
        <a:ln xmlns:a="http://schemas.openxmlformats.org/drawingml/2006/main" w="19050" cap="flat" cmpd="sng" algn="ctr">
          <a:solidFill>
            <a:sysClr val="windowText" lastClr="000000"/>
          </a:solidFill>
          <a:prstDash val="sysDot"/>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dr:relSizeAnchor xmlns:cdr="http://schemas.openxmlformats.org/drawingml/2006/chartDrawing">
    <cdr:from>
      <cdr:x>0.43855</cdr:x>
      <cdr:y>0.5</cdr:y>
    </cdr:from>
    <cdr:to>
      <cdr:x>0.43855</cdr:x>
      <cdr:y>0.88008</cdr:y>
    </cdr:to>
    <cdr:sp macro="" textlink="">
      <cdr:nvSpPr>
        <cdr:cNvPr id="17" name="Straight Connector 16"/>
        <cdr:cNvSpPr/>
      </cdr:nvSpPr>
      <cdr:spPr>
        <a:xfrm xmlns:a="http://schemas.openxmlformats.org/drawingml/2006/main" flipH="1">
          <a:off x="2581273" y="2343150"/>
          <a:ext cx="0" cy="1781174"/>
        </a:xfrm>
        <a:prstGeom xmlns:a="http://schemas.openxmlformats.org/drawingml/2006/main" prst="line">
          <a:avLst/>
        </a:prstGeom>
        <a:noFill xmlns:a="http://schemas.openxmlformats.org/drawingml/2006/main"/>
        <a:ln xmlns:a="http://schemas.openxmlformats.org/drawingml/2006/main" w="19050" cap="flat" cmpd="sng" algn="ctr">
          <a:solidFill>
            <a:sysClr val="windowText" lastClr="000000"/>
          </a:solidFill>
          <a:prstDash val="sysDot"/>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dr:relSizeAnchor xmlns:cdr="http://schemas.openxmlformats.org/drawingml/2006/chartDrawing">
    <cdr:from>
      <cdr:x>0.45635</cdr:x>
      <cdr:y>0.50203</cdr:y>
    </cdr:from>
    <cdr:to>
      <cdr:x>0.45635</cdr:x>
      <cdr:y>0.88211</cdr:y>
    </cdr:to>
    <cdr:sp macro="" textlink="">
      <cdr:nvSpPr>
        <cdr:cNvPr id="22" name="Straight Connector 21"/>
        <cdr:cNvSpPr/>
      </cdr:nvSpPr>
      <cdr:spPr>
        <a:xfrm xmlns:a="http://schemas.openxmlformats.org/drawingml/2006/main" flipH="1">
          <a:off x="2686048" y="2352675"/>
          <a:ext cx="0" cy="1781174"/>
        </a:xfrm>
        <a:prstGeom xmlns:a="http://schemas.openxmlformats.org/drawingml/2006/main" prst="line">
          <a:avLst/>
        </a:prstGeom>
        <a:noFill xmlns:a="http://schemas.openxmlformats.org/drawingml/2006/main"/>
        <a:ln xmlns:a="http://schemas.openxmlformats.org/drawingml/2006/main" w="19050" cap="flat" cmpd="sng" algn="ctr">
          <a:solidFill>
            <a:sysClr val="windowText" lastClr="000000"/>
          </a:solidFill>
          <a:prstDash val="sysDot"/>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0.50242</cdr:x>
      <cdr:y>0.3758</cdr:y>
    </cdr:from>
    <cdr:to>
      <cdr:x>0.50242</cdr:x>
      <cdr:y>0.8558</cdr:y>
    </cdr:to>
    <cdr:sp macro="" textlink="">
      <cdr:nvSpPr>
        <cdr:cNvPr id="11" name="Straight Connector 10"/>
        <cdr:cNvSpPr/>
      </cdr:nvSpPr>
      <cdr:spPr>
        <a:xfrm xmlns:a="http://schemas.openxmlformats.org/drawingml/2006/main" rot="5400000">
          <a:off x="3224023" y="2729610"/>
          <a:ext cx="2127660" cy="0"/>
        </a:xfrm>
        <a:prstGeom xmlns:a="http://schemas.openxmlformats.org/drawingml/2006/main" prst="line">
          <a:avLst/>
        </a:prstGeom>
        <a:noFill xmlns:a="http://schemas.openxmlformats.org/drawingml/2006/main"/>
        <a:ln xmlns:a="http://schemas.openxmlformats.org/drawingml/2006/main" w="9525" cap="flat" cmpd="sng" algn="ctr">
          <a:solidFill>
            <a:schemeClr val="tx1">
              <a:lumMod val="75000"/>
              <a:lumOff val="25000"/>
            </a:schemeClr>
          </a:solidFill>
          <a:prstDash val="dash"/>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dirty="0"/>
            <a:t>3.2</a:t>
          </a:r>
        </a:p>
      </cdr:txBody>
    </cdr:sp>
  </cdr:relSizeAnchor>
  <cdr:relSizeAnchor xmlns:cdr="http://schemas.openxmlformats.org/drawingml/2006/chartDrawing">
    <cdr:from>
      <cdr:x>0.63131</cdr:x>
      <cdr:y>0.37624</cdr:y>
    </cdr:from>
    <cdr:to>
      <cdr:x>0.63131</cdr:x>
      <cdr:y>0.85624</cdr:y>
    </cdr:to>
    <cdr:sp macro="" textlink="">
      <cdr:nvSpPr>
        <cdr:cNvPr id="12" name="Straight Connector 11"/>
        <cdr:cNvSpPr/>
      </cdr:nvSpPr>
      <cdr:spPr>
        <a:xfrm xmlns:a="http://schemas.openxmlformats.org/drawingml/2006/main" rot="5400000">
          <a:off x="4324022" y="2731560"/>
          <a:ext cx="2127660" cy="0"/>
        </a:xfrm>
        <a:prstGeom xmlns:a="http://schemas.openxmlformats.org/drawingml/2006/main" prst="line">
          <a:avLst/>
        </a:prstGeom>
        <a:noFill xmlns:a="http://schemas.openxmlformats.org/drawingml/2006/main"/>
        <a:ln xmlns:a="http://schemas.openxmlformats.org/drawingml/2006/main" w="9525" cap="flat" cmpd="sng" algn="ctr">
          <a:solidFill>
            <a:schemeClr val="tx1">
              <a:lumMod val="75000"/>
              <a:lumOff val="25000"/>
            </a:schemeClr>
          </a:solidFill>
          <a:prstDash val="dash"/>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dr:relSizeAnchor xmlns:cdr="http://schemas.openxmlformats.org/drawingml/2006/chartDrawing">
    <cdr:from>
      <cdr:x>0.76072</cdr:x>
      <cdr:y>0.37728</cdr:y>
    </cdr:from>
    <cdr:to>
      <cdr:x>0.76072</cdr:x>
      <cdr:y>0.85728</cdr:y>
    </cdr:to>
    <cdr:sp macro="" textlink="">
      <cdr:nvSpPr>
        <cdr:cNvPr id="13" name="Straight Connector 12"/>
        <cdr:cNvSpPr/>
      </cdr:nvSpPr>
      <cdr:spPr>
        <a:xfrm xmlns:a="http://schemas.openxmlformats.org/drawingml/2006/main" rot="5400000">
          <a:off x="5078421" y="3880536"/>
          <a:ext cx="3017520" cy="0"/>
        </a:xfrm>
        <a:prstGeom xmlns:a="http://schemas.openxmlformats.org/drawingml/2006/main" prst="line">
          <a:avLst/>
        </a:prstGeom>
        <a:noFill xmlns:a="http://schemas.openxmlformats.org/drawingml/2006/main"/>
        <a:ln xmlns:a="http://schemas.openxmlformats.org/drawingml/2006/main" w="9525" cap="flat" cmpd="sng" algn="ctr">
          <a:solidFill>
            <a:schemeClr val="tx1">
              <a:lumMod val="75000"/>
              <a:lumOff val="25000"/>
            </a:schemeClr>
          </a:solidFill>
          <a:prstDash val="dash"/>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dr:relSizeAnchor xmlns:cdr="http://schemas.openxmlformats.org/drawingml/2006/chartDrawing">
    <cdr:from>
      <cdr:x>0.07175</cdr:x>
      <cdr:y>0.83623</cdr:y>
    </cdr:from>
    <cdr:to>
      <cdr:x>0.09138</cdr:x>
      <cdr:y>0.87713</cdr:y>
    </cdr:to>
    <cdr:sp macro="" textlink="">
      <cdr:nvSpPr>
        <cdr:cNvPr id="17" name="Rectangle 16"/>
        <cdr:cNvSpPr/>
      </cdr:nvSpPr>
      <cdr:spPr>
        <a:xfrm xmlns:a="http://schemas.openxmlformats.org/drawingml/2006/main">
          <a:off x="612308" y="4946337"/>
          <a:ext cx="167530" cy="241925"/>
        </a:xfrm>
        <a:prstGeom xmlns:a="http://schemas.openxmlformats.org/drawingml/2006/main" prst="rect">
          <a:avLst/>
        </a:prstGeom>
        <a:solidFill xmlns:a="http://schemas.openxmlformats.org/drawingml/2006/main">
          <a:srgbClr val="FFEA93"/>
        </a:solidFill>
        <a:ln xmlns:a="http://schemas.openxmlformats.org/drawingml/2006/main">
          <a:solidFill>
            <a:srgbClr val="FFEA9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0.12099</cdr:x>
      <cdr:y>0.21062</cdr:y>
    </cdr:from>
    <cdr:to>
      <cdr:x>0.92839</cdr:x>
      <cdr:y>0.27643</cdr:y>
    </cdr:to>
    <cdr:sp macro="" textlink="">
      <cdr:nvSpPr>
        <cdr:cNvPr id="18" name="TextBox 17"/>
        <cdr:cNvSpPr txBox="1"/>
      </cdr:nvSpPr>
      <cdr:spPr>
        <a:xfrm xmlns:a="http://schemas.openxmlformats.org/drawingml/2006/main">
          <a:off x="1047663" y="1324039"/>
          <a:ext cx="6991350" cy="4137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0.10345</cdr:x>
      <cdr:y>0.36602</cdr:y>
    </cdr:from>
    <cdr:to>
      <cdr:x>0.76987</cdr:x>
      <cdr:y>0.41453</cdr:y>
    </cdr:to>
    <cdr:sp macro="" textlink="">
      <cdr:nvSpPr>
        <cdr:cNvPr id="19" name="TextBox 18"/>
        <cdr:cNvSpPr txBox="1"/>
      </cdr:nvSpPr>
      <cdr:spPr>
        <a:xfrm xmlns:a="http://schemas.openxmlformats.org/drawingml/2006/main">
          <a:off x="882884" y="1622429"/>
          <a:ext cx="5687495" cy="2150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latin typeface="Arial" pitchFamily="34" charset="0"/>
              <a:cs typeface="Arial" pitchFamily="34" charset="0"/>
            </a:rPr>
            <a:t>     </a:t>
          </a:r>
          <a:r>
            <a:rPr lang="en-US" sz="1100" b="1" dirty="0">
              <a:latin typeface="Arial" pitchFamily="34" charset="0"/>
              <a:cs typeface="Arial" pitchFamily="34" charset="0"/>
            </a:rPr>
            <a:t>Exercise 1           Recovery 1          Exercise 2          Recovery 2          Exercise 3</a:t>
          </a:r>
          <a:r>
            <a:rPr lang="en-US" sz="1200" b="1" dirty="0">
              <a:latin typeface="Arial" pitchFamily="34" charset="0"/>
              <a:cs typeface="Arial" pitchFamily="34" charset="0"/>
            </a:rPr>
            <a:t>       </a:t>
          </a:r>
        </a:p>
      </cdr:txBody>
    </cdr:sp>
  </cdr:relSizeAnchor>
  <cdr:relSizeAnchor xmlns:cdr="http://schemas.openxmlformats.org/drawingml/2006/chartDrawing">
    <cdr:from>
      <cdr:x>0.1102</cdr:x>
      <cdr:y>0.81996</cdr:y>
    </cdr:from>
    <cdr:to>
      <cdr:x>0.12239</cdr:x>
      <cdr:y>0.82577</cdr:y>
    </cdr:to>
    <cdr:sp macro="" textlink="">
      <cdr:nvSpPr>
        <cdr:cNvPr id="24" name="Rectangle 23"/>
        <cdr:cNvSpPr/>
      </cdr:nvSpPr>
      <cdr:spPr>
        <a:xfrm xmlns:a="http://schemas.openxmlformats.org/drawingml/2006/main">
          <a:off x="955194" y="5162506"/>
          <a:ext cx="105660" cy="36576"/>
        </a:xfrm>
        <a:prstGeom xmlns:a="http://schemas.openxmlformats.org/drawingml/2006/main" prst="rect">
          <a:avLst/>
        </a:prstGeom>
        <a:solidFill xmlns:a="http://schemas.openxmlformats.org/drawingml/2006/main">
          <a:sysClr val="window" lastClr="FFFFFF"/>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0.37311</cdr:x>
      <cdr:y>0.37597</cdr:y>
    </cdr:from>
    <cdr:to>
      <cdr:x>0.37311</cdr:x>
      <cdr:y>0.85597</cdr:y>
    </cdr:to>
    <cdr:sp macro="" textlink="">
      <cdr:nvSpPr>
        <cdr:cNvPr id="22" name="Straight Connector 21"/>
        <cdr:cNvSpPr/>
      </cdr:nvSpPr>
      <cdr:spPr>
        <a:xfrm xmlns:a="http://schemas.openxmlformats.org/drawingml/2006/main" rot="5400000">
          <a:off x="1721995" y="3872279"/>
          <a:ext cx="3017520" cy="0"/>
        </a:xfrm>
        <a:prstGeom xmlns:a="http://schemas.openxmlformats.org/drawingml/2006/main" prst="line">
          <a:avLst/>
        </a:prstGeom>
        <a:noFill xmlns:a="http://schemas.openxmlformats.org/drawingml/2006/main"/>
        <a:ln xmlns:a="http://schemas.openxmlformats.org/drawingml/2006/main" w="9525" cap="flat" cmpd="sng" algn="ctr">
          <a:solidFill>
            <a:schemeClr val="tx1">
              <a:lumMod val="75000"/>
              <a:lumOff val="25000"/>
            </a:schemeClr>
          </a:solidFill>
          <a:prstDash val="dash"/>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dirty="0"/>
            <a:t>3.2</a:t>
          </a:r>
        </a:p>
      </cdr:txBody>
    </cdr:sp>
  </cdr:relSizeAnchor>
  <cdr:relSizeAnchor xmlns:cdr="http://schemas.openxmlformats.org/drawingml/2006/chartDrawing">
    <cdr:from>
      <cdr:x>0.24453</cdr:x>
      <cdr:y>0.3758</cdr:y>
    </cdr:from>
    <cdr:to>
      <cdr:x>0.24453</cdr:x>
      <cdr:y>0.8558</cdr:y>
    </cdr:to>
    <cdr:sp macro="" textlink="">
      <cdr:nvSpPr>
        <cdr:cNvPr id="23" name="Straight Connector 22"/>
        <cdr:cNvSpPr/>
      </cdr:nvSpPr>
      <cdr:spPr>
        <a:xfrm xmlns:a="http://schemas.openxmlformats.org/drawingml/2006/main" rot="5400000">
          <a:off x="608860" y="3876115"/>
          <a:ext cx="3021330" cy="0"/>
        </a:xfrm>
        <a:prstGeom xmlns:a="http://schemas.openxmlformats.org/drawingml/2006/main" prst="line">
          <a:avLst/>
        </a:prstGeom>
        <a:noFill xmlns:a="http://schemas.openxmlformats.org/drawingml/2006/main"/>
        <a:ln xmlns:a="http://schemas.openxmlformats.org/drawingml/2006/main" w="9525" cap="flat" cmpd="sng" algn="ctr">
          <a:solidFill>
            <a:schemeClr val="tx1">
              <a:lumMod val="75000"/>
              <a:lumOff val="25000"/>
            </a:schemeClr>
          </a:solidFill>
          <a:prstDash val="dash"/>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dirty="0"/>
            <a:t>3.2</a:t>
          </a:r>
        </a:p>
      </cdr:txBody>
    </cdr:sp>
  </cdr:relSizeAnchor>
  <cdr:relSizeAnchor xmlns:cdr="http://schemas.openxmlformats.org/drawingml/2006/chartDrawing">
    <cdr:from>
      <cdr:x>0.1102</cdr:x>
      <cdr:y>0.81652</cdr:y>
    </cdr:from>
    <cdr:to>
      <cdr:x>0.12075</cdr:x>
      <cdr:y>0.83104</cdr:y>
    </cdr:to>
    <cdr:sp macro="" textlink="">
      <cdr:nvSpPr>
        <cdr:cNvPr id="14" name="Straight Connector 13"/>
        <cdr:cNvSpPr/>
      </cdr:nvSpPr>
      <cdr:spPr>
        <a:xfrm xmlns:a="http://schemas.openxmlformats.org/drawingml/2006/main" flipV="1">
          <a:off x="955147" y="5140851"/>
          <a:ext cx="91455" cy="91406"/>
        </a:xfrm>
        <a:prstGeom xmlns:a="http://schemas.openxmlformats.org/drawingml/2006/main" prst="line">
          <a:avLst/>
        </a:prstGeom>
        <a:ln xmlns:a="http://schemas.openxmlformats.org/drawingml/2006/main" w="38100" cmpd="dbl">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A415BF8-60B6-4AF8-84FC-4A43207EB9A1}" type="datetimeFigureOut">
              <a:rPr lang="en-US" smtClean="0"/>
              <a:t>9/19/17</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1390D803-28D7-47E6-83BD-BC62B2D36E38}" type="slidenum">
              <a:rPr lang="en-US" smtClean="0"/>
              <a:t>‹#›</a:t>
            </a:fld>
            <a:endParaRPr lang="en-US"/>
          </a:p>
        </p:txBody>
      </p:sp>
    </p:spTree>
    <p:extLst>
      <p:ext uri="{BB962C8B-B14F-4D97-AF65-F5344CB8AC3E}">
        <p14:creationId xmlns:p14="http://schemas.microsoft.com/office/powerpoint/2010/main" val="1967760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E83B3692-CC9C-4FD0-82C4-2EACAB12BA0B}" type="datetimeFigureOut">
              <a:rPr lang="en-US" smtClean="0"/>
              <a:t>9/19/17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1B3DD95A-0CB7-428C-81F1-0C115374F547}" type="slidenum">
              <a:rPr lang="en-US" smtClean="0"/>
              <a:t>‹#›</a:t>
            </a:fld>
            <a:endParaRPr lang="en-US"/>
          </a:p>
        </p:txBody>
      </p:sp>
    </p:spTree>
    <p:extLst>
      <p:ext uri="{BB962C8B-B14F-4D97-AF65-F5344CB8AC3E}">
        <p14:creationId xmlns:p14="http://schemas.microsoft.com/office/powerpoint/2010/main" val="4060710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9/19/17 13:54</a:t>
            </a:fld>
            <a:endParaRPr lang="en-US" dirty="0">
              <a:solidFill>
                <a:prstClr val="black"/>
              </a:solidFill>
            </a:endParaRPr>
          </a:p>
        </p:txBody>
      </p:sp>
      <p:sp>
        <p:nvSpPr>
          <p:cNvPr id="6" name="Footer Placeholder 5"/>
          <p:cNvSpPr>
            <a:spLocks noGrp="1"/>
          </p:cNvSpPr>
          <p:nvPr>
            <p:ph type="ftr" sz="quarter" idx="12"/>
          </p:nvPr>
        </p:nvSpPr>
        <p:spPr>
          <a:xfrm>
            <a:off x="0" y="8842029"/>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solidFill>
                <a:prstClr val="black"/>
              </a:solidFill>
            </a:endParaRPr>
          </a:p>
        </p:txBody>
      </p:sp>
      <p:sp>
        <p:nvSpPr>
          <p:cNvPr id="7" name="Slide Number Placeholder 6"/>
          <p:cNvSpPr>
            <a:spLocks noGrp="1"/>
          </p:cNvSpPr>
          <p:nvPr>
            <p:ph type="sldNum" sz="quarter" idx="13"/>
          </p:nvPr>
        </p:nvSpPr>
        <p:spPr>
          <a:xfrm>
            <a:off x="6320789" y="8842029"/>
            <a:ext cx="700685" cy="465455"/>
          </a:xfrm>
        </p:spPr>
        <p:txBody>
          <a:bodyPr/>
          <a:lstStyle/>
          <a:p>
            <a:fld id="{EC87E0CF-87F6-4B58-B8B8-DCAB2DAAF3C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5511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6225" y="1222375"/>
            <a:ext cx="4398963" cy="32988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AF0431E-BE06-4A69-9436-D89CCCC99977}" type="slidenum">
              <a:rPr lang="en-US">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173676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F0431E-BE06-4A69-9436-D89CCCC99977}" type="slidenum">
              <a:rPr lang="en-US">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2257362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71463"/>
            <a:ext cx="6629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7825"/>
            <a:ext cx="3810000" cy="470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7825"/>
            <a:ext cx="3810000" cy="470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457950" y="6356352"/>
            <a:ext cx="2057400" cy="365125"/>
          </a:xfrm>
          <a:prstGeom prst="rect">
            <a:avLst/>
          </a:prstGeom>
          <a:ln/>
        </p:spPr>
        <p:txBody>
          <a:bodyPr/>
          <a:lstStyle>
            <a:lvl1pPr>
              <a:defRPr/>
            </a:lvl1pPr>
          </a:lstStyle>
          <a:p>
            <a:fld id="{25504B6A-4617-4951-8F29-879A678AF188}" type="slidenum">
              <a:rPr lang="en-US" altLang="en-US"/>
              <a:pPr/>
              <a:t>‹#›</a:t>
            </a:fld>
            <a:endParaRPr lang="en-US" altLang="en-US"/>
          </a:p>
        </p:txBody>
      </p:sp>
      <p:sp>
        <p:nvSpPr>
          <p:cNvPr id="6" name="Rectangle 7"/>
          <p:cNvSpPr>
            <a:spLocks noGrp="1" noChangeArrowheads="1"/>
          </p:cNvSpPr>
          <p:nvPr>
            <p:ph type="dt" sz="half" idx="11"/>
          </p:nvPr>
        </p:nvSpPr>
        <p:spPr>
          <a:xfrm>
            <a:off x="628650" y="6356352"/>
            <a:ext cx="2057400" cy="365125"/>
          </a:xfrm>
          <a:prstGeom prst="rect">
            <a:avLst/>
          </a:prstGeom>
          <a:ln/>
        </p:spPr>
        <p:txBody>
          <a:bodyPr/>
          <a:lstStyle>
            <a:lvl1pPr>
              <a:defRPr/>
            </a:lvl1pPr>
          </a:lstStyle>
          <a:p>
            <a:pPr>
              <a:defRPr/>
            </a:pPr>
            <a:r>
              <a:rPr lang="en-US"/>
              <a:t>Copyright Board of Trustees of the University of Illinois 2009</a:t>
            </a:r>
          </a:p>
        </p:txBody>
      </p:sp>
    </p:spTree>
    <p:extLst>
      <p:ext uri="{BB962C8B-B14F-4D97-AF65-F5344CB8AC3E}">
        <p14:creationId xmlns:p14="http://schemas.microsoft.com/office/powerpoint/2010/main" val="404841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185235"/>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70824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70824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62934855"/>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28927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64"/>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A39F0553-8702-400D-9202-F80314B53AF2}" type="datetimeFigureOut">
              <a:rPr lang="en-US">
                <a:solidFill>
                  <a:srgbClr val="FFFFFF">
                    <a:tint val="95000"/>
                  </a:srgbClr>
                </a:solidFill>
              </a:rPr>
              <a:pPr>
                <a:defRPr/>
              </a:pPr>
              <a:t>9/19/17</a:t>
            </a:fld>
            <a:endParaRPr lang="en-US">
              <a:solidFill>
                <a:srgbClr val="FFFFFF">
                  <a:tint val="95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FFFFFF">
                  <a:tint val="95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A4E253F3-81ED-4CB7-AC33-11C73DA69DE2}" type="slidenum">
              <a:rPr lang="en-US">
                <a:solidFill>
                  <a:srgbClr val="FFFFFF">
                    <a:tint val="95000"/>
                  </a:srgbClr>
                </a:solidFill>
              </a:rPr>
              <a:pPr>
                <a:defRPr/>
              </a:pPr>
              <a:t>‹#›</a:t>
            </a:fld>
            <a:endParaRPr lang="en-US">
              <a:solidFill>
                <a:srgbClr val="FFFFFF">
                  <a:tint val="95000"/>
                </a:srgbClr>
              </a:solidFill>
            </a:endParaRPr>
          </a:p>
        </p:txBody>
      </p:sp>
    </p:spTree>
    <p:extLst>
      <p:ext uri="{BB962C8B-B14F-4D97-AF65-F5344CB8AC3E}">
        <p14:creationId xmlns:p14="http://schemas.microsoft.com/office/powerpoint/2010/main" val="3042680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dirty="0"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74E06D-28B5-4E98-9A33-A9B299C6D495}" type="datetimeFigureOut">
              <a:rPr lang="en-US">
                <a:solidFill>
                  <a:srgbClr val="000000">
                    <a:tint val="95000"/>
                  </a:srgbClr>
                </a:solidFill>
              </a:rPr>
              <a:pPr>
                <a:defRPr/>
              </a:pPr>
              <a:t>9/19/17</a:t>
            </a:fld>
            <a:endParaRPr lang="en-US">
              <a:solidFill>
                <a:srgbClr val="000000">
                  <a:tint val="9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9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3525AA6-2922-4251-AA4A-C6E58A7783F3}" type="slidenum">
              <a:rPr lang="en-US">
                <a:solidFill>
                  <a:srgbClr val="000000">
                    <a:tint val="95000"/>
                  </a:srgbClr>
                </a:solidFill>
              </a:rPr>
              <a:pPr>
                <a:defRPr/>
              </a:pPr>
              <a:t>‹#›</a:t>
            </a:fld>
            <a:endParaRPr lang="en-US">
              <a:solidFill>
                <a:srgbClr val="000000">
                  <a:tint val="95000"/>
                </a:srgbClr>
              </a:solidFill>
            </a:endParaRPr>
          </a:p>
        </p:txBody>
      </p:sp>
    </p:spTree>
    <p:extLst>
      <p:ext uri="{BB962C8B-B14F-4D97-AF65-F5344CB8AC3E}">
        <p14:creationId xmlns:p14="http://schemas.microsoft.com/office/powerpoint/2010/main" val="32534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64"/>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38829A1D-5688-4690-92E0-4E16F0C40EC4}" type="datetimeFigureOut">
              <a:rPr lang="en-US">
                <a:solidFill>
                  <a:srgbClr val="FFFFFF">
                    <a:tint val="95000"/>
                  </a:srgbClr>
                </a:solidFill>
              </a:rPr>
              <a:pPr>
                <a:defRPr/>
              </a:pPr>
              <a:t>9/19/17</a:t>
            </a:fld>
            <a:endParaRPr lang="en-US">
              <a:solidFill>
                <a:srgbClr val="FFFFFF">
                  <a:tint val="95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FFFFFF">
                  <a:tint val="95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1C811D9F-42B9-478C-BB75-76A1E3B87C4B}" type="slidenum">
              <a:rPr lang="en-US">
                <a:solidFill>
                  <a:srgbClr val="FFFFFF">
                    <a:tint val="95000"/>
                  </a:srgbClr>
                </a:solidFill>
              </a:rPr>
              <a:pPr>
                <a:defRPr/>
              </a:pPr>
              <a:t>‹#›</a:t>
            </a:fld>
            <a:endParaRPr lang="en-US">
              <a:solidFill>
                <a:srgbClr val="FFFFFF">
                  <a:tint val="95000"/>
                </a:srgbClr>
              </a:solidFill>
            </a:endParaRPr>
          </a:p>
        </p:txBody>
      </p:sp>
    </p:spTree>
    <p:extLst>
      <p:ext uri="{BB962C8B-B14F-4D97-AF65-F5344CB8AC3E}">
        <p14:creationId xmlns:p14="http://schemas.microsoft.com/office/powerpoint/2010/main" val="3288204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716FF71-EEFE-46AC-B574-D4D035C4A75D}" type="datetimeFigureOut">
              <a:rPr lang="en-US">
                <a:solidFill>
                  <a:srgbClr val="000000">
                    <a:tint val="95000"/>
                  </a:srgbClr>
                </a:solidFill>
              </a:rPr>
              <a:pPr>
                <a:defRPr/>
              </a:pPr>
              <a:t>9/19/17</a:t>
            </a:fld>
            <a:endParaRPr lang="en-US">
              <a:solidFill>
                <a:srgbClr val="000000">
                  <a:tint val="9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9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25689415-26D4-45EE-9987-6A65F2492982}" type="slidenum">
              <a:rPr lang="en-US">
                <a:solidFill>
                  <a:srgbClr val="000000">
                    <a:tint val="95000"/>
                  </a:srgbClr>
                </a:solidFill>
              </a:rPr>
              <a:pPr>
                <a:defRPr/>
              </a:pPr>
              <a:t>‹#›</a:t>
            </a:fld>
            <a:endParaRPr lang="en-US">
              <a:solidFill>
                <a:srgbClr val="000000">
                  <a:tint val="95000"/>
                </a:srgbClr>
              </a:solidFill>
            </a:endParaRPr>
          </a:p>
        </p:txBody>
      </p:sp>
    </p:spTree>
    <p:extLst>
      <p:ext uri="{BB962C8B-B14F-4D97-AF65-F5344CB8AC3E}">
        <p14:creationId xmlns:p14="http://schemas.microsoft.com/office/powerpoint/2010/main" val="359019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A511381-A3E1-407A-BD84-6FC2ECBE3973}" type="datetimeFigureOut">
              <a:rPr lang="en-US">
                <a:solidFill>
                  <a:srgbClr val="000000">
                    <a:tint val="95000"/>
                  </a:srgbClr>
                </a:solidFill>
              </a:rPr>
              <a:pPr>
                <a:defRPr/>
              </a:pPr>
              <a:t>9/19/17</a:t>
            </a:fld>
            <a:endParaRPr lang="en-US">
              <a:solidFill>
                <a:srgbClr val="000000">
                  <a:tint val="9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9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9D276422-6BAA-4765-ACBE-142C526A53A8}" type="slidenum">
              <a:rPr lang="en-US">
                <a:solidFill>
                  <a:srgbClr val="000000">
                    <a:tint val="95000"/>
                  </a:srgbClr>
                </a:solidFill>
              </a:rPr>
              <a:pPr>
                <a:defRPr/>
              </a:pPr>
              <a:t>‹#›</a:t>
            </a:fld>
            <a:endParaRPr lang="en-US">
              <a:solidFill>
                <a:srgbClr val="000000">
                  <a:tint val="95000"/>
                </a:srgbClr>
              </a:solidFill>
            </a:endParaRPr>
          </a:p>
        </p:txBody>
      </p:sp>
    </p:spTree>
    <p:extLst>
      <p:ext uri="{BB962C8B-B14F-4D97-AF65-F5344CB8AC3E}">
        <p14:creationId xmlns:p14="http://schemas.microsoft.com/office/powerpoint/2010/main" val="201609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BD5E8EA-CCBE-4ACC-AAA6-7F674BFFF493}" type="datetimeFigureOut">
              <a:rPr lang="en-US">
                <a:solidFill>
                  <a:srgbClr val="000000">
                    <a:tint val="95000"/>
                  </a:srgbClr>
                </a:solidFill>
              </a:rPr>
              <a:pPr>
                <a:defRPr/>
              </a:pPr>
              <a:t>9/19/17</a:t>
            </a:fld>
            <a:endParaRPr lang="en-US">
              <a:solidFill>
                <a:srgbClr val="000000">
                  <a:tint val="9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9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0AD254AE-C053-4457-968A-D8BDA86CD154}" type="slidenum">
              <a:rPr lang="en-US">
                <a:solidFill>
                  <a:srgbClr val="000000">
                    <a:tint val="95000"/>
                  </a:srgbClr>
                </a:solidFill>
              </a:rPr>
              <a:pPr>
                <a:defRPr/>
              </a:pPr>
              <a:t>‹#›</a:t>
            </a:fld>
            <a:endParaRPr lang="en-US">
              <a:solidFill>
                <a:srgbClr val="000000">
                  <a:tint val="95000"/>
                </a:srgbClr>
              </a:solidFill>
            </a:endParaRPr>
          </a:p>
        </p:txBody>
      </p:sp>
    </p:spTree>
    <p:extLst>
      <p:ext uri="{BB962C8B-B14F-4D97-AF65-F5344CB8AC3E}">
        <p14:creationId xmlns:p14="http://schemas.microsoft.com/office/powerpoint/2010/main" val="264639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750BC93-E603-4F68-A27C-A50F7E008B3B}" type="datetimeFigureOut">
              <a:rPr lang="en-US">
                <a:solidFill>
                  <a:srgbClr val="000000">
                    <a:tint val="95000"/>
                  </a:srgbClr>
                </a:solidFill>
              </a:rPr>
              <a:pPr>
                <a:defRPr/>
              </a:pPr>
              <a:t>9/19/17</a:t>
            </a:fld>
            <a:endParaRPr lang="en-US">
              <a:solidFill>
                <a:srgbClr val="000000">
                  <a:tint val="9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95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32FD7ABB-CA19-40A9-AE12-13FCF65B44CC}" type="slidenum">
              <a:rPr lang="en-US">
                <a:solidFill>
                  <a:srgbClr val="000000">
                    <a:tint val="95000"/>
                  </a:srgbClr>
                </a:solidFill>
              </a:rPr>
              <a:pPr>
                <a:defRPr/>
              </a:pPr>
              <a:t>‹#›</a:t>
            </a:fld>
            <a:endParaRPr lang="en-US">
              <a:solidFill>
                <a:srgbClr val="000000">
                  <a:tint val="95000"/>
                </a:srgbClr>
              </a:solidFill>
            </a:endParaRPr>
          </a:p>
        </p:txBody>
      </p:sp>
    </p:spTree>
    <p:extLst>
      <p:ext uri="{BB962C8B-B14F-4D97-AF65-F5344CB8AC3E}">
        <p14:creationId xmlns:p14="http://schemas.microsoft.com/office/powerpoint/2010/main" val="354464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85D6A153-16F4-48F4-859F-9D0CF2B47687}" type="datetimeFigureOut">
              <a:rPr lang="en-US">
                <a:solidFill>
                  <a:srgbClr val="000000">
                    <a:tint val="95000"/>
                  </a:srgbClr>
                </a:solidFill>
              </a:rPr>
              <a:pPr>
                <a:defRPr/>
              </a:pPr>
              <a:t>9/19/17</a:t>
            </a:fld>
            <a:endParaRPr lang="en-US">
              <a:solidFill>
                <a:srgbClr val="000000">
                  <a:tint val="95000"/>
                </a:srgb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000000">
                  <a:tint val="95000"/>
                </a:srgbClr>
              </a:solidFill>
            </a:endParaRPr>
          </a:p>
        </p:txBody>
      </p:sp>
      <p:sp>
        <p:nvSpPr>
          <p:cNvPr id="9" name="Slide Number Placeholder 6"/>
          <p:cNvSpPr>
            <a:spLocks noGrp="1"/>
          </p:cNvSpPr>
          <p:nvPr>
            <p:ph type="sldNum" sz="quarter" idx="12"/>
          </p:nvPr>
        </p:nvSpPr>
        <p:spPr/>
        <p:txBody>
          <a:bodyPr/>
          <a:lstStyle>
            <a:lvl1pPr>
              <a:defRPr/>
            </a:lvl1pPr>
          </a:lstStyle>
          <a:p>
            <a:pPr>
              <a:defRPr/>
            </a:pPr>
            <a:fld id="{B084ABAC-B14D-4F4F-8ECB-A671D0DB601F}" type="slidenum">
              <a:rPr lang="en-US">
                <a:solidFill>
                  <a:srgbClr val="000000">
                    <a:tint val="95000"/>
                  </a:srgbClr>
                </a:solidFill>
              </a:rPr>
              <a:pPr>
                <a:defRPr/>
              </a:pPr>
              <a:t>‹#›</a:t>
            </a:fld>
            <a:endParaRPr lang="en-US">
              <a:solidFill>
                <a:srgbClr val="000000">
                  <a:tint val="95000"/>
                </a:srgbClr>
              </a:solidFill>
            </a:endParaRPr>
          </a:p>
        </p:txBody>
      </p:sp>
    </p:spTree>
    <p:extLst>
      <p:ext uri="{BB962C8B-B14F-4D97-AF65-F5344CB8AC3E}">
        <p14:creationId xmlns:p14="http://schemas.microsoft.com/office/powerpoint/2010/main" val="60926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760077F9-313E-4864-AEF7-5F9B9018C3FC}" type="datetimeFigureOut">
              <a:rPr lang="en-US">
                <a:solidFill>
                  <a:srgbClr val="000000">
                    <a:tint val="95000"/>
                  </a:srgbClr>
                </a:solidFill>
              </a:rPr>
              <a:pPr>
                <a:defRPr/>
              </a:pPr>
              <a:t>9/19/17</a:t>
            </a:fld>
            <a:endParaRPr lang="en-US">
              <a:solidFill>
                <a:srgbClr val="000000">
                  <a:tint val="95000"/>
                </a:srgb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srgbClr val="FFFFFF">
                  <a:shade val="50000"/>
                </a:srgb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1D47DCAF-1F1E-470C-99E6-DFF83B463442}" type="slidenum">
              <a:rPr lang="en-US">
                <a:solidFill>
                  <a:srgbClr val="000000">
                    <a:tint val="95000"/>
                  </a:srgbClr>
                </a:solidFill>
              </a:rPr>
              <a:pPr>
                <a:defRPr/>
              </a:pPr>
              <a:t>‹#›</a:t>
            </a:fld>
            <a:endParaRPr lang="en-US">
              <a:solidFill>
                <a:srgbClr val="000000">
                  <a:tint val="95000"/>
                </a:srgbClr>
              </a:solidFill>
            </a:endParaRPr>
          </a:p>
        </p:txBody>
      </p:sp>
    </p:spTree>
    <p:extLst>
      <p:ext uri="{BB962C8B-B14F-4D97-AF65-F5344CB8AC3E}">
        <p14:creationId xmlns:p14="http://schemas.microsoft.com/office/powerpoint/2010/main" val="2990231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43C4F0-D496-4165-9286-FD543DEF77D5}" type="datetimeFigureOut">
              <a:rPr lang="en-US">
                <a:solidFill>
                  <a:srgbClr val="000000">
                    <a:tint val="95000"/>
                  </a:srgbClr>
                </a:solidFill>
              </a:rPr>
              <a:pPr>
                <a:defRPr/>
              </a:pPr>
              <a:t>9/19/17</a:t>
            </a:fld>
            <a:endParaRPr lang="en-US">
              <a:solidFill>
                <a:srgbClr val="000000">
                  <a:tint val="9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9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0D09C09-DBB0-4CA5-A5E5-D13D3F3E363D}" type="slidenum">
              <a:rPr lang="en-US">
                <a:solidFill>
                  <a:srgbClr val="000000">
                    <a:tint val="95000"/>
                  </a:srgbClr>
                </a:solidFill>
              </a:rPr>
              <a:pPr>
                <a:defRPr/>
              </a:pPr>
              <a:t>‹#›</a:t>
            </a:fld>
            <a:endParaRPr lang="en-US">
              <a:solidFill>
                <a:srgbClr val="000000">
                  <a:tint val="95000"/>
                </a:srgbClr>
              </a:solidFill>
            </a:endParaRPr>
          </a:p>
        </p:txBody>
      </p:sp>
    </p:spTree>
    <p:extLst>
      <p:ext uri="{BB962C8B-B14F-4D97-AF65-F5344CB8AC3E}">
        <p14:creationId xmlns:p14="http://schemas.microsoft.com/office/powerpoint/2010/main" val="218902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5" name="Rectangle 4"/>
          <p:cNvSpPr/>
          <p:nvPr/>
        </p:nvSpPr>
        <p:spPr bwMode="ltGray">
          <a:xfrm>
            <a:off x="6648450" y="0"/>
            <a:ext cx="2514600" cy="6858000"/>
          </a:xfrm>
          <a:prstGeom prst="rect">
            <a:avLst/>
          </a:prstGeom>
          <a:solidFill>
            <a:srgbClr val="000064"/>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B52D2A4B-F71C-43FC-979D-E7BDEBD7DC94}" type="datetimeFigureOut">
              <a:rPr lang="en-US">
                <a:solidFill>
                  <a:srgbClr val="000000">
                    <a:tint val="95000"/>
                  </a:srgbClr>
                </a:solidFill>
              </a:rPr>
              <a:pPr>
                <a:defRPr/>
              </a:pPr>
              <a:t>9/19/17</a:t>
            </a:fld>
            <a:endParaRPr lang="en-US">
              <a:solidFill>
                <a:srgbClr val="000000">
                  <a:tint val="95000"/>
                </a:srgb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srgbClr val="000000">
                  <a:tint val="95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82705C69-B062-49FA-B79D-93E417C0C738}" type="slidenum">
              <a:rPr lang="en-US">
                <a:solidFill>
                  <a:srgbClr val="000000">
                    <a:tint val="95000"/>
                  </a:srgbClr>
                </a:solidFill>
              </a:rPr>
              <a:pPr>
                <a:defRPr/>
              </a:pPr>
              <a:t>‹#›</a:t>
            </a:fld>
            <a:endParaRPr lang="en-US">
              <a:solidFill>
                <a:srgbClr val="000000">
                  <a:tint val="95000"/>
                </a:srgbClr>
              </a:solidFill>
            </a:endParaRPr>
          </a:p>
        </p:txBody>
      </p:sp>
    </p:spTree>
    <p:extLst>
      <p:ext uri="{BB962C8B-B14F-4D97-AF65-F5344CB8AC3E}">
        <p14:creationId xmlns:p14="http://schemas.microsoft.com/office/powerpoint/2010/main" val="344561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6400800" y="6442502"/>
            <a:ext cx="2057400" cy="415498"/>
          </a:xfrm>
          <a:prstGeom prst="rect">
            <a:avLst/>
          </a:prstGeom>
          <a:noFill/>
        </p:spPr>
        <p:txBody>
          <a:bodyPr wrap="square" rtlCol="0">
            <a:spAutoFit/>
          </a:bodyPr>
          <a:lstStyle/>
          <a:p>
            <a:pPr algn="ctr"/>
            <a:r>
              <a:rPr lang="en-US" sz="1050" b="1" dirty="0" smtClean="0">
                <a:solidFill>
                  <a:schemeClr val="bg1"/>
                </a:solidFill>
              </a:rPr>
              <a:t>Skidmore College</a:t>
            </a:r>
          </a:p>
          <a:p>
            <a:pPr algn="ctr"/>
            <a:r>
              <a:rPr lang="en-US" sz="1000" i="1" dirty="0" smtClean="0">
                <a:solidFill>
                  <a:schemeClr val="bg1"/>
                </a:solidFill>
              </a:rPr>
              <a:t>First Responder Health &amp; Safety Lab </a:t>
            </a:r>
            <a:endParaRPr lang="en-US" sz="1000" i="1" dirty="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2.xml"/><Relationship Id="rId3"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4.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FF4D3"/>
            </a:gs>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848600" y="5410200"/>
            <a:ext cx="1459981" cy="1752600"/>
          </a:xfrm>
          <a:prstGeom prst="rect">
            <a:avLst/>
          </a:prstGeom>
        </p:spPr>
      </p:pic>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 id="2147483677" r:id="rId13"/>
    <p:sldLayoutId id="2147483693" r:id="rId14"/>
    <p:sldLayoutId id="2147483694" r:id="rId15"/>
    <p:sldLayoutId id="2147483695" r:id="rId16"/>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9"/>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20"/>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20"/>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20"/>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20"/>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FF4D3"/>
            </a:gs>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3"/>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FF4D3"/>
            </a:gs>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80342526"/>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FFF4D3"/>
            </a:gs>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7" name="Rectangle 6"/>
          <p:cNvSpPr/>
          <p:nvPr/>
        </p:nvSpPr>
        <p:spPr bwMode="ltGray">
          <a:xfrm>
            <a:off x="0" y="0"/>
            <a:ext cx="9144000" cy="1433513"/>
          </a:xfrm>
          <a:prstGeom prst="rect">
            <a:avLst/>
          </a:prstGeom>
          <a:solidFill>
            <a:srgbClr val="000064"/>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srgbClr val="FFFFFF"/>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2293"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924EC1A7-A505-47D5-BC22-4770D8993D1B}" type="datetimeFigureOut">
              <a:rPr lang="en-US">
                <a:solidFill>
                  <a:srgbClr val="000000">
                    <a:tint val="95000"/>
                  </a:srgbClr>
                </a:solidFill>
              </a:rPr>
              <a:pPr>
                <a:defRPr/>
              </a:pPr>
              <a:t>9/19/17</a:t>
            </a:fld>
            <a:endParaRPr lang="en-US">
              <a:solidFill>
                <a:srgbClr val="000000">
                  <a:tint val="95000"/>
                </a:srgb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srgbClr val="000000">
                  <a:tint val="95000"/>
                </a:srgb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208E03C6-8F20-4F8F-A0D9-DE72494ECF76}" type="slidenum">
              <a:rPr lang="en-US">
                <a:solidFill>
                  <a:srgbClr val="000000">
                    <a:tint val="95000"/>
                  </a:srgbClr>
                </a:solidFill>
              </a:rPr>
              <a:pPr>
                <a:defRPr/>
              </a:pPr>
              <a:t>‹#›</a:t>
            </a:fld>
            <a:endParaRPr lang="en-US">
              <a:solidFill>
                <a:srgbClr val="000000">
                  <a:tint val="95000"/>
                </a:srgbClr>
              </a:solidFill>
            </a:endParaRPr>
          </a:p>
        </p:txBody>
      </p:sp>
    </p:spTree>
    <p:extLst>
      <p:ext uri="{BB962C8B-B14F-4D97-AF65-F5344CB8AC3E}">
        <p14:creationId xmlns:p14="http://schemas.microsoft.com/office/powerpoint/2010/main" val="16841076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6.png"/><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3.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4.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5.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7.png"/><Relationship Id="rId1" Type="http://schemas.openxmlformats.org/officeDocument/2006/relationships/slideLayout" Target="../slideLayouts/slideLayout21.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6.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0.tiff"/><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27.png"/><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image" Target="../media/image27.png"/><Relationship Id="rId1" Type="http://schemas.openxmlformats.org/officeDocument/2006/relationships/slideLayout" Target="../slideLayouts/slideLayout21.xml"/><Relationship Id="rId2" Type="http://schemas.openxmlformats.org/officeDocument/2006/relationships/chart" Target="../charts/char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7.png"/><Relationship Id="rId1" Type="http://schemas.openxmlformats.org/officeDocument/2006/relationships/slideLayout" Target="../slideLayouts/slideLayout21.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image" Target="../media/image34.tiff"/><Relationship Id="rId1" Type="http://schemas.openxmlformats.org/officeDocument/2006/relationships/slideLayout" Target="../slideLayouts/slideLayout4.xml"/><Relationship Id="rId2" Type="http://schemas.openxmlformats.org/officeDocument/2006/relationships/image" Target="../media/image33.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gif"/><Relationship Id="rId1" Type="http://schemas.openxmlformats.org/officeDocument/2006/relationships/slideLayout" Target="../slideLayouts/slideLayout4.xml"/><Relationship Id="rId2" Type="http://schemas.openxmlformats.org/officeDocument/2006/relationships/chart" Target="../charts/char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gif"/><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eg"/><Relationship Id="rId1" Type="http://schemas.openxmlformats.org/officeDocument/2006/relationships/slideLayout" Target="../slideLayouts/slideLayout8.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9.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png"/><Relationship Id="rId3" Type="http://schemas.openxmlformats.org/officeDocument/2006/relationships/image" Target="../media/image52.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gif"/><Relationship Id="rId3"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gif"/><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gif"/><Relationship Id="rId3"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tiff"/><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9.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chart" Target="../charts/char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chart" Target="../charts/char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 Id="rId3" Type="http://schemas.openxmlformats.org/officeDocument/2006/relationships/image" Target="../media/image61.tif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tiff"/><Relationship Id="rId8" Type="http://schemas.openxmlformats.org/officeDocument/2006/relationships/image" Target="../media/image13.tiff"/><Relationship Id="rId9" Type="http://schemas.openxmlformats.org/officeDocument/2006/relationships/image" Target="../media/image14.tiff"/><Relationship Id="rId10" Type="http://schemas.openxmlformats.org/officeDocument/2006/relationships/chart" Target="../charts/chart1.xml"/><Relationship Id="rId11" Type="http://schemas.openxmlformats.org/officeDocument/2006/relationships/image" Target="../media/image15.tiff"/><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emf"/><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emf"/><Relationship Id="rId3" Type="http://schemas.openxmlformats.org/officeDocument/2006/relationships/image" Target="../media/image65.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content.nejm.org/" TargetMode="Externa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0">
              <a:srgbClr val="FFF4D3"/>
            </a:gs>
            <a:gs pos="0">
              <a:schemeClr val="accent1">
                <a:lumMod val="5000"/>
                <a:lumOff val="95000"/>
              </a:schemeClr>
            </a:gs>
            <a:gs pos="49703">
              <a:srgbClr val="FFF4D3"/>
            </a:gs>
            <a:gs pos="49406">
              <a:srgbClr val="FFF4D3"/>
            </a:gs>
            <a:gs pos="48812">
              <a:srgbClr val="FFF4D2"/>
            </a:gs>
            <a:gs pos="47625">
              <a:srgbClr val="FFF4D1"/>
            </a:gs>
            <a:gs pos="45250">
              <a:srgbClr val="FFF3CF"/>
            </a:gs>
            <a:gs pos="40500">
              <a:srgbClr val="FFF2CB"/>
            </a:gs>
            <a:gs pos="31000">
              <a:srgbClr val="FFF0C3"/>
            </a:gs>
            <a:gs pos="1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2573" y="2758440"/>
            <a:ext cx="7660481" cy="2194560"/>
          </a:xfrm>
        </p:spPr>
        <p:txBody>
          <a:bodyPr/>
          <a:lstStyle/>
          <a:p>
            <a:pPr algn="ctr">
              <a:lnSpc>
                <a:spcPct val="100000"/>
              </a:lnSpc>
            </a:pPr>
            <a:r>
              <a:rPr lang="en-US" sz="4600" dirty="0" smtClean="0">
                <a:solidFill>
                  <a:schemeClr val="tx2"/>
                </a:solidFill>
                <a:latin typeface="Arial Black" panose="020B0A04020102020204" pitchFamily="34" charset="0"/>
              </a:rPr>
              <a:t>Understanding and Combatting CVD in the Fire Service</a:t>
            </a:r>
            <a:endParaRPr lang="en-US" sz="4600" dirty="0">
              <a:solidFill>
                <a:schemeClr val="tx2"/>
              </a:solidFill>
              <a:latin typeface="Arial Black" panose="020B0A04020102020204" pitchFamily="34" charset="0"/>
            </a:endParaRPr>
          </a:p>
        </p:txBody>
      </p:sp>
      <p:sp>
        <p:nvSpPr>
          <p:cNvPr id="3" name="Subtitle 2"/>
          <p:cNvSpPr>
            <a:spLocks noGrp="1"/>
          </p:cNvSpPr>
          <p:nvPr>
            <p:ph type="subTitle" idx="1"/>
          </p:nvPr>
        </p:nvSpPr>
        <p:spPr>
          <a:xfrm>
            <a:off x="495300" y="5259388"/>
            <a:ext cx="8153400" cy="1370012"/>
          </a:xfrm>
        </p:spPr>
        <p:txBody>
          <a:bodyPr>
            <a:normAutofit/>
          </a:bodyPr>
          <a:lstStyle/>
          <a:p>
            <a:pPr algn="ctr"/>
            <a:r>
              <a:rPr lang="en-US" sz="2800" dirty="0" smtClean="0"/>
              <a:t>NYSPFFA</a:t>
            </a:r>
          </a:p>
          <a:p>
            <a:pPr algn="ctr"/>
            <a:r>
              <a:rPr lang="en-US" sz="2800" dirty="0" smtClean="0"/>
              <a:t>Health &amp; Safety Conference</a:t>
            </a:r>
            <a:endParaRPr lang="en-US" sz="2800" dirty="0"/>
          </a:p>
          <a:p>
            <a:pPr algn="ctr"/>
            <a:r>
              <a:rPr lang="en-US" sz="2800" dirty="0" smtClean="0"/>
              <a:t>September 19, 2017</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23360" cy="2514600"/>
          </a:xfrm>
          <a:prstGeom prst="rect">
            <a:avLst/>
          </a:prstGeom>
        </p:spPr>
      </p:pic>
    </p:spTree>
    <p:extLst>
      <p:ext uri="{BB962C8B-B14F-4D97-AF65-F5344CB8AC3E}">
        <p14:creationId xmlns:p14="http://schemas.microsoft.com/office/powerpoint/2010/main" val="33978631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98292" y="1959284"/>
            <a:ext cx="3817423" cy="3031742"/>
            <a:chOff x="3203685" y="3277021"/>
            <a:chExt cx="5187712" cy="2818979"/>
          </a:xfrm>
        </p:grpSpPr>
        <p:sp>
          <p:nvSpPr>
            <p:cNvPr id="6" name="Triangle 5"/>
            <p:cNvSpPr/>
            <p:nvPr/>
          </p:nvSpPr>
          <p:spPr>
            <a:xfrm>
              <a:off x="4832350" y="4914900"/>
              <a:ext cx="1841500" cy="11811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p:cNvCxnSpPr/>
            <p:nvPr/>
          </p:nvCxnSpPr>
          <p:spPr>
            <a:xfrm>
              <a:off x="3378200" y="4914900"/>
              <a:ext cx="4902200" cy="0"/>
            </a:xfrm>
            <a:prstGeom prst="line">
              <a:avLst/>
            </a:prstGeom>
            <a:solidFill>
              <a:srgbClr val="FF0000"/>
            </a:solidFill>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4"/>
            <p:cNvSpPr/>
            <p:nvPr/>
          </p:nvSpPr>
          <p:spPr>
            <a:xfrm>
              <a:off x="3203685" y="3277021"/>
              <a:ext cx="1848274" cy="1565694"/>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r>
                <a:rPr lang="en-US" sz="2100" b="1" dirty="0">
                  <a:solidFill>
                    <a:schemeClr val="bg2"/>
                  </a:solidFill>
                  <a:latin typeface="Calibri" charset="0"/>
                  <a:ea typeface="Calibri" charset="0"/>
                  <a:cs typeface="Calibri" charset="0"/>
                </a:rPr>
                <a:t>Health</a:t>
              </a:r>
            </a:p>
          </p:txBody>
        </p:sp>
        <p:sp>
          <p:nvSpPr>
            <p:cNvPr id="14" name="Oval 4"/>
            <p:cNvSpPr/>
            <p:nvPr/>
          </p:nvSpPr>
          <p:spPr>
            <a:xfrm>
              <a:off x="7191625" y="4200649"/>
              <a:ext cx="1199772" cy="714587"/>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r>
                <a:rPr lang="en-US" sz="1350" b="1" dirty="0">
                  <a:solidFill>
                    <a:schemeClr val="bg2"/>
                  </a:solidFill>
                  <a:latin typeface="Calibri" charset="0"/>
                  <a:ea typeface="Calibri" charset="0"/>
                  <a:cs typeface="Calibri" charset="0"/>
                </a:rPr>
                <a:t>Safety</a:t>
              </a:r>
            </a:p>
            <a:p>
              <a:pPr algn="ctr" defTabSz="1200150">
                <a:lnSpc>
                  <a:spcPct val="90000"/>
                </a:lnSpc>
                <a:spcBef>
                  <a:spcPct val="0"/>
                </a:spcBef>
                <a:spcAft>
                  <a:spcPct val="35000"/>
                </a:spcAft>
              </a:pPr>
              <a:endParaRPr lang="en-US" sz="1350" dirty="0">
                <a:latin typeface="Calibri" charset="0"/>
                <a:ea typeface="Calibri" charset="0"/>
                <a:cs typeface="Calibri" charset="0"/>
              </a:endParaRPr>
            </a:p>
          </p:txBody>
        </p:sp>
      </p:grpSp>
      <p:grpSp>
        <p:nvGrpSpPr>
          <p:cNvPr id="17" name="Group 16"/>
          <p:cNvGrpSpPr/>
          <p:nvPr/>
        </p:nvGrpSpPr>
        <p:grpSpPr>
          <a:xfrm>
            <a:off x="240803" y="2667000"/>
            <a:ext cx="3672152" cy="2291489"/>
            <a:chOff x="3126533" y="3907583"/>
            <a:chExt cx="5153867" cy="2188417"/>
          </a:xfrm>
        </p:grpSpPr>
        <p:sp>
          <p:nvSpPr>
            <p:cNvPr id="18" name="Triangle 17"/>
            <p:cNvSpPr/>
            <p:nvPr/>
          </p:nvSpPr>
          <p:spPr>
            <a:xfrm>
              <a:off x="4832350" y="4914900"/>
              <a:ext cx="1841500" cy="11811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Connector 18"/>
            <p:cNvCxnSpPr/>
            <p:nvPr/>
          </p:nvCxnSpPr>
          <p:spPr>
            <a:xfrm>
              <a:off x="3378200" y="4914900"/>
              <a:ext cx="4902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126533" y="3907583"/>
              <a:ext cx="1235917" cy="935132"/>
              <a:chOff x="92297" y="90356"/>
              <a:chExt cx="2471833" cy="2276665"/>
            </a:xfrm>
            <a:scene3d>
              <a:camera prst="orthographicFront">
                <a:rot lat="0" lon="0" rev="0"/>
              </a:camera>
              <a:lightRig rig="contrasting" dir="t">
                <a:rot lat="0" lon="0" rev="1200000"/>
              </a:lightRig>
            </a:scene3d>
          </p:grpSpPr>
          <p:sp>
            <p:nvSpPr>
              <p:cNvPr id="24" name="Oval 23"/>
              <p:cNvSpPr/>
              <p:nvPr/>
            </p:nvSpPr>
            <p:spPr>
              <a:xfrm>
                <a:off x="92297" y="90356"/>
                <a:ext cx="2471833" cy="2276665"/>
              </a:xfrm>
              <a:prstGeom prst="ellipse">
                <a:avLst/>
              </a:prstGeom>
              <a:solidFill>
                <a:schemeClr val="bg2">
                  <a:alpha val="50000"/>
                </a:schemeClr>
              </a:solidFill>
              <a:sp3d contourW="12700" prstMaterial="clear">
                <a:bevelT w="177800" h="254000"/>
                <a:bevelB w="152400"/>
              </a:sp3d>
            </p:spPr>
            <p:style>
              <a:lnRef idx="0">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5" name="Oval 4"/>
              <p:cNvSpPr/>
              <p:nvPr/>
            </p:nvSpPr>
            <p:spPr>
              <a:xfrm>
                <a:off x="400905" y="302723"/>
                <a:ext cx="1791971" cy="1739728"/>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200150">
                  <a:lnSpc>
                    <a:spcPct val="90000"/>
                  </a:lnSpc>
                  <a:spcBef>
                    <a:spcPct val="0"/>
                  </a:spcBef>
                  <a:spcAft>
                    <a:spcPct val="35000"/>
                  </a:spcAft>
                </a:pPr>
                <a:r>
                  <a:rPr lang="en-US" sz="1350" b="1" dirty="0">
                    <a:solidFill>
                      <a:schemeClr val="bg2"/>
                    </a:solidFill>
                  </a:rPr>
                  <a:t>Health</a:t>
                </a:r>
              </a:p>
            </p:txBody>
          </p:sp>
        </p:grpSp>
      </p:grpSp>
      <p:sp>
        <p:nvSpPr>
          <p:cNvPr id="26" name="Oval 25"/>
          <p:cNvSpPr/>
          <p:nvPr/>
        </p:nvSpPr>
        <p:spPr>
          <a:xfrm>
            <a:off x="2435211" y="2133600"/>
            <a:ext cx="1457676" cy="1543719"/>
          </a:xfrm>
          <a:prstGeom prst="ellipse">
            <a:avLst/>
          </a:prstGeom>
          <a:solidFill>
            <a:schemeClr val="bg2">
              <a:alpha val="50000"/>
            </a:schemeClr>
          </a:solidFill>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dirty="0"/>
          </a:p>
        </p:txBody>
      </p:sp>
      <p:sp>
        <p:nvSpPr>
          <p:cNvPr id="2" name="TextBox 1"/>
          <p:cNvSpPr txBox="1"/>
          <p:nvPr/>
        </p:nvSpPr>
        <p:spPr>
          <a:xfrm>
            <a:off x="5730031" y="4685989"/>
            <a:ext cx="1536588" cy="369332"/>
          </a:xfrm>
          <a:prstGeom prst="rect">
            <a:avLst/>
          </a:prstGeom>
          <a:solidFill>
            <a:srgbClr val="FF0000"/>
          </a:solidFill>
        </p:spPr>
        <p:txBody>
          <a:bodyPr wrap="square" rtlCol="0">
            <a:spAutoFit/>
          </a:bodyPr>
          <a:lstStyle/>
          <a:p>
            <a:pPr algn="ctr"/>
            <a:r>
              <a:rPr lang="en-US">
                <a:solidFill>
                  <a:srgbClr val="FDFFFF"/>
                </a:solidFill>
              </a:rPr>
              <a:t>Risks</a:t>
            </a:r>
            <a:endParaRPr lang="en-US" dirty="0">
              <a:solidFill>
                <a:srgbClr val="FDFFFF"/>
              </a:solidFill>
            </a:endParaRPr>
          </a:p>
        </p:txBody>
      </p:sp>
      <p:sp>
        <p:nvSpPr>
          <p:cNvPr id="27" name="TextBox 26"/>
          <p:cNvSpPr txBox="1"/>
          <p:nvPr/>
        </p:nvSpPr>
        <p:spPr>
          <a:xfrm>
            <a:off x="1332295" y="4621694"/>
            <a:ext cx="1536588" cy="369332"/>
          </a:xfrm>
          <a:prstGeom prst="rect">
            <a:avLst/>
          </a:prstGeom>
          <a:solidFill>
            <a:srgbClr val="FF0000"/>
          </a:solidFill>
        </p:spPr>
        <p:txBody>
          <a:bodyPr wrap="square" rtlCol="0">
            <a:spAutoFit/>
          </a:bodyPr>
          <a:lstStyle/>
          <a:p>
            <a:pPr algn="ctr"/>
            <a:r>
              <a:rPr lang="en-US" dirty="0">
                <a:solidFill>
                  <a:srgbClr val="FDFFFF"/>
                </a:solidFill>
              </a:rPr>
              <a:t>Initiatives</a:t>
            </a:r>
          </a:p>
        </p:txBody>
      </p:sp>
      <p:sp>
        <p:nvSpPr>
          <p:cNvPr id="5" name="TextBox 4"/>
          <p:cNvSpPr txBox="1"/>
          <p:nvPr/>
        </p:nvSpPr>
        <p:spPr>
          <a:xfrm>
            <a:off x="2359400" y="2614613"/>
            <a:ext cx="1609298" cy="738664"/>
          </a:xfrm>
          <a:prstGeom prst="rect">
            <a:avLst/>
          </a:prstGeom>
        </p:spPr>
        <p:txBody>
          <a:bodyPr wrap="square" rtlCol="0">
            <a:spAutoFit/>
          </a:bodyPr>
          <a:lstStyle/>
          <a:p>
            <a:pPr algn="ctr"/>
            <a:r>
              <a:rPr lang="en-US" sz="2100" b="1" dirty="0">
                <a:solidFill>
                  <a:schemeClr val="bg2"/>
                </a:solidFill>
              </a:rPr>
              <a:t>Safety</a:t>
            </a:r>
          </a:p>
          <a:p>
            <a:pPr algn="ctr"/>
            <a:endParaRPr lang="en-US" sz="2100" dirty="0"/>
          </a:p>
        </p:txBody>
      </p:sp>
      <p:sp>
        <p:nvSpPr>
          <p:cNvPr id="21" name="Oval 20"/>
          <p:cNvSpPr/>
          <p:nvPr/>
        </p:nvSpPr>
        <p:spPr>
          <a:xfrm>
            <a:off x="4549488" y="2138246"/>
            <a:ext cx="1457676" cy="1543719"/>
          </a:xfrm>
          <a:prstGeom prst="ellipse">
            <a:avLst/>
          </a:prstGeom>
          <a:solidFill>
            <a:schemeClr val="bg2">
              <a:alpha val="50000"/>
            </a:schemeClr>
          </a:solidFill>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2" name="Oval 21"/>
          <p:cNvSpPr/>
          <p:nvPr/>
        </p:nvSpPr>
        <p:spPr>
          <a:xfrm>
            <a:off x="7535119" y="2692684"/>
            <a:ext cx="880596" cy="979175"/>
          </a:xfrm>
          <a:prstGeom prst="ellipse">
            <a:avLst/>
          </a:prstGeom>
          <a:solidFill>
            <a:schemeClr val="bg2">
              <a:alpha val="50000"/>
            </a:schemeClr>
          </a:solidFill>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sz="1350" dirty="0">
              <a:solidFill>
                <a:schemeClr val="bg2"/>
              </a:solidFill>
            </a:endParaRPr>
          </a:p>
        </p:txBody>
      </p:sp>
    </p:spTree>
    <p:extLst>
      <p:ext uri="{BB962C8B-B14F-4D97-AF65-F5344CB8AC3E}">
        <p14:creationId xmlns:p14="http://schemas.microsoft.com/office/powerpoint/2010/main" val="781370650"/>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6200" y="-76200"/>
            <a:ext cx="9296400" cy="1273161"/>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itle 1"/>
          <p:cNvSpPr>
            <a:spLocks noGrp="1"/>
          </p:cNvSpPr>
          <p:nvPr>
            <p:ph type="title"/>
          </p:nvPr>
        </p:nvSpPr>
        <p:spPr>
          <a:xfrm>
            <a:off x="-45720" y="5926"/>
            <a:ext cx="6903720" cy="664797"/>
          </a:xfrm>
          <a:solidFill>
            <a:schemeClr val="bg2"/>
          </a:solidFill>
        </p:spPr>
        <p:txBody>
          <a:bodyPr/>
          <a:lstStyle/>
          <a:p>
            <a:pPr algn="ctr"/>
            <a:r>
              <a:rPr lang="en-US" dirty="0" smtClean="0"/>
              <a:t>Firefighter Fatality Statistics</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345738217"/>
              </p:ext>
            </p:extLst>
          </p:nvPr>
        </p:nvGraphicFramePr>
        <p:xfrm>
          <a:off x="457200" y="1981200"/>
          <a:ext cx="7579178" cy="4111663"/>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p:cNvSpPr/>
          <p:nvPr/>
        </p:nvSpPr>
        <p:spPr>
          <a:xfrm>
            <a:off x="0" y="6581001"/>
            <a:ext cx="1858009" cy="276999"/>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Fahy et al. 2017, NFPA.</a:t>
            </a:r>
            <a:endParaRPr lang="en-US" sz="1200" b="1" dirty="0">
              <a:solidFill>
                <a:srgbClr val="FFFF00"/>
              </a:solidFill>
              <a:latin typeface="Arial" charset="0"/>
            </a:endParaRPr>
          </a:p>
        </p:txBody>
      </p:sp>
      <p:sp>
        <p:nvSpPr>
          <p:cNvPr id="15" name="TextBox 14"/>
          <p:cNvSpPr txBox="1"/>
          <p:nvPr/>
        </p:nvSpPr>
        <p:spPr>
          <a:xfrm>
            <a:off x="3124200" y="1676400"/>
            <a:ext cx="3267736" cy="400110"/>
          </a:xfrm>
          <a:prstGeom prst="rect">
            <a:avLst/>
          </a:prstGeom>
          <a:noFill/>
        </p:spPr>
        <p:txBody>
          <a:bodyPr wrap="square" rtlCol="0">
            <a:spAutoFit/>
          </a:bodyPr>
          <a:lstStyle/>
          <a:p>
            <a:pPr fontAlgn="base">
              <a:spcBef>
                <a:spcPct val="0"/>
              </a:spcBef>
              <a:spcAft>
                <a:spcPct val="0"/>
              </a:spcAft>
            </a:pPr>
            <a:r>
              <a:rPr lang="en-US" sz="2000" b="1" dirty="0">
                <a:solidFill>
                  <a:schemeClr val="bg2"/>
                </a:solidFill>
                <a:latin typeface="Arial" charset="0"/>
              </a:rPr>
              <a:t>Firefighter </a:t>
            </a:r>
            <a:r>
              <a:rPr lang="en-US" sz="2000" b="1" dirty="0" smtClean="0">
                <a:solidFill>
                  <a:schemeClr val="bg2"/>
                </a:solidFill>
                <a:latin typeface="Arial" charset="0"/>
              </a:rPr>
              <a:t>Fatalities</a:t>
            </a:r>
            <a:endParaRPr lang="en-US" b="1" dirty="0">
              <a:solidFill>
                <a:schemeClr val="bg2"/>
              </a:solidFill>
              <a:latin typeface="Arial" charset="0"/>
            </a:endParaRPr>
          </a:p>
        </p:txBody>
      </p:sp>
    </p:spTree>
    <p:extLst>
      <p:ext uri="{BB962C8B-B14F-4D97-AF65-F5344CB8AC3E}">
        <p14:creationId xmlns:p14="http://schemas.microsoft.com/office/powerpoint/2010/main" val="138963347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9467" y="2667000"/>
            <a:ext cx="8077200" cy="1215717"/>
          </a:xfrm>
        </p:spPr>
        <p:txBody>
          <a:bodyPr/>
          <a:lstStyle/>
          <a:p>
            <a:pPr>
              <a:spcAft>
                <a:spcPts val="1800"/>
              </a:spcAft>
            </a:pPr>
            <a:r>
              <a:rPr lang="en-US" dirty="0" smtClean="0">
                <a:solidFill>
                  <a:schemeClr val="bg2"/>
                </a:solidFill>
              </a:rPr>
              <a:t>Physical Demands of Firefighting</a:t>
            </a:r>
          </a:p>
          <a:p>
            <a:pPr>
              <a:spcAft>
                <a:spcPts val="1800"/>
              </a:spcAft>
            </a:pPr>
            <a:r>
              <a:rPr lang="en-US" dirty="0" smtClean="0">
                <a:solidFill>
                  <a:schemeClr val="bg2"/>
                </a:solidFill>
              </a:rPr>
              <a:t>Physiological Responses to Firefighting</a:t>
            </a:r>
          </a:p>
        </p:txBody>
      </p:sp>
      <p:sp>
        <p:nvSpPr>
          <p:cNvPr id="5" name="Rectangle 4"/>
          <p:cNvSpPr/>
          <p:nvPr/>
        </p:nvSpPr>
        <p:spPr bwMode="auto">
          <a:xfrm>
            <a:off x="-76200" y="-76200"/>
            <a:ext cx="9296400" cy="219456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bg2"/>
              </a:solidFill>
              <a:effectLst>
                <a:outerShdw blurRad="38100" dist="38100" dir="2700000" algn="tl">
                  <a:srgbClr val="000000">
                    <a:alpha val="43137"/>
                  </a:srgbClr>
                </a:outerShdw>
              </a:effectLst>
              <a:latin typeface="Segoe" pitchFamily="34" charset="0"/>
            </a:endParaRPr>
          </a:p>
        </p:txBody>
      </p:sp>
      <p:sp>
        <p:nvSpPr>
          <p:cNvPr id="6" name="Title 4"/>
          <p:cNvSpPr>
            <a:spLocks noGrp="1"/>
          </p:cNvSpPr>
          <p:nvPr>
            <p:ph type="title"/>
          </p:nvPr>
        </p:nvSpPr>
        <p:spPr>
          <a:xfrm>
            <a:off x="304800" y="381000"/>
            <a:ext cx="8610600" cy="1274195"/>
          </a:xfrm>
        </p:spPr>
        <p:txBody>
          <a:bodyPr/>
          <a:lstStyle/>
          <a:p>
            <a:r>
              <a:rPr lang="en-US" dirty="0" smtClean="0"/>
              <a:t>Section Two</a:t>
            </a:r>
            <a:br>
              <a:rPr lang="en-US" dirty="0" smtClean="0"/>
            </a:br>
            <a:r>
              <a:rPr lang="en-US" sz="4400" dirty="0" smtClean="0"/>
              <a:t>Cardiovascular Strain of Firefighting</a:t>
            </a:r>
            <a:endParaRPr lang="en-US" sz="4400" dirty="0"/>
          </a:p>
        </p:txBody>
      </p:sp>
    </p:spTree>
    <p:extLst>
      <p:ext uri="{BB962C8B-B14F-4D97-AF65-F5344CB8AC3E}">
        <p14:creationId xmlns:p14="http://schemas.microsoft.com/office/powerpoint/2010/main" val="28910861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76200" y="-76200"/>
            <a:ext cx="9296400" cy="1273161"/>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9" name="Group 8"/>
          <p:cNvGrpSpPr/>
          <p:nvPr/>
        </p:nvGrpSpPr>
        <p:grpSpPr>
          <a:xfrm>
            <a:off x="838200" y="1295400"/>
            <a:ext cx="7467600" cy="5181600"/>
            <a:chOff x="457200" y="1219200"/>
            <a:chExt cx="8153400" cy="5486400"/>
          </a:xfrm>
        </p:grpSpPr>
        <p:grpSp>
          <p:nvGrpSpPr>
            <p:cNvPr id="10" name="Group 9"/>
            <p:cNvGrpSpPr/>
            <p:nvPr/>
          </p:nvGrpSpPr>
          <p:grpSpPr>
            <a:xfrm>
              <a:off x="2819400" y="1295400"/>
              <a:ext cx="3497855" cy="3406284"/>
              <a:chOff x="2362198" y="-415271"/>
              <a:chExt cx="3497855" cy="3406284"/>
            </a:xfrm>
          </p:grpSpPr>
          <p:sp>
            <p:nvSpPr>
              <p:cNvPr id="20" name="Oval 19"/>
              <p:cNvSpPr/>
              <p:nvPr/>
            </p:nvSpPr>
            <p:spPr>
              <a:xfrm>
                <a:off x="2362198" y="-415271"/>
                <a:ext cx="3497855" cy="3406284"/>
              </a:xfrm>
              <a:prstGeom prst="ellipse">
                <a:avLst/>
              </a:prstGeom>
              <a:ln w="28575">
                <a:solidFill>
                  <a:srgbClr val="050595"/>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Oval 4"/>
              <p:cNvSpPr/>
              <p:nvPr/>
            </p:nvSpPr>
            <p:spPr>
              <a:xfrm>
                <a:off x="2895598" y="194329"/>
                <a:ext cx="2565093" cy="1532828"/>
              </a:xfrm>
              <a:prstGeom prst="rect">
                <a:avLst/>
              </a:prstGeom>
              <a:ln w="12700"/>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r>
                  <a:rPr lang="en-US" sz="2400" b="1" dirty="0" smtClean="0">
                    <a:solidFill>
                      <a:srgbClr val="050595"/>
                    </a:solidFill>
                  </a:rPr>
                  <a:t>Strenuous work</a:t>
                </a:r>
              </a:p>
              <a:p>
                <a:pPr algn="ctr" defTabSz="1066800">
                  <a:lnSpc>
                    <a:spcPct val="90000"/>
                  </a:lnSpc>
                  <a:spcBef>
                    <a:spcPct val="0"/>
                  </a:spcBef>
                  <a:spcAft>
                    <a:spcPct val="35000"/>
                  </a:spcAft>
                </a:pPr>
                <a:r>
                  <a:rPr lang="en-US" sz="2000" dirty="0" smtClean="0">
                    <a:solidFill>
                      <a:srgbClr val="050595"/>
                    </a:solidFill>
                  </a:rPr>
                  <a:t>Climbing stairs</a:t>
                </a:r>
              </a:p>
              <a:p>
                <a:pPr algn="ctr" defTabSz="1066800">
                  <a:lnSpc>
                    <a:spcPct val="90000"/>
                  </a:lnSpc>
                  <a:spcBef>
                    <a:spcPct val="0"/>
                  </a:spcBef>
                  <a:spcAft>
                    <a:spcPct val="35000"/>
                  </a:spcAft>
                </a:pPr>
                <a:r>
                  <a:rPr lang="en-US" sz="2000" dirty="0" smtClean="0">
                    <a:solidFill>
                      <a:srgbClr val="050595"/>
                    </a:solidFill>
                  </a:rPr>
                  <a:t>Forcible entry</a:t>
                </a:r>
              </a:p>
              <a:p>
                <a:pPr algn="ctr" defTabSz="1066800">
                  <a:lnSpc>
                    <a:spcPct val="90000"/>
                  </a:lnSpc>
                  <a:spcBef>
                    <a:spcPct val="0"/>
                  </a:spcBef>
                  <a:spcAft>
                    <a:spcPct val="35000"/>
                  </a:spcAft>
                </a:pPr>
                <a:r>
                  <a:rPr lang="en-US" sz="2000" dirty="0" smtClean="0">
                    <a:solidFill>
                      <a:srgbClr val="050595"/>
                    </a:solidFill>
                  </a:rPr>
                  <a:t>Search and rescue</a:t>
                </a:r>
              </a:p>
            </p:txBody>
          </p:sp>
        </p:grpSp>
        <p:grpSp>
          <p:nvGrpSpPr>
            <p:cNvPr id="11" name="Group 10"/>
            <p:cNvGrpSpPr/>
            <p:nvPr/>
          </p:nvGrpSpPr>
          <p:grpSpPr>
            <a:xfrm>
              <a:off x="4876800" y="3124200"/>
              <a:ext cx="3733800" cy="3581400"/>
              <a:chOff x="284588" y="29273"/>
              <a:chExt cx="4871658" cy="4672815"/>
            </a:xfrm>
          </p:grpSpPr>
          <p:sp>
            <p:nvSpPr>
              <p:cNvPr id="18" name="Oval 17"/>
              <p:cNvSpPr/>
              <p:nvPr/>
            </p:nvSpPr>
            <p:spPr>
              <a:xfrm>
                <a:off x="284588" y="29273"/>
                <a:ext cx="4871658" cy="4672815"/>
              </a:xfrm>
              <a:prstGeom prst="ellipse">
                <a:avLst/>
              </a:prstGeom>
              <a:ln w="28575">
                <a:solidFill>
                  <a:srgbClr val="050595"/>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Oval 4"/>
              <p:cNvSpPr/>
              <p:nvPr/>
            </p:nvSpPr>
            <p:spPr>
              <a:xfrm>
                <a:off x="1278804" y="526381"/>
                <a:ext cx="3230001" cy="3490232"/>
              </a:xfrm>
              <a:prstGeom prst="rect">
                <a:avLst/>
              </a:prstGeom>
              <a:ln w="12700"/>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r>
                  <a:rPr lang="en-US" sz="2400" b="1" dirty="0" smtClean="0">
                    <a:solidFill>
                      <a:srgbClr val="050595"/>
                    </a:solidFill>
                  </a:rPr>
                  <a:t>Hot and Dangerous Environment</a:t>
                </a:r>
              </a:p>
              <a:p>
                <a:pPr algn="ctr" defTabSz="1066800">
                  <a:lnSpc>
                    <a:spcPct val="90000"/>
                  </a:lnSpc>
                  <a:spcBef>
                    <a:spcPct val="0"/>
                  </a:spcBef>
                  <a:spcAft>
                    <a:spcPct val="35000"/>
                  </a:spcAft>
                </a:pPr>
                <a:r>
                  <a:rPr lang="en-US" sz="2000" dirty="0" smtClean="0">
                    <a:solidFill>
                      <a:srgbClr val="050595"/>
                    </a:solidFill>
                  </a:rPr>
                  <a:t>Routinely over 100</a:t>
                </a:r>
                <a:r>
                  <a:rPr lang="en-US" sz="2000" dirty="0" smtClean="0">
                    <a:solidFill>
                      <a:srgbClr val="050595"/>
                    </a:solidFill>
                    <a:latin typeface="Times New Roman"/>
                    <a:cs typeface="Times New Roman"/>
                  </a:rPr>
                  <a:t>°</a:t>
                </a:r>
                <a:r>
                  <a:rPr lang="en-US" sz="2000" dirty="0" smtClean="0">
                    <a:solidFill>
                      <a:srgbClr val="050595"/>
                    </a:solidFill>
                  </a:rPr>
                  <a:t>C</a:t>
                </a:r>
              </a:p>
              <a:p>
                <a:pPr algn="ctr" defTabSz="1066800">
                  <a:lnSpc>
                    <a:spcPct val="90000"/>
                  </a:lnSpc>
                  <a:spcBef>
                    <a:spcPct val="0"/>
                  </a:spcBef>
                  <a:spcAft>
                    <a:spcPct val="35000"/>
                  </a:spcAft>
                </a:pPr>
                <a:r>
                  <a:rPr lang="en-US" sz="2000" dirty="0" smtClean="0">
                    <a:solidFill>
                      <a:srgbClr val="050595"/>
                    </a:solidFill>
                  </a:rPr>
                  <a:t>Chaotic</a:t>
                </a:r>
              </a:p>
              <a:p>
                <a:pPr algn="ctr" defTabSz="1066800">
                  <a:lnSpc>
                    <a:spcPct val="90000"/>
                  </a:lnSpc>
                  <a:spcBef>
                    <a:spcPct val="0"/>
                  </a:spcBef>
                  <a:spcAft>
                    <a:spcPct val="35000"/>
                  </a:spcAft>
                </a:pPr>
                <a:r>
                  <a:rPr lang="en-US" sz="2000" dirty="0" smtClean="0">
                    <a:solidFill>
                      <a:srgbClr val="050595"/>
                    </a:solidFill>
                  </a:rPr>
                  <a:t>Low visibility</a:t>
                </a:r>
                <a:endParaRPr lang="en-US" sz="2000" dirty="0">
                  <a:solidFill>
                    <a:srgbClr val="050595"/>
                  </a:solidFill>
                </a:endParaRPr>
              </a:p>
            </p:txBody>
          </p:sp>
        </p:grpSp>
        <p:grpSp>
          <p:nvGrpSpPr>
            <p:cNvPr id="12" name="Group 11"/>
            <p:cNvGrpSpPr/>
            <p:nvPr/>
          </p:nvGrpSpPr>
          <p:grpSpPr>
            <a:xfrm>
              <a:off x="457200" y="3124200"/>
              <a:ext cx="3733800" cy="3581400"/>
              <a:chOff x="3477006" y="29273"/>
              <a:chExt cx="4567428" cy="4567427"/>
            </a:xfrm>
          </p:grpSpPr>
          <p:sp>
            <p:nvSpPr>
              <p:cNvPr id="16" name="Oval 15"/>
              <p:cNvSpPr/>
              <p:nvPr/>
            </p:nvSpPr>
            <p:spPr>
              <a:xfrm>
                <a:off x="3477006" y="29273"/>
                <a:ext cx="4567428" cy="4567427"/>
              </a:xfrm>
              <a:prstGeom prst="ellipse">
                <a:avLst/>
              </a:prstGeom>
              <a:ln w="28575">
                <a:solidFill>
                  <a:srgbClr val="050595"/>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7" name="Oval 4"/>
              <p:cNvSpPr/>
              <p:nvPr/>
            </p:nvSpPr>
            <p:spPr>
              <a:xfrm>
                <a:off x="4036283" y="417990"/>
                <a:ext cx="2982810" cy="3490231"/>
              </a:xfrm>
              <a:prstGeom prst="rect">
                <a:avLst/>
              </a:prstGeom>
              <a:ln w="12700"/>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r>
                  <a:rPr lang="en-US" sz="2400" b="1" dirty="0" smtClean="0">
                    <a:solidFill>
                      <a:srgbClr val="050595"/>
                    </a:solidFill>
                  </a:rPr>
                  <a:t>Heavy PPE</a:t>
                </a:r>
                <a:endParaRPr lang="en-US" sz="2400" dirty="0" smtClean="0">
                  <a:solidFill>
                    <a:srgbClr val="050595"/>
                  </a:solidFill>
                </a:endParaRPr>
              </a:p>
              <a:p>
                <a:pPr algn="ctr" defTabSz="1066800">
                  <a:lnSpc>
                    <a:spcPct val="90000"/>
                  </a:lnSpc>
                  <a:spcBef>
                    <a:spcPct val="0"/>
                  </a:spcBef>
                  <a:spcAft>
                    <a:spcPct val="35000"/>
                  </a:spcAft>
                </a:pPr>
                <a:r>
                  <a:rPr lang="en-US" sz="2000" dirty="0" smtClean="0">
                    <a:solidFill>
                      <a:srgbClr val="050595"/>
                    </a:solidFill>
                  </a:rPr>
                  <a:t>&gt; 22 kg</a:t>
                </a:r>
              </a:p>
              <a:p>
                <a:pPr algn="ctr" defTabSz="1066800">
                  <a:lnSpc>
                    <a:spcPct val="90000"/>
                  </a:lnSpc>
                  <a:spcBef>
                    <a:spcPct val="0"/>
                  </a:spcBef>
                  <a:spcAft>
                    <a:spcPct val="35000"/>
                  </a:spcAft>
                </a:pPr>
                <a:r>
                  <a:rPr lang="en-US" sz="2000" dirty="0" smtClean="0">
                    <a:solidFill>
                      <a:srgbClr val="050595"/>
                    </a:solidFill>
                  </a:rPr>
                  <a:t>↑</a:t>
                </a:r>
                <a:r>
                  <a:rPr lang="en-US" sz="2000" dirty="0">
                    <a:solidFill>
                      <a:srgbClr val="050595"/>
                    </a:solidFill>
                  </a:rPr>
                  <a:t> Metabolic  </a:t>
                </a:r>
                <a:r>
                  <a:rPr lang="en-US" sz="2000" dirty="0" smtClean="0">
                    <a:solidFill>
                      <a:srgbClr val="050595"/>
                    </a:solidFill>
                  </a:rPr>
                  <a:t>work</a:t>
                </a:r>
              </a:p>
              <a:p>
                <a:pPr algn="ctr" defTabSz="1066800">
                  <a:lnSpc>
                    <a:spcPct val="90000"/>
                  </a:lnSpc>
                  <a:spcBef>
                    <a:spcPct val="0"/>
                  </a:spcBef>
                  <a:spcAft>
                    <a:spcPct val="35000"/>
                  </a:spcAft>
                </a:pPr>
                <a:r>
                  <a:rPr lang="en-US" sz="2000" dirty="0" smtClean="0">
                    <a:solidFill>
                      <a:srgbClr val="050595"/>
                    </a:solidFill>
                  </a:rPr>
                  <a:t>↓ Heat dissipation</a:t>
                </a:r>
              </a:p>
              <a:p>
                <a:pPr algn="ctr" defTabSz="1066800">
                  <a:lnSpc>
                    <a:spcPct val="90000"/>
                  </a:lnSpc>
                  <a:spcBef>
                    <a:spcPct val="0"/>
                  </a:spcBef>
                  <a:spcAft>
                    <a:spcPct val="35000"/>
                  </a:spcAft>
                </a:pPr>
                <a:r>
                  <a:rPr lang="en-US" sz="2000" dirty="0" smtClean="0">
                    <a:solidFill>
                      <a:srgbClr val="050595"/>
                    </a:solidFill>
                  </a:rPr>
                  <a:t>Restrictive</a:t>
                </a:r>
                <a:endParaRPr lang="en-US" sz="2000" dirty="0">
                  <a:solidFill>
                    <a:srgbClr val="050595"/>
                  </a:solidFill>
                </a:endParaRPr>
              </a:p>
            </p:txBody>
          </p:sp>
        </p:grpSp>
        <p:pic>
          <p:nvPicPr>
            <p:cNvPr id="13" name="Picture 12" descr="Firefighters 202.jpg"/>
            <p:cNvPicPr>
              <a:picLocks noChangeAspect="1"/>
            </p:cNvPicPr>
            <p:nvPr/>
          </p:nvPicPr>
          <p:blipFill>
            <a:blip r:embed="rId2" cstate="print"/>
            <a:srcRect t="12500"/>
            <a:stretch>
              <a:fillRect/>
            </a:stretch>
          </p:blipFill>
          <p:spPr>
            <a:xfrm>
              <a:off x="1219200" y="1219200"/>
              <a:ext cx="1981200" cy="2133600"/>
            </a:xfrm>
            <a:prstGeom prst="rect">
              <a:avLst/>
            </a:prstGeom>
            <a:ln w="19050">
              <a:solidFill>
                <a:schemeClr val="bg1"/>
              </a:solidFill>
            </a:ln>
          </p:spPr>
        </p:pic>
        <p:pic>
          <p:nvPicPr>
            <p:cNvPr id="14" name="Picture 13" descr="24529214er6.jpg"/>
            <p:cNvPicPr>
              <a:picLocks noChangeAspect="1"/>
            </p:cNvPicPr>
            <p:nvPr/>
          </p:nvPicPr>
          <p:blipFill rotWithShape="1">
            <a:blip r:embed="rId3" cstate="print"/>
            <a:srcRect r="29768"/>
            <a:stretch/>
          </p:blipFill>
          <p:spPr>
            <a:xfrm>
              <a:off x="3321601" y="3657600"/>
              <a:ext cx="2256453" cy="1981200"/>
            </a:xfrm>
            <a:prstGeom prst="rect">
              <a:avLst/>
            </a:prstGeom>
            <a:ln w="12700">
              <a:solidFill>
                <a:schemeClr val="tx1"/>
              </a:solidFill>
            </a:ln>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583" y="1299148"/>
            <a:ext cx="2110536" cy="2056813"/>
          </a:xfrm>
          <a:prstGeom prst="rect">
            <a:avLst/>
          </a:prstGeom>
          <a:noFill/>
          <a:ln w="6350">
            <a:solidFill>
              <a:schemeClr val="bg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a:spLocks noGrp="1"/>
          </p:cNvSpPr>
          <p:nvPr>
            <p:ph type="title"/>
          </p:nvPr>
        </p:nvSpPr>
        <p:spPr>
          <a:xfrm>
            <a:off x="-45720" y="5926"/>
            <a:ext cx="7696200" cy="664797"/>
          </a:xfrm>
          <a:solidFill>
            <a:schemeClr val="bg2"/>
          </a:solidFill>
        </p:spPr>
        <p:txBody>
          <a:bodyPr/>
          <a:lstStyle/>
          <a:p>
            <a:pPr algn="ctr"/>
            <a:r>
              <a:rPr lang="en-US" dirty="0" smtClean="0"/>
              <a:t>Physical Demands of Firefighting</a:t>
            </a:r>
            <a:endParaRPr lang="en-US" dirty="0"/>
          </a:p>
        </p:txBody>
      </p:sp>
    </p:spTree>
    <p:extLst>
      <p:ext uri="{BB962C8B-B14F-4D97-AF65-F5344CB8AC3E}">
        <p14:creationId xmlns:p14="http://schemas.microsoft.com/office/powerpoint/2010/main" val="7240445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6200" y="-76200"/>
            <a:ext cx="9296400" cy="219456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43011" name="Picture 3" descr="coord lotsa ladders">
            <a:hlinkClick r:id="" action="ppaction://noaction"/>
          </p:cNvPr>
          <p:cNvPicPr>
            <a:picLocks noChangeAspect="1" noChangeArrowheads="1"/>
          </p:cNvPicPr>
          <p:nvPr/>
        </p:nvPicPr>
        <p:blipFill>
          <a:blip r:embed="rId2" cstate="print"/>
          <a:srcRect/>
          <a:stretch>
            <a:fillRect/>
          </a:stretch>
        </p:blipFill>
        <p:spPr bwMode="auto">
          <a:xfrm>
            <a:off x="4267202" y="1012570"/>
            <a:ext cx="4283415" cy="2395606"/>
          </a:xfrm>
          <a:prstGeom prst="rect">
            <a:avLst/>
          </a:prstGeom>
          <a:noFill/>
          <a:ln w="9525">
            <a:noFill/>
            <a:miter lim="800000"/>
            <a:headEnd/>
            <a:tailEnd/>
          </a:ln>
        </p:spPr>
      </p:pic>
      <p:pic>
        <p:nvPicPr>
          <p:cNvPr id="43013" name="Picture 6" descr="hose"/>
          <p:cNvPicPr>
            <a:picLocks noChangeAspect="1" noChangeArrowheads="1"/>
          </p:cNvPicPr>
          <p:nvPr/>
        </p:nvPicPr>
        <p:blipFill>
          <a:blip r:embed="rId3" cstate="print"/>
          <a:srcRect/>
          <a:stretch>
            <a:fillRect/>
          </a:stretch>
        </p:blipFill>
        <p:spPr bwMode="auto">
          <a:xfrm>
            <a:off x="609602" y="1012572"/>
            <a:ext cx="3506785" cy="2329891"/>
          </a:xfrm>
          <a:prstGeom prst="rect">
            <a:avLst/>
          </a:prstGeom>
          <a:noFill/>
          <a:ln w="38100">
            <a:noFill/>
            <a:miter lim="800000"/>
            <a:headEnd/>
            <a:tailEnd/>
          </a:ln>
        </p:spPr>
      </p:pic>
      <p:pic>
        <p:nvPicPr>
          <p:cNvPr id="43014" name="Picture 7" descr="dummy"/>
          <p:cNvPicPr>
            <a:picLocks noChangeAspect="1" noChangeArrowheads="1"/>
          </p:cNvPicPr>
          <p:nvPr/>
        </p:nvPicPr>
        <p:blipFill>
          <a:blip r:embed="rId4" cstate="print">
            <a:lum bright="10000"/>
          </a:blip>
          <a:srcRect/>
          <a:stretch>
            <a:fillRect/>
          </a:stretch>
        </p:blipFill>
        <p:spPr bwMode="auto">
          <a:xfrm>
            <a:off x="228600" y="3439033"/>
            <a:ext cx="2688336" cy="2413528"/>
          </a:xfrm>
          <a:prstGeom prst="rect">
            <a:avLst/>
          </a:prstGeom>
          <a:noFill/>
          <a:ln w="38100">
            <a:noFill/>
            <a:miter lim="800000"/>
            <a:headEnd/>
            <a:tailEnd/>
          </a:ln>
        </p:spPr>
      </p:pic>
      <p:pic>
        <p:nvPicPr>
          <p:cNvPr id="43015" name="Picture 8" descr="firecenter"/>
          <p:cNvPicPr>
            <a:picLocks noChangeAspect="1" noChangeArrowheads="1"/>
          </p:cNvPicPr>
          <p:nvPr/>
        </p:nvPicPr>
        <p:blipFill>
          <a:blip r:embed="rId5" cstate="print"/>
          <a:srcRect/>
          <a:stretch>
            <a:fillRect/>
          </a:stretch>
        </p:blipFill>
        <p:spPr bwMode="auto">
          <a:xfrm>
            <a:off x="3048000" y="3439033"/>
            <a:ext cx="2771973" cy="2419502"/>
          </a:xfrm>
          <a:prstGeom prst="rect">
            <a:avLst/>
          </a:prstGeom>
          <a:noFill/>
          <a:ln w="9525">
            <a:noFill/>
            <a:miter lim="800000"/>
            <a:headEnd/>
            <a:tailEnd/>
          </a:ln>
        </p:spPr>
      </p:pic>
      <p:pic>
        <p:nvPicPr>
          <p:cNvPr id="43016" name="Picture 8" descr="BP1.jpg"/>
          <p:cNvPicPr>
            <a:picLocks noChangeAspect="1"/>
          </p:cNvPicPr>
          <p:nvPr/>
        </p:nvPicPr>
        <p:blipFill>
          <a:blip r:embed="rId6" cstate="print"/>
          <a:srcRect/>
          <a:stretch>
            <a:fillRect/>
          </a:stretch>
        </p:blipFill>
        <p:spPr bwMode="auto">
          <a:xfrm>
            <a:off x="5943600" y="3439033"/>
            <a:ext cx="2951196" cy="2389632"/>
          </a:xfrm>
          <a:prstGeom prst="rect">
            <a:avLst/>
          </a:prstGeom>
          <a:noFill/>
          <a:ln w="9525">
            <a:noFill/>
            <a:miter lim="800000"/>
            <a:headEnd/>
            <a:tailEnd/>
          </a:ln>
        </p:spPr>
      </p:pic>
      <p:sp>
        <p:nvSpPr>
          <p:cNvPr id="8" name="Title 1"/>
          <p:cNvSpPr>
            <a:spLocks noGrp="1"/>
          </p:cNvSpPr>
          <p:nvPr>
            <p:ph type="title"/>
          </p:nvPr>
        </p:nvSpPr>
        <p:spPr>
          <a:xfrm>
            <a:off x="0" y="19835"/>
            <a:ext cx="7924800" cy="664797"/>
          </a:xfrm>
          <a:solidFill>
            <a:schemeClr val="bg2"/>
          </a:solidFill>
        </p:spPr>
        <p:txBody>
          <a:bodyPr/>
          <a:lstStyle/>
          <a:p>
            <a:pPr algn="ctr"/>
            <a:r>
              <a:rPr lang="en-US" dirty="0" smtClean="0"/>
              <a:t>Physiological Strain of Firefighting</a:t>
            </a:r>
            <a:endParaRPr lang="en-US" dirty="0"/>
          </a:p>
        </p:txBody>
      </p:sp>
    </p:spTree>
    <p:extLst>
      <p:ext uri="{BB962C8B-B14F-4D97-AF65-F5344CB8AC3E}">
        <p14:creationId xmlns:p14="http://schemas.microsoft.com/office/powerpoint/2010/main" val="34405598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rotWithShape="1">
          <a:blip r:embed="rId2" cstate="print"/>
          <a:srcRect l="40713" t="32290" r="18496" b="22353"/>
          <a:stretch/>
        </p:blipFill>
        <p:spPr bwMode="auto">
          <a:xfrm>
            <a:off x="2209800" y="2282478"/>
            <a:ext cx="5874638" cy="4082640"/>
          </a:xfrm>
          <a:prstGeom prst="rect">
            <a:avLst/>
          </a:prstGeom>
          <a:noFill/>
          <a:ln w="9525">
            <a:noFill/>
            <a:miter lim="800000"/>
            <a:headEnd/>
            <a:tailEnd/>
          </a:ln>
        </p:spPr>
      </p:pic>
      <p:sp>
        <p:nvSpPr>
          <p:cNvPr id="21" name="Rectangle 20"/>
          <p:cNvSpPr/>
          <p:nvPr/>
        </p:nvSpPr>
        <p:spPr>
          <a:xfrm>
            <a:off x="0" y="6581001"/>
            <a:ext cx="2964348" cy="276999"/>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Horn et al. 2011, Prehosp Emerg Care.</a:t>
            </a:r>
            <a:endParaRPr lang="en-US" sz="1200" b="1" dirty="0">
              <a:solidFill>
                <a:srgbClr val="FFFF00"/>
              </a:solidFill>
              <a:latin typeface="Arial" charset="0"/>
            </a:endParaRPr>
          </a:p>
        </p:txBody>
      </p:sp>
      <p:sp>
        <p:nvSpPr>
          <p:cNvPr id="2" name="TextBox 1"/>
          <p:cNvSpPr txBox="1"/>
          <p:nvPr/>
        </p:nvSpPr>
        <p:spPr>
          <a:xfrm>
            <a:off x="5070108" y="6390562"/>
            <a:ext cx="1069748" cy="246221"/>
          </a:xfrm>
          <a:prstGeom prst="rect">
            <a:avLst/>
          </a:prstGeom>
          <a:noFill/>
        </p:spPr>
        <p:txBody>
          <a:bodyPr wrap="square" rtlCol="0">
            <a:spAutoFit/>
          </a:bodyPr>
          <a:lstStyle/>
          <a:p>
            <a:r>
              <a:rPr lang="en-US" sz="1000" b="1" dirty="0" smtClean="0">
                <a:solidFill>
                  <a:prstClr val="black"/>
                </a:solidFill>
              </a:rPr>
              <a:t>Time (min)</a:t>
            </a:r>
            <a:endParaRPr lang="en-US" sz="1000" b="1" dirty="0">
              <a:solidFill>
                <a:prstClr val="black"/>
              </a:solidFill>
            </a:endParaRPr>
          </a:p>
        </p:txBody>
      </p:sp>
      <p:grpSp>
        <p:nvGrpSpPr>
          <p:cNvPr id="14" name="Group 13"/>
          <p:cNvGrpSpPr/>
          <p:nvPr/>
        </p:nvGrpSpPr>
        <p:grpSpPr>
          <a:xfrm>
            <a:off x="677469" y="318835"/>
            <a:ext cx="7780732" cy="2328124"/>
            <a:chOff x="677468" y="325317"/>
            <a:chExt cx="7780732" cy="2328124"/>
          </a:xfrm>
        </p:grpSpPr>
        <p:grpSp>
          <p:nvGrpSpPr>
            <p:cNvPr id="15" name="Group 14"/>
            <p:cNvGrpSpPr/>
            <p:nvPr/>
          </p:nvGrpSpPr>
          <p:grpSpPr>
            <a:xfrm>
              <a:off x="677468" y="325317"/>
              <a:ext cx="7780732" cy="2328124"/>
              <a:chOff x="677468" y="325317"/>
              <a:chExt cx="7780732" cy="2328124"/>
            </a:xfrm>
          </p:grpSpPr>
          <p:sp>
            <p:nvSpPr>
              <p:cNvPr id="17" name="TextBox 16"/>
              <p:cNvSpPr txBox="1"/>
              <p:nvPr/>
            </p:nvSpPr>
            <p:spPr>
              <a:xfrm>
                <a:off x="2023684" y="325317"/>
                <a:ext cx="5577840" cy="1078992"/>
              </a:xfrm>
              <a:prstGeom prst="rect">
                <a:avLst/>
              </a:prstGeom>
              <a:solidFill>
                <a:srgbClr val="FFF2CC"/>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a:t>
                </a:r>
                <a:r>
                  <a:rPr lang="en-US" sz="3200" dirty="0" smtClean="0">
                    <a:solidFill>
                      <a:srgbClr val="000000"/>
                    </a:solidFill>
                  </a:rPr>
                  <a:t>Thermoregulatory </a:t>
                </a:r>
                <a:r>
                  <a:rPr lang="en-US" sz="3200" dirty="0">
                    <a:solidFill>
                      <a:srgbClr val="000000"/>
                    </a:solidFill>
                  </a:rPr>
                  <a:t>Strain of Firefighting</a:t>
                </a:r>
              </a:p>
            </p:txBody>
          </p:sp>
          <p:sp>
            <p:nvSpPr>
              <p:cNvPr id="18" name="TextBox 17"/>
              <p:cNvSpPr txBox="1"/>
              <p:nvPr/>
            </p:nvSpPr>
            <p:spPr>
              <a:xfrm>
                <a:off x="685800" y="1676401"/>
                <a:ext cx="2743200"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smtClean="0">
                    <a:solidFill>
                      <a:srgbClr val="000000"/>
                    </a:solidFill>
                    <a:latin typeface="Arial" charset="0"/>
                  </a:rPr>
                  <a:t>Core Temperature</a:t>
                </a:r>
                <a:endParaRPr lang="en-US" sz="2400" dirty="0">
                  <a:solidFill>
                    <a:srgbClr val="000000"/>
                  </a:solidFill>
                  <a:latin typeface="Arial" charset="0"/>
                </a:endParaRPr>
              </a:p>
            </p:txBody>
          </p:sp>
          <p:sp>
            <p:nvSpPr>
              <p:cNvPr id="20" name="TextBox 19"/>
              <p:cNvSpPr txBox="1"/>
              <p:nvPr/>
            </p:nvSpPr>
            <p:spPr>
              <a:xfrm>
                <a:off x="5715000" y="1678740"/>
                <a:ext cx="274320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smtClean="0">
                    <a:solidFill>
                      <a:srgbClr val="FFFFFF">
                        <a:lumMod val="65000"/>
                      </a:srgbClr>
                    </a:solidFill>
                    <a:latin typeface="Arial" charset="0"/>
                  </a:rPr>
                  <a:t>Hydration Status</a:t>
                </a:r>
                <a:endParaRPr lang="en-US" sz="2400" dirty="0">
                  <a:solidFill>
                    <a:srgbClr val="FFFFFF">
                      <a:lumMod val="65000"/>
                    </a:srgbClr>
                  </a:solidFill>
                  <a:latin typeface="Arial" charset="0"/>
                </a:endParaRPr>
              </a:p>
            </p:txBody>
          </p:sp>
          <p:cxnSp>
            <p:nvCxnSpPr>
              <p:cNvPr id="22" name="Straight Arrow Connector 21"/>
              <p:cNvCxnSpPr>
                <a:stCxn id="17" idx="2"/>
                <a:endCxn id="18" idx="0"/>
              </p:cNvCxnSpPr>
              <p:nvPr/>
            </p:nvCxnSpPr>
            <p:spPr>
              <a:xfrm flipH="1">
                <a:off x="2057400" y="1404309"/>
                <a:ext cx="2755204" cy="272092"/>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17" idx="2"/>
                <a:endCxn id="20" idx="0"/>
              </p:cNvCxnSpPr>
              <p:nvPr/>
            </p:nvCxnSpPr>
            <p:spPr>
              <a:xfrm>
                <a:off x="4812604" y="1404309"/>
                <a:ext cx="2273996" cy="274431"/>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677468" y="2345664"/>
                <a:ext cx="1234440" cy="307777"/>
              </a:xfrm>
              <a:prstGeom prst="rect">
                <a:avLst/>
              </a:prstGeom>
              <a:solidFill>
                <a:schemeClr val="bg1"/>
              </a:solidFill>
              <a:ln w="19050">
                <a:solidFill>
                  <a:srgbClr val="FF0000"/>
                </a:solidFill>
              </a:ln>
            </p:spPr>
            <p:txBody>
              <a:bodyPr wrap="square" rtlCol="0" anchor="ctr" anchorCtr="0">
                <a:spAutoFit/>
              </a:bodyPr>
              <a:lstStyle/>
              <a:p>
                <a:pPr marL="171450" indent="-171450" algn="ctr"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smtClean="0">
                    <a:solidFill>
                      <a:srgbClr val="000000"/>
                    </a:solidFill>
                    <a:latin typeface="Arial" charset="0"/>
                  </a:rPr>
                  <a:t>Core Temp</a:t>
                </a:r>
                <a:endParaRPr lang="en-US" sz="1400" dirty="0">
                  <a:solidFill>
                    <a:srgbClr val="000000"/>
                  </a:solidFill>
                  <a:latin typeface="Arial" charset="0"/>
                </a:endParaRPr>
              </a:p>
            </p:txBody>
          </p:sp>
        </p:grpSp>
        <p:cxnSp>
          <p:nvCxnSpPr>
            <p:cNvPr id="16" name="Straight Arrow Connector 15"/>
            <p:cNvCxnSpPr>
              <a:endCxn id="24" idx="0"/>
            </p:cNvCxnSpPr>
            <p:nvPr/>
          </p:nvCxnSpPr>
          <p:spPr>
            <a:xfrm>
              <a:off x="1294688" y="2123037"/>
              <a:ext cx="0" cy="222627"/>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25" name="TextBox 24"/>
          <p:cNvSpPr txBox="1"/>
          <p:nvPr/>
        </p:nvSpPr>
        <p:spPr>
          <a:xfrm>
            <a:off x="6505112" y="6511751"/>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325679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extLst>
              <p:ext uri="{D42A27DB-BD31-4B8C-83A1-F6EECF244321}">
                <p14:modId xmlns:p14="http://schemas.microsoft.com/office/powerpoint/2010/main" val="3673355304"/>
              </p:ext>
            </p:extLst>
          </p:nvPr>
        </p:nvGraphicFramePr>
        <p:xfrm>
          <a:off x="2057401" y="2498121"/>
          <a:ext cx="6587066" cy="3953043"/>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p:cNvGrpSpPr/>
          <p:nvPr/>
        </p:nvGrpSpPr>
        <p:grpSpPr>
          <a:xfrm>
            <a:off x="677469" y="318835"/>
            <a:ext cx="7780732" cy="2328124"/>
            <a:chOff x="677468" y="325317"/>
            <a:chExt cx="7780732" cy="2328124"/>
          </a:xfrm>
        </p:grpSpPr>
        <p:grpSp>
          <p:nvGrpSpPr>
            <p:cNvPr id="9" name="Group 8"/>
            <p:cNvGrpSpPr/>
            <p:nvPr/>
          </p:nvGrpSpPr>
          <p:grpSpPr>
            <a:xfrm>
              <a:off x="677468" y="325317"/>
              <a:ext cx="7780732" cy="2328124"/>
              <a:chOff x="677468" y="325317"/>
              <a:chExt cx="7780732" cy="2328124"/>
            </a:xfrm>
          </p:grpSpPr>
          <p:sp>
            <p:nvSpPr>
              <p:cNvPr id="13" name="TextBox 12"/>
              <p:cNvSpPr txBox="1"/>
              <p:nvPr/>
            </p:nvSpPr>
            <p:spPr>
              <a:xfrm>
                <a:off x="2023684" y="325317"/>
                <a:ext cx="5577840" cy="1078992"/>
              </a:xfrm>
              <a:prstGeom prst="rect">
                <a:avLst/>
              </a:prstGeom>
              <a:solidFill>
                <a:srgbClr val="FFF2CC"/>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a:t>
                </a:r>
                <a:r>
                  <a:rPr lang="en-US" sz="3200" dirty="0" smtClean="0">
                    <a:solidFill>
                      <a:srgbClr val="000000"/>
                    </a:solidFill>
                  </a:rPr>
                  <a:t>Thermoregulatory </a:t>
                </a:r>
                <a:r>
                  <a:rPr lang="en-US" sz="3200" dirty="0">
                    <a:solidFill>
                      <a:srgbClr val="000000"/>
                    </a:solidFill>
                  </a:rPr>
                  <a:t>Strain of Firefighting</a:t>
                </a:r>
              </a:p>
            </p:txBody>
          </p:sp>
          <p:sp>
            <p:nvSpPr>
              <p:cNvPr id="15" name="TextBox 14"/>
              <p:cNvSpPr txBox="1"/>
              <p:nvPr/>
            </p:nvSpPr>
            <p:spPr>
              <a:xfrm>
                <a:off x="685800" y="1676401"/>
                <a:ext cx="2743200"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smtClean="0">
                    <a:solidFill>
                      <a:srgbClr val="000000"/>
                    </a:solidFill>
                    <a:latin typeface="Arial" charset="0"/>
                  </a:rPr>
                  <a:t>Core Temperature</a:t>
                </a:r>
                <a:endParaRPr lang="en-US" sz="2400" dirty="0">
                  <a:solidFill>
                    <a:srgbClr val="000000"/>
                  </a:solidFill>
                  <a:latin typeface="Arial" charset="0"/>
                </a:endParaRPr>
              </a:p>
            </p:txBody>
          </p:sp>
          <p:sp>
            <p:nvSpPr>
              <p:cNvPr id="16" name="TextBox 15"/>
              <p:cNvSpPr txBox="1"/>
              <p:nvPr/>
            </p:nvSpPr>
            <p:spPr>
              <a:xfrm>
                <a:off x="5715000" y="1678740"/>
                <a:ext cx="274320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smtClean="0">
                    <a:solidFill>
                      <a:srgbClr val="FFFFFF">
                        <a:lumMod val="65000"/>
                      </a:srgbClr>
                    </a:solidFill>
                    <a:latin typeface="Arial" charset="0"/>
                  </a:rPr>
                  <a:t>Hydration Status</a:t>
                </a:r>
                <a:endParaRPr lang="en-US" sz="2400" dirty="0">
                  <a:solidFill>
                    <a:srgbClr val="FFFFFF">
                      <a:lumMod val="65000"/>
                    </a:srgbClr>
                  </a:solidFill>
                  <a:latin typeface="Arial" charset="0"/>
                </a:endParaRPr>
              </a:p>
            </p:txBody>
          </p:sp>
          <p:cxnSp>
            <p:nvCxnSpPr>
              <p:cNvPr id="19" name="Straight Arrow Connector 18"/>
              <p:cNvCxnSpPr>
                <a:stCxn id="13" idx="2"/>
                <a:endCxn id="15" idx="0"/>
              </p:cNvCxnSpPr>
              <p:nvPr/>
            </p:nvCxnSpPr>
            <p:spPr>
              <a:xfrm flipH="1">
                <a:off x="2057400" y="1404309"/>
                <a:ext cx="2755204" cy="272092"/>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13" idx="2"/>
                <a:endCxn id="16" idx="0"/>
              </p:cNvCxnSpPr>
              <p:nvPr/>
            </p:nvCxnSpPr>
            <p:spPr>
              <a:xfrm>
                <a:off x="4812604" y="1404309"/>
                <a:ext cx="2273996" cy="274431"/>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677468" y="2345664"/>
                <a:ext cx="1234440" cy="307777"/>
              </a:xfrm>
              <a:prstGeom prst="rect">
                <a:avLst/>
              </a:prstGeom>
              <a:solidFill>
                <a:schemeClr val="bg1"/>
              </a:solidFill>
              <a:ln w="19050">
                <a:solidFill>
                  <a:srgbClr val="FF0000"/>
                </a:solidFill>
              </a:ln>
            </p:spPr>
            <p:txBody>
              <a:bodyPr wrap="square" rtlCol="0" anchor="ctr" anchorCtr="0">
                <a:spAutoFit/>
              </a:bodyPr>
              <a:lstStyle/>
              <a:p>
                <a:pPr marL="171450" indent="-171450" algn="ctr"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smtClean="0">
                    <a:solidFill>
                      <a:srgbClr val="000000"/>
                    </a:solidFill>
                    <a:latin typeface="Arial" charset="0"/>
                  </a:rPr>
                  <a:t>Core Temp</a:t>
                </a:r>
                <a:endParaRPr lang="en-US" sz="1400" dirty="0">
                  <a:solidFill>
                    <a:srgbClr val="000000"/>
                  </a:solidFill>
                  <a:latin typeface="Arial" charset="0"/>
                </a:endParaRPr>
              </a:p>
            </p:txBody>
          </p:sp>
        </p:grpSp>
        <p:cxnSp>
          <p:nvCxnSpPr>
            <p:cNvPr id="12" name="Straight Arrow Connector 11"/>
            <p:cNvCxnSpPr>
              <a:endCxn id="17" idx="0"/>
            </p:cNvCxnSpPr>
            <p:nvPr/>
          </p:nvCxnSpPr>
          <p:spPr>
            <a:xfrm>
              <a:off x="1294688" y="2123037"/>
              <a:ext cx="0" cy="222627"/>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21" name="TextBox 20"/>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75069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ChangeAspect="1"/>
          </p:cNvGraphicFramePr>
          <p:nvPr>
            <p:extLst>
              <p:ext uri="{D42A27DB-BD31-4B8C-83A1-F6EECF244321}">
                <p14:modId xmlns:p14="http://schemas.microsoft.com/office/powerpoint/2010/main" val="1047950019"/>
              </p:ext>
            </p:extLst>
          </p:nvPr>
        </p:nvGraphicFramePr>
        <p:xfrm>
          <a:off x="2023685" y="2295335"/>
          <a:ext cx="6200767" cy="4056171"/>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p:cNvGrpSpPr/>
          <p:nvPr/>
        </p:nvGrpSpPr>
        <p:grpSpPr>
          <a:xfrm>
            <a:off x="677469" y="318835"/>
            <a:ext cx="7780732" cy="2328124"/>
            <a:chOff x="677468" y="325317"/>
            <a:chExt cx="7780732" cy="2328124"/>
          </a:xfrm>
        </p:grpSpPr>
        <p:grpSp>
          <p:nvGrpSpPr>
            <p:cNvPr id="9" name="Group 8"/>
            <p:cNvGrpSpPr/>
            <p:nvPr/>
          </p:nvGrpSpPr>
          <p:grpSpPr>
            <a:xfrm>
              <a:off x="677468" y="325317"/>
              <a:ext cx="7780732" cy="2328124"/>
              <a:chOff x="677468" y="325317"/>
              <a:chExt cx="7780732" cy="2328124"/>
            </a:xfrm>
          </p:grpSpPr>
          <p:sp>
            <p:nvSpPr>
              <p:cNvPr id="13" name="TextBox 12"/>
              <p:cNvSpPr txBox="1"/>
              <p:nvPr/>
            </p:nvSpPr>
            <p:spPr>
              <a:xfrm>
                <a:off x="2023684" y="325317"/>
                <a:ext cx="5577840" cy="1078992"/>
              </a:xfrm>
              <a:prstGeom prst="rect">
                <a:avLst/>
              </a:prstGeom>
              <a:solidFill>
                <a:srgbClr val="FFF2CC"/>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a:t>
                </a:r>
                <a:r>
                  <a:rPr lang="en-US" sz="3200" dirty="0" smtClean="0">
                    <a:solidFill>
                      <a:srgbClr val="000000"/>
                    </a:solidFill>
                  </a:rPr>
                  <a:t>Thermoregulatory </a:t>
                </a:r>
                <a:r>
                  <a:rPr lang="en-US" sz="3200" dirty="0">
                    <a:solidFill>
                      <a:srgbClr val="000000"/>
                    </a:solidFill>
                  </a:rPr>
                  <a:t>Strain of Firefighting</a:t>
                </a:r>
              </a:p>
            </p:txBody>
          </p:sp>
          <p:sp>
            <p:nvSpPr>
              <p:cNvPr id="15" name="TextBox 14"/>
              <p:cNvSpPr txBox="1"/>
              <p:nvPr/>
            </p:nvSpPr>
            <p:spPr>
              <a:xfrm>
                <a:off x="685800" y="1676401"/>
                <a:ext cx="2743200"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smtClean="0">
                    <a:solidFill>
                      <a:srgbClr val="000000"/>
                    </a:solidFill>
                    <a:latin typeface="Arial" charset="0"/>
                  </a:rPr>
                  <a:t>Core Temperature</a:t>
                </a:r>
                <a:endParaRPr lang="en-US" sz="2400" dirty="0">
                  <a:solidFill>
                    <a:srgbClr val="000000"/>
                  </a:solidFill>
                  <a:latin typeface="Arial" charset="0"/>
                </a:endParaRPr>
              </a:p>
            </p:txBody>
          </p:sp>
          <p:sp>
            <p:nvSpPr>
              <p:cNvPr id="16" name="TextBox 15"/>
              <p:cNvSpPr txBox="1"/>
              <p:nvPr/>
            </p:nvSpPr>
            <p:spPr>
              <a:xfrm>
                <a:off x="5715000" y="1678740"/>
                <a:ext cx="274320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smtClean="0">
                    <a:solidFill>
                      <a:srgbClr val="FFFFFF">
                        <a:lumMod val="65000"/>
                      </a:srgbClr>
                    </a:solidFill>
                    <a:latin typeface="Arial" charset="0"/>
                  </a:rPr>
                  <a:t>Hydration Status</a:t>
                </a:r>
                <a:endParaRPr lang="en-US" sz="2400" dirty="0">
                  <a:solidFill>
                    <a:srgbClr val="FFFFFF">
                      <a:lumMod val="65000"/>
                    </a:srgbClr>
                  </a:solidFill>
                  <a:latin typeface="Arial" charset="0"/>
                </a:endParaRPr>
              </a:p>
            </p:txBody>
          </p:sp>
          <p:cxnSp>
            <p:nvCxnSpPr>
              <p:cNvPr id="19" name="Straight Arrow Connector 18"/>
              <p:cNvCxnSpPr>
                <a:stCxn id="13" idx="2"/>
                <a:endCxn id="15" idx="0"/>
              </p:cNvCxnSpPr>
              <p:nvPr/>
            </p:nvCxnSpPr>
            <p:spPr>
              <a:xfrm flipH="1">
                <a:off x="2057400" y="1404309"/>
                <a:ext cx="2755204" cy="272092"/>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13" idx="2"/>
                <a:endCxn id="16" idx="0"/>
              </p:cNvCxnSpPr>
              <p:nvPr/>
            </p:nvCxnSpPr>
            <p:spPr>
              <a:xfrm>
                <a:off x="4812604" y="1404309"/>
                <a:ext cx="2273996" cy="274431"/>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677468" y="2345664"/>
                <a:ext cx="1234440" cy="307777"/>
              </a:xfrm>
              <a:prstGeom prst="rect">
                <a:avLst/>
              </a:prstGeom>
              <a:solidFill>
                <a:schemeClr val="bg1"/>
              </a:solidFill>
              <a:ln w="19050">
                <a:solidFill>
                  <a:srgbClr val="FF0000"/>
                </a:solidFill>
              </a:ln>
            </p:spPr>
            <p:txBody>
              <a:bodyPr wrap="square" rtlCol="0" anchor="ctr" anchorCtr="0">
                <a:spAutoFit/>
              </a:bodyPr>
              <a:lstStyle/>
              <a:p>
                <a:pPr marL="171450" indent="-171450" algn="ctr"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smtClean="0">
                    <a:solidFill>
                      <a:srgbClr val="000000"/>
                    </a:solidFill>
                    <a:latin typeface="Arial" charset="0"/>
                  </a:rPr>
                  <a:t>Core Temp</a:t>
                </a:r>
                <a:endParaRPr lang="en-US" sz="1400" dirty="0">
                  <a:solidFill>
                    <a:srgbClr val="000000"/>
                  </a:solidFill>
                  <a:latin typeface="Arial" charset="0"/>
                </a:endParaRPr>
              </a:p>
            </p:txBody>
          </p:sp>
        </p:grpSp>
        <p:cxnSp>
          <p:nvCxnSpPr>
            <p:cNvPr id="12" name="Straight Arrow Connector 11"/>
            <p:cNvCxnSpPr>
              <a:endCxn id="17" idx="0"/>
            </p:cNvCxnSpPr>
            <p:nvPr/>
          </p:nvCxnSpPr>
          <p:spPr>
            <a:xfrm>
              <a:off x="1294688" y="2123037"/>
              <a:ext cx="0" cy="222627"/>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18" name="TextBox 17"/>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168638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7308438" y="2313629"/>
            <a:ext cx="1600200" cy="307777"/>
          </a:xfrm>
          <a:prstGeom prst="rect">
            <a:avLst/>
          </a:prstGeom>
          <a:solidFill>
            <a:schemeClr val="bg1"/>
          </a:solidFill>
          <a:ln w="19050">
            <a:solidFill>
              <a:srgbClr val="FF0000"/>
            </a:solidFill>
          </a:ln>
        </p:spPr>
        <p:txBody>
          <a:bodyPr wrap="square" rtlCol="0" anchor="ctr" anchorCtr="0">
            <a:spAutoFit/>
          </a:bodyPr>
          <a:lstStyle/>
          <a:p>
            <a:pPr marL="171450" indent="-171450" algn="ctr" fontAlgn="base">
              <a:spcBef>
                <a:spcPct val="0"/>
              </a:spcBef>
              <a:spcAft>
                <a:spcPct val="0"/>
              </a:spcAft>
            </a:pPr>
            <a:r>
              <a:rPr lang="en-US" sz="1400" dirty="0">
                <a:solidFill>
                  <a:srgbClr val="000000"/>
                </a:solidFill>
                <a:latin typeface="Arial" charset="0"/>
                <a:sym typeface="Symbol" panose="05050102010706020507" pitchFamily="18" charset="2"/>
              </a:rPr>
              <a:t></a:t>
            </a:r>
            <a:r>
              <a:rPr lang="en-US" sz="1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smtClean="0">
                <a:solidFill>
                  <a:srgbClr val="000000"/>
                </a:solidFill>
                <a:latin typeface="Arial" charset="0"/>
              </a:rPr>
              <a:t>Plasma Volume</a:t>
            </a:r>
            <a:endParaRPr lang="en-US" sz="1400" dirty="0">
              <a:solidFill>
                <a:srgbClr val="000000"/>
              </a:solidFill>
              <a:latin typeface="Arial" charset="0"/>
            </a:endParaRPr>
          </a:p>
        </p:txBody>
      </p:sp>
      <p:graphicFrame>
        <p:nvGraphicFramePr>
          <p:cNvPr id="14" name="Chart 13"/>
          <p:cNvGraphicFramePr>
            <a:graphicFrameLocks noChangeAspect="1"/>
          </p:cNvGraphicFramePr>
          <p:nvPr>
            <p:extLst>
              <p:ext uri="{D42A27DB-BD31-4B8C-83A1-F6EECF244321}">
                <p14:modId xmlns:p14="http://schemas.microsoft.com/office/powerpoint/2010/main" val="4070790328"/>
              </p:ext>
            </p:extLst>
          </p:nvPr>
        </p:nvGraphicFramePr>
        <p:xfrm>
          <a:off x="98014" y="2553602"/>
          <a:ext cx="6372225" cy="3751777"/>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p:cNvSpPr>
            <a:spLocks noChangeArrowheads="1"/>
          </p:cNvSpPr>
          <p:nvPr/>
        </p:nvSpPr>
        <p:spPr bwMode="auto">
          <a:xfrm>
            <a:off x="2023684" y="6407410"/>
            <a:ext cx="4478791" cy="305212"/>
          </a:xfrm>
          <a:prstGeom prst="rect">
            <a:avLst/>
          </a:prstGeom>
          <a:noFill/>
          <a:ln w="12700">
            <a:noFill/>
            <a:miter lim="800000"/>
            <a:headEnd/>
            <a:tailEnd/>
          </a:ln>
          <a:effectLst/>
        </p:spPr>
        <p:txBody>
          <a:bodyPr wrap="none" lIns="90488" tIns="44450" rIns="90488" bIns="44450">
            <a:spAutoFit/>
          </a:bodyPr>
          <a:lstStyle/>
          <a:p>
            <a:pPr fontAlgn="base">
              <a:spcBef>
                <a:spcPct val="0"/>
              </a:spcBef>
              <a:spcAft>
                <a:spcPct val="0"/>
              </a:spcAft>
            </a:pPr>
            <a:r>
              <a:rPr lang="en-US" sz="1400" baseline="30000" dirty="0">
                <a:solidFill>
                  <a:srgbClr val="000000"/>
                </a:solidFill>
                <a:latin typeface="Arial" charset="0"/>
              </a:rPr>
              <a:t>a</a:t>
            </a:r>
            <a:r>
              <a:rPr lang="en-US" sz="1400" dirty="0">
                <a:solidFill>
                  <a:srgbClr val="000000"/>
                </a:solidFill>
                <a:latin typeface="Arial" charset="0"/>
              </a:rPr>
              <a:t> Significantly different (p&lt;0.05) than immediately post</a:t>
            </a:r>
          </a:p>
        </p:txBody>
      </p:sp>
      <p:sp>
        <p:nvSpPr>
          <p:cNvPr id="15" name="TextBox 14"/>
          <p:cNvSpPr txBox="1"/>
          <p:nvPr/>
        </p:nvSpPr>
        <p:spPr>
          <a:xfrm>
            <a:off x="5257800" y="2615572"/>
            <a:ext cx="533400" cy="276999"/>
          </a:xfrm>
          <a:prstGeom prst="rect">
            <a:avLst/>
          </a:prstGeom>
          <a:noFill/>
        </p:spPr>
        <p:txBody>
          <a:bodyPr wrap="square" rtlCol="0">
            <a:spAutoFit/>
          </a:bodyPr>
          <a:lstStyle/>
          <a:p>
            <a:pPr fontAlgn="base">
              <a:spcBef>
                <a:spcPct val="0"/>
              </a:spcBef>
              <a:spcAft>
                <a:spcPct val="0"/>
              </a:spcAft>
            </a:pPr>
            <a:r>
              <a:rPr lang="en-US" baseline="30000" dirty="0">
                <a:solidFill>
                  <a:srgbClr val="000000"/>
                </a:solidFill>
                <a:latin typeface="Arial" charset="0"/>
              </a:rPr>
              <a:t>a</a:t>
            </a:r>
            <a:endParaRPr lang="en-US" dirty="0">
              <a:solidFill>
                <a:srgbClr val="000000"/>
              </a:solidFill>
              <a:latin typeface="Arial" charset="0"/>
            </a:endParaRPr>
          </a:p>
        </p:txBody>
      </p:sp>
      <p:sp>
        <p:nvSpPr>
          <p:cNvPr id="52" name="Rectangle 51"/>
          <p:cNvSpPr/>
          <p:nvPr/>
        </p:nvSpPr>
        <p:spPr>
          <a:xfrm>
            <a:off x="0" y="6419372"/>
            <a:ext cx="1595117" cy="461665"/>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Smith et al. 2011,</a:t>
            </a:r>
            <a:br>
              <a:rPr lang="da-DK" sz="1200" b="1" dirty="0" smtClean="0">
                <a:solidFill>
                  <a:srgbClr val="FFFF00"/>
                </a:solidFill>
                <a:latin typeface="Arial" charset="0"/>
              </a:rPr>
            </a:br>
            <a:r>
              <a:rPr lang="da-DK" sz="1200" b="1" dirty="0" smtClean="0">
                <a:solidFill>
                  <a:srgbClr val="FFFF00"/>
                </a:solidFill>
                <a:latin typeface="Arial" charset="0"/>
              </a:rPr>
              <a:t>J Thermal Biology.</a:t>
            </a:r>
            <a:endParaRPr lang="en-US" sz="1200" b="1" dirty="0">
              <a:solidFill>
                <a:srgbClr val="FFFF00"/>
              </a:solidFill>
              <a:latin typeface="Arial" charset="0"/>
            </a:endParaRPr>
          </a:p>
        </p:txBody>
      </p:sp>
      <p:grpSp>
        <p:nvGrpSpPr>
          <p:cNvPr id="51" name="Group 50"/>
          <p:cNvGrpSpPr/>
          <p:nvPr/>
        </p:nvGrpSpPr>
        <p:grpSpPr>
          <a:xfrm>
            <a:off x="388227" y="317445"/>
            <a:ext cx="8354766" cy="2289297"/>
            <a:chOff x="388227" y="325317"/>
            <a:chExt cx="8354766" cy="2289297"/>
          </a:xfrm>
        </p:grpSpPr>
        <p:grpSp>
          <p:nvGrpSpPr>
            <p:cNvPr id="53" name="Group 52"/>
            <p:cNvGrpSpPr/>
            <p:nvPr/>
          </p:nvGrpSpPr>
          <p:grpSpPr>
            <a:xfrm>
              <a:off x="388227" y="325317"/>
              <a:ext cx="8354766" cy="2289297"/>
              <a:chOff x="388227" y="325317"/>
              <a:chExt cx="8354766" cy="2289297"/>
            </a:xfrm>
          </p:grpSpPr>
          <p:sp>
            <p:nvSpPr>
              <p:cNvPr id="55" name="TextBox 54"/>
              <p:cNvSpPr txBox="1"/>
              <p:nvPr/>
            </p:nvSpPr>
            <p:spPr>
              <a:xfrm>
                <a:off x="2023684" y="325317"/>
                <a:ext cx="5577840" cy="1078992"/>
              </a:xfrm>
              <a:prstGeom prst="rect">
                <a:avLst/>
              </a:prstGeom>
              <a:solidFill>
                <a:srgbClr val="FFF2CC"/>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a:t>
                </a:r>
                <a:r>
                  <a:rPr lang="en-US" sz="3200" dirty="0" smtClean="0">
                    <a:solidFill>
                      <a:srgbClr val="000000"/>
                    </a:solidFill>
                  </a:rPr>
                  <a:t>Thermoregulatory </a:t>
                </a:r>
                <a:r>
                  <a:rPr lang="en-US" sz="3200" dirty="0">
                    <a:solidFill>
                      <a:srgbClr val="000000"/>
                    </a:solidFill>
                  </a:rPr>
                  <a:t>Strain of Firefighting</a:t>
                </a:r>
              </a:p>
            </p:txBody>
          </p:sp>
          <p:sp>
            <p:nvSpPr>
              <p:cNvPr id="56" name="TextBox 55"/>
              <p:cNvSpPr txBox="1"/>
              <p:nvPr/>
            </p:nvSpPr>
            <p:spPr>
              <a:xfrm>
                <a:off x="388227" y="1676401"/>
                <a:ext cx="274320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smtClean="0">
                    <a:solidFill>
                      <a:srgbClr val="000000"/>
                    </a:solidFill>
                    <a:latin typeface="Arial" charset="0"/>
                  </a:rPr>
                  <a:t>Core Temperature</a:t>
                </a:r>
                <a:endParaRPr lang="en-US" sz="2400" dirty="0">
                  <a:solidFill>
                    <a:srgbClr val="000000"/>
                  </a:solidFill>
                  <a:latin typeface="Arial" charset="0"/>
                </a:endParaRPr>
              </a:p>
            </p:txBody>
          </p:sp>
          <p:sp>
            <p:nvSpPr>
              <p:cNvPr id="57" name="TextBox 56"/>
              <p:cNvSpPr txBox="1"/>
              <p:nvPr/>
            </p:nvSpPr>
            <p:spPr>
              <a:xfrm>
                <a:off x="5999793" y="1678740"/>
                <a:ext cx="2743200"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smtClean="0">
                    <a:solidFill>
                      <a:prstClr val="black"/>
                    </a:solidFill>
                    <a:latin typeface="Arial" charset="0"/>
                  </a:rPr>
                  <a:t>Hydration Status</a:t>
                </a:r>
                <a:endParaRPr lang="en-US" sz="2400" dirty="0">
                  <a:solidFill>
                    <a:prstClr val="black"/>
                  </a:solidFill>
                  <a:latin typeface="Arial" charset="0"/>
                </a:endParaRPr>
              </a:p>
            </p:txBody>
          </p:sp>
          <p:sp>
            <p:nvSpPr>
              <p:cNvPr id="58" name="TextBox 57"/>
              <p:cNvSpPr txBox="1"/>
              <p:nvPr/>
            </p:nvSpPr>
            <p:spPr>
              <a:xfrm>
                <a:off x="5791200" y="2306837"/>
                <a:ext cx="1371600" cy="307777"/>
              </a:xfrm>
              <a:prstGeom prst="rect">
                <a:avLst/>
              </a:prstGeom>
              <a:solidFill>
                <a:schemeClr val="bg1"/>
              </a:solidFill>
              <a:ln w="19050">
                <a:solidFill>
                  <a:schemeClr val="tx1"/>
                </a:solidFill>
              </a:ln>
            </p:spPr>
            <p:txBody>
              <a:bodyPr wrap="square" rtlCol="0" anchor="ctr" anchorCtr="0">
                <a:spAutoFit/>
              </a:bodyPr>
              <a:lstStyle/>
              <a:p>
                <a:pPr marL="171450" indent="-171450" algn="ctr" fontAlgn="base">
                  <a:spcBef>
                    <a:spcPct val="0"/>
                  </a:spcBef>
                  <a:spcAft>
                    <a:spcPct val="0"/>
                  </a:spcAft>
                </a:pPr>
                <a:r>
                  <a:rPr lang="en-US" sz="1400" dirty="0">
                    <a:solidFill>
                      <a:srgbClr val="000000"/>
                    </a:solidFill>
                    <a:latin typeface="Arial" charset="0"/>
                    <a:sym typeface="Symbol" panose="05050102010706020507" pitchFamily="18" charset="2"/>
                  </a:rPr>
                  <a:t></a:t>
                </a:r>
                <a:r>
                  <a:rPr lang="en-US" sz="1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smtClean="0">
                    <a:solidFill>
                      <a:srgbClr val="000000"/>
                    </a:solidFill>
                    <a:latin typeface="Arial" charset="0"/>
                  </a:rPr>
                  <a:t>Body Weight</a:t>
                </a:r>
                <a:endParaRPr lang="en-US" sz="1400" dirty="0">
                  <a:solidFill>
                    <a:srgbClr val="000000"/>
                  </a:solidFill>
                  <a:latin typeface="Arial" charset="0"/>
                </a:endParaRPr>
              </a:p>
            </p:txBody>
          </p:sp>
          <p:cxnSp>
            <p:nvCxnSpPr>
              <p:cNvPr id="59" name="Straight Arrow Connector 58"/>
              <p:cNvCxnSpPr>
                <a:stCxn id="55" idx="2"/>
                <a:endCxn id="56" idx="0"/>
              </p:cNvCxnSpPr>
              <p:nvPr/>
            </p:nvCxnSpPr>
            <p:spPr>
              <a:xfrm flipH="1">
                <a:off x="1759827" y="1404309"/>
                <a:ext cx="3052777" cy="272092"/>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60" name="Straight Arrow Connector 59"/>
              <p:cNvCxnSpPr>
                <a:stCxn id="55" idx="2"/>
                <a:endCxn id="57" idx="0"/>
              </p:cNvCxnSpPr>
              <p:nvPr/>
            </p:nvCxnSpPr>
            <p:spPr>
              <a:xfrm>
                <a:off x="4812604" y="1404309"/>
                <a:ext cx="2558789" cy="274431"/>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grpSp>
        <p:cxnSp>
          <p:nvCxnSpPr>
            <p:cNvPr id="54" name="Straight Arrow Connector 53"/>
            <p:cNvCxnSpPr/>
            <p:nvPr/>
          </p:nvCxnSpPr>
          <p:spPr>
            <a:xfrm>
              <a:off x="7382214" y="2149292"/>
              <a:ext cx="793338" cy="163734"/>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cxnSp>
        <p:nvCxnSpPr>
          <p:cNvPr id="62" name="Straight Arrow Connector 61"/>
          <p:cNvCxnSpPr>
            <a:stCxn id="57" idx="2"/>
          </p:cNvCxnSpPr>
          <p:nvPr/>
        </p:nvCxnSpPr>
        <p:spPr>
          <a:xfrm flipH="1">
            <a:off x="6470239" y="2132531"/>
            <a:ext cx="901155" cy="157604"/>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18" name="TextBox 17"/>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218062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07322" y="316992"/>
            <a:ext cx="7929358" cy="2199120"/>
            <a:chOff x="616825" y="325317"/>
            <a:chExt cx="7929358" cy="2199120"/>
          </a:xfrm>
        </p:grpSpPr>
        <p:sp>
          <p:nvSpPr>
            <p:cNvPr id="31" name="TextBox 30"/>
            <p:cNvSpPr txBox="1"/>
            <p:nvPr/>
          </p:nvSpPr>
          <p:spPr>
            <a:xfrm>
              <a:off x="2031059" y="325317"/>
              <a:ext cx="5108295" cy="1077218"/>
            </a:xfrm>
            <a:prstGeom prst="rect">
              <a:avLst/>
            </a:prstGeom>
            <a:solidFill>
              <a:srgbClr val="F7D3D4"/>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Cardiovascular Strain of Firefighting</a:t>
              </a:r>
            </a:p>
          </p:txBody>
        </p:sp>
        <p:sp>
          <p:nvSpPr>
            <p:cNvPr id="32" name="TextBox 31"/>
            <p:cNvSpPr txBox="1"/>
            <p:nvPr/>
          </p:nvSpPr>
          <p:spPr>
            <a:xfrm>
              <a:off x="616825" y="2058094"/>
              <a:ext cx="1821575"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a:solidFill>
                    <a:srgbClr val="000000"/>
                  </a:solidFill>
                  <a:latin typeface="Arial" charset="0"/>
                </a:rPr>
                <a:t>Cardiac</a:t>
              </a:r>
            </a:p>
          </p:txBody>
        </p:sp>
        <p:sp>
          <p:nvSpPr>
            <p:cNvPr id="33" name="TextBox 32"/>
            <p:cNvSpPr txBox="1"/>
            <p:nvPr/>
          </p:nvSpPr>
          <p:spPr>
            <a:xfrm>
              <a:off x="3072744" y="2059052"/>
              <a:ext cx="1821575"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a:solidFill>
                    <a:srgbClr val="000000"/>
                  </a:solidFill>
                  <a:latin typeface="Arial" charset="0"/>
                </a:rPr>
                <a:t>Vascular</a:t>
              </a:r>
            </a:p>
          </p:txBody>
        </p:sp>
        <p:sp>
          <p:nvSpPr>
            <p:cNvPr id="34" name="TextBox 33"/>
            <p:cNvSpPr txBox="1"/>
            <p:nvPr/>
          </p:nvSpPr>
          <p:spPr>
            <a:xfrm>
              <a:off x="5528663" y="2058093"/>
              <a:ext cx="3017520" cy="466344"/>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a:solidFill>
                    <a:srgbClr val="000000"/>
                  </a:solidFill>
                  <a:latin typeface="Arial" charset="0"/>
                </a:rPr>
                <a:t>Blood/Coagulatory</a:t>
              </a:r>
            </a:p>
          </p:txBody>
        </p:sp>
        <p:cxnSp>
          <p:nvCxnSpPr>
            <p:cNvPr id="36" name="Straight Arrow Connector 35"/>
            <p:cNvCxnSpPr>
              <a:stCxn id="31" idx="2"/>
            </p:cNvCxnSpPr>
            <p:nvPr/>
          </p:nvCxnSpPr>
          <p:spPr>
            <a:xfrm>
              <a:off x="4585207" y="1402535"/>
              <a:ext cx="2315" cy="624385"/>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1" idx="2"/>
              <a:endCxn id="32" idx="0"/>
            </p:cNvCxnSpPr>
            <p:nvPr/>
          </p:nvCxnSpPr>
          <p:spPr>
            <a:xfrm flipH="1">
              <a:off x="1527613" y="1402535"/>
              <a:ext cx="3057594" cy="655559"/>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8" name="Straight Arrow Connector 37"/>
            <p:cNvCxnSpPr>
              <a:stCxn id="31" idx="2"/>
              <a:endCxn id="34" idx="0"/>
            </p:cNvCxnSpPr>
            <p:nvPr/>
          </p:nvCxnSpPr>
          <p:spPr>
            <a:xfrm>
              <a:off x="4585207" y="1402535"/>
              <a:ext cx="2452216" cy="655558"/>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grpSp>
      <p:pic>
        <p:nvPicPr>
          <p:cNvPr id="10" name="Picture 9"/>
          <p:cNvPicPr>
            <a:picLocks noChangeAspect="1"/>
          </p:cNvPicPr>
          <p:nvPr/>
        </p:nvPicPr>
        <p:blipFill rotWithShape="1">
          <a:blip r:embed="rId2" cstate="print">
            <a:lum bright="8000"/>
            <a:extLst>
              <a:ext uri="{28A0092B-C50C-407E-A947-70E740481C1C}">
                <a14:useLocalDpi xmlns:a14="http://schemas.microsoft.com/office/drawing/2010/main" val="0"/>
              </a:ext>
            </a:extLst>
          </a:blip>
          <a:srcRect t="3" b="50666"/>
          <a:stretch/>
        </p:blipFill>
        <p:spPr>
          <a:xfrm>
            <a:off x="2517249" y="3235896"/>
            <a:ext cx="4100408" cy="2998245"/>
          </a:xfrm>
          <a:prstGeom prst="rect">
            <a:avLst/>
          </a:prstGeom>
          <a:blipFill dpi="0" rotWithShape="1">
            <a:blip r:embed="rId3">
              <a:alphaModFix amt="0"/>
              <a:lum bright="8000"/>
            </a:blip>
            <a:srcRect/>
            <a:stretch>
              <a:fillRect/>
            </a:stretch>
          </a:blipFill>
          <a:effectLst>
            <a:outerShdw blurRad="50800" dist="50800" dir="5400000" algn="ctr" rotWithShape="0">
              <a:srgbClr val="000000">
                <a:alpha val="0"/>
              </a:srgb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12" name="TextBox 11"/>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302444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75000"/>
            </a:schemeClr>
          </a:solidFill>
          <a:ln>
            <a:solidFill>
              <a:schemeClr val="bg2">
                <a:lumMod val="60000"/>
                <a:lumOff val="40000"/>
              </a:schemeClr>
            </a:solidFill>
          </a:ln>
        </p:spPr>
        <p:txBody>
          <a:bodyPr/>
          <a:lstStyle/>
          <a:p>
            <a:pPr algn="ctr"/>
            <a:r>
              <a:rPr lang="en-US" dirty="0" smtClean="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Pr>
              <a:t>Denise L. Smith</a:t>
            </a:r>
            <a:endPar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4" name="Content Placeholder 3"/>
          <p:cNvSpPr>
            <a:spLocks noGrp="1"/>
          </p:cNvSpPr>
          <p:nvPr>
            <p:ph idx="1"/>
          </p:nvPr>
        </p:nvSpPr>
        <p:spPr>
          <a:xfrm>
            <a:off x="384412" y="1766248"/>
            <a:ext cx="8077200" cy="3964162"/>
          </a:xfrm>
        </p:spPr>
        <p:txBody>
          <a:bodyPr/>
          <a:lstStyle/>
          <a:p>
            <a:r>
              <a:rPr lang="en-US" dirty="0">
                <a:solidFill>
                  <a:schemeClr val="bg2"/>
                </a:solidFill>
              </a:rPr>
              <a:t>Professor of Health and Exercise Sciences </a:t>
            </a:r>
          </a:p>
          <a:p>
            <a:pPr lvl="1">
              <a:spcAft>
                <a:spcPts val="600"/>
              </a:spcAft>
              <a:buFont typeface="Times New Roman" panose="02020603050405020304" pitchFamily="18" charset="0"/>
              <a:buChar char="–"/>
            </a:pPr>
            <a:r>
              <a:rPr lang="en-US" dirty="0">
                <a:solidFill>
                  <a:schemeClr val="bg2"/>
                </a:solidFill>
              </a:rPr>
              <a:t>Skidmore College, Saratoga </a:t>
            </a:r>
            <a:r>
              <a:rPr lang="en-US" dirty="0" smtClean="0">
                <a:solidFill>
                  <a:schemeClr val="bg2"/>
                </a:solidFill>
              </a:rPr>
              <a:t>Springs, NY</a:t>
            </a:r>
            <a:endParaRPr lang="en-US" dirty="0">
              <a:solidFill>
                <a:schemeClr val="bg2"/>
              </a:solidFill>
            </a:endParaRPr>
          </a:p>
          <a:p>
            <a:r>
              <a:rPr lang="en-US" dirty="0">
                <a:solidFill>
                  <a:schemeClr val="bg2"/>
                </a:solidFill>
              </a:rPr>
              <a:t>Research Scientist </a:t>
            </a:r>
          </a:p>
          <a:p>
            <a:pPr lvl="1">
              <a:spcAft>
                <a:spcPts val="600"/>
              </a:spcAft>
              <a:buFont typeface="Times New Roman" panose="02020603050405020304" pitchFamily="18" charset="0"/>
              <a:buChar char="–"/>
            </a:pPr>
            <a:r>
              <a:rPr lang="en-US" dirty="0">
                <a:solidFill>
                  <a:schemeClr val="bg2"/>
                </a:solidFill>
              </a:rPr>
              <a:t>University of Illinois Fire Service Institute</a:t>
            </a:r>
          </a:p>
          <a:p>
            <a:r>
              <a:rPr lang="en-US" dirty="0">
                <a:solidFill>
                  <a:schemeClr val="bg2"/>
                </a:solidFill>
              </a:rPr>
              <a:t>Firefighter Fatality Investigator</a:t>
            </a:r>
          </a:p>
          <a:p>
            <a:pPr lvl="1">
              <a:buFont typeface="Times New Roman" panose="02020603050405020304" pitchFamily="18" charset="0"/>
              <a:buChar char="–"/>
            </a:pPr>
            <a:r>
              <a:rPr lang="en-US" dirty="0">
                <a:solidFill>
                  <a:schemeClr val="bg2"/>
                </a:solidFill>
              </a:rPr>
              <a:t>National Institute </a:t>
            </a:r>
            <a:r>
              <a:rPr lang="en-US" dirty="0" smtClean="0">
                <a:solidFill>
                  <a:schemeClr val="bg2"/>
                </a:solidFill>
              </a:rPr>
              <a:t>for </a:t>
            </a:r>
            <a:r>
              <a:rPr lang="en-US" dirty="0">
                <a:solidFill>
                  <a:schemeClr val="bg2"/>
                </a:solidFill>
              </a:rPr>
              <a:t>Occupational Safety and Health </a:t>
            </a:r>
          </a:p>
          <a:p>
            <a:pPr lvl="1"/>
            <a:endParaRPr lang="en-US" dirty="0"/>
          </a:p>
        </p:txBody>
      </p:sp>
    </p:spTree>
    <p:extLst>
      <p:ext uri="{BB962C8B-B14F-4D97-AF65-F5344CB8AC3E}">
        <p14:creationId xmlns:p14="http://schemas.microsoft.com/office/powerpoint/2010/main" val="23985265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rotWithShape="1">
          <a:blip r:embed="rId2" cstate="print"/>
          <a:srcRect l="40118" t="31193" r="17798" b="21236"/>
          <a:stretch/>
        </p:blipFill>
        <p:spPr bwMode="auto">
          <a:xfrm>
            <a:off x="3230440" y="2221137"/>
            <a:ext cx="5576918" cy="3940030"/>
          </a:xfrm>
          <a:prstGeom prst="rect">
            <a:avLst/>
          </a:prstGeom>
          <a:noFill/>
          <a:ln w="9525">
            <a:noFill/>
            <a:miter lim="800000"/>
            <a:headEnd/>
            <a:tailEnd/>
          </a:ln>
        </p:spPr>
      </p:pic>
      <p:grpSp>
        <p:nvGrpSpPr>
          <p:cNvPr id="19" name="Group 18"/>
          <p:cNvGrpSpPr/>
          <p:nvPr/>
        </p:nvGrpSpPr>
        <p:grpSpPr>
          <a:xfrm>
            <a:off x="378651" y="316728"/>
            <a:ext cx="8364343" cy="2307306"/>
            <a:chOff x="378650" y="325317"/>
            <a:chExt cx="8364343" cy="2307306"/>
          </a:xfrm>
        </p:grpSpPr>
        <p:grpSp>
          <p:nvGrpSpPr>
            <p:cNvPr id="29" name="Group 28"/>
            <p:cNvGrpSpPr/>
            <p:nvPr/>
          </p:nvGrpSpPr>
          <p:grpSpPr>
            <a:xfrm>
              <a:off x="378650" y="325317"/>
              <a:ext cx="8364343" cy="2307306"/>
              <a:chOff x="378650" y="325317"/>
              <a:chExt cx="8364343" cy="2307306"/>
            </a:xfrm>
          </p:grpSpPr>
          <p:sp>
            <p:nvSpPr>
              <p:cNvPr id="38" name="TextBox 37"/>
              <p:cNvSpPr txBox="1"/>
              <p:nvPr/>
            </p:nvSpPr>
            <p:spPr>
              <a:xfrm>
                <a:off x="2023685" y="325317"/>
                <a:ext cx="5108295" cy="1077218"/>
              </a:xfrm>
              <a:prstGeom prst="rect">
                <a:avLst/>
              </a:prstGeom>
              <a:solidFill>
                <a:srgbClr val="F7D3D4"/>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Cardiovascular Strain of Firefighting</a:t>
                </a:r>
              </a:p>
            </p:txBody>
          </p:sp>
          <p:sp>
            <p:nvSpPr>
              <p:cNvPr id="39" name="TextBox 38"/>
              <p:cNvSpPr txBox="1"/>
              <p:nvPr/>
            </p:nvSpPr>
            <p:spPr>
              <a:xfrm>
                <a:off x="388227" y="1676401"/>
                <a:ext cx="2743200"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a:solidFill>
                      <a:srgbClr val="000000"/>
                    </a:solidFill>
                    <a:latin typeface="Arial" charset="0"/>
                  </a:rPr>
                  <a:t>Cardiac</a:t>
                </a:r>
              </a:p>
            </p:txBody>
          </p:sp>
          <p:sp>
            <p:nvSpPr>
              <p:cNvPr id="40" name="TextBox 39"/>
              <p:cNvSpPr txBox="1"/>
              <p:nvPr/>
            </p:nvSpPr>
            <p:spPr>
              <a:xfrm>
                <a:off x="3568842" y="1681079"/>
                <a:ext cx="201168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a:solidFill>
                      <a:srgbClr val="FFFFFF">
                        <a:lumMod val="65000"/>
                      </a:srgbClr>
                    </a:solidFill>
                    <a:latin typeface="Arial" charset="0"/>
                  </a:rPr>
                  <a:t>Vascular</a:t>
                </a:r>
              </a:p>
            </p:txBody>
          </p:sp>
          <p:sp>
            <p:nvSpPr>
              <p:cNvPr id="41" name="TextBox 40"/>
              <p:cNvSpPr txBox="1"/>
              <p:nvPr/>
            </p:nvSpPr>
            <p:spPr>
              <a:xfrm>
                <a:off x="5999793" y="1678740"/>
                <a:ext cx="274320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a:solidFill>
                      <a:srgbClr val="FFFFFF">
                        <a:lumMod val="65000"/>
                      </a:srgbClr>
                    </a:solidFill>
                    <a:latin typeface="Arial" charset="0"/>
                  </a:rPr>
                  <a:t>Blood/Coagulatory</a:t>
                </a:r>
              </a:p>
            </p:txBody>
          </p:sp>
          <p:sp>
            <p:nvSpPr>
              <p:cNvPr id="42" name="TextBox 41"/>
              <p:cNvSpPr txBox="1"/>
              <p:nvPr/>
            </p:nvSpPr>
            <p:spPr>
              <a:xfrm>
                <a:off x="378650" y="2324846"/>
                <a:ext cx="868680" cy="307777"/>
              </a:xfrm>
              <a:prstGeom prst="rect">
                <a:avLst/>
              </a:prstGeom>
              <a:solidFill>
                <a:schemeClr val="bg1"/>
              </a:solidFill>
              <a:ln w="19050">
                <a:solidFill>
                  <a:srgbClr val="FF0000"/>
                </a:solidFill>
              </a:ln>
            </p:spPr>
            <p:txBody>
              <a:bodyPr wrap="square" rtlCol="0" anchor="ctr" anchorCtr="0">
                <a:spAutoFit/>
              </a:bodyPr>
              <a:lstStyle/>
              <a:p>
                <a:pPr marL="171450" indent="-171450" algn="ctr"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a:solidFill>
                      <a:srgbClr val="000000"/>
                    </a:solidFill>
                    <a:latin typeface="Arial" charset="0"/>
                  </a:rPr>
                  <a:t>HR</a:t>
                </a:r>
              </a:p>
            </p:txBody>
          </p:sp>
          <p:cxnSp>
            <p:nvCxnSpPr>
              <p:cNvPr id="43" name="Straight Arrow Connector 42"/>
              <p:cNvCxnSpPr/>
              <p:nvPr/>
            </p:nvCxnSpPr>
            <p:spPr>
              <a:xfrm>
                <a:off x="4580148" y="1402080"/>
                <a:ext cx="0" cy="274320"/>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38" idx="2"/>
                <a:endCxn id="39" idx="0"/>
              </p:cNvCxnSpPr>
              <p:nvPr/>
            </p:nvCxnSpPr>
            <p:spPr>
              <a:xfrm flipH="1">
                <a:off x="1759827" y="1402535"/>
                <a:ext cx="2818006" cy="273866"/>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45" name="Straight Arrow Connector 44"/>
              <p:cNvCxnSpPr>
                <a:stCxn id="38" idx="2"/>
                <a:endCxn id="41" idx="0"/>
              </p:cNvCxnSpPr>
              <p:nvPr/>
            </p:nvCxnSpPr>
            <p:spPr>
              <a:xfrm>
                <a:off x="4577833" y="1402535"/>
                <a:ext cx="2793560" cy="276205"/>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a:off x="1749652" y="2138066"/>
                <a:ext cx="0" cy="192024"/>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sp>
          <p:nvSpPr>
            <p:cNvPr id="30" name="TextBox 29"/>
            <p:cNvSpPr txBox="1"/>
            <p:nvPr/>
          </p:nvSpPr>
          <p:spPr>
            <a:xfrm>
              <a:off x="1387901" y="2324290"/>
              <a:ext cx="731520" cy="307777"/>
            </a:xfrm>
            <a:prstGeom prst="rect">
              <a:avLst/>
            </a:prstGeom>
            <a:solidFill>
              <a:schemeClr val="bg1"/>
            </a:solidFill>
            <a:ln w="19050">
              <a:solidFill>
                <a:schemeClr val="tx1"/>
              </a:solidFill>
            </a:ln>
          </p:spPr>
          <p:txBody>
            <a:bodyPr wrap="square" rtlCol="0" anchor="ctr" anchorCtr="0">
              <a:spAutoFit/>
            </a:bodyPr>
            <a:lstStyle/>
            <a:p>
              <a:pPr marL="171450" indent="-171450"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a:solidFill>
                    <a:srgbClr val="000000"/>
                  </a:solidFill>
                  <a:latin typeface="Arial" charset="0"/>
                </a:rPr>
                <a:t>RPP </a:t>
              </a:r>
            </a:p>
          </p:txBody>
        </p:sp>
        <p:sp>
          <p:nvSpPr>
            <p:cNvPr id="35" name="TextBox 34"/>
            <p:cNvSpPr txBox="1"/>
            <p:nvPr/>
          </p:nvSpPr>
          <p:spPr>
            <a:xfrm>
              <a:off x="2277963" y="2321387"/>
              <a:ext cx="868680" cy="307777"/>
            </a:xfrm>
            <a:prstGeom prst="rect">
              <a:avLst/>
            </a:prstGeom>
            <a:solidFill>
              <a:schemeClr val="bg1"/>
            </a:solidFill>
            <a:ln w="19050">
              <a:solidFill>
                <a:schemeClr val="tx1"/>
              </a:solidFill>
            </a:ln>
          </p:spPr>
          <p:txBody>
            <a:bodyPr wrap="square" rtlCol="0" anchor="ctr" anchorCtr="0">
              <a:spAutoFit/>
            </a:bodyPr>
            <a:lstStyle/>
            <a:p>
              <a:pPr fontAlgn="base">
                <a:spcBef>
                  <a:spcPct val="0"/>
                </a:spcBef>
                <a:spcAft>
                  <a:spcPct val="0"/>
                </a:spcAft>
              </a:pPr>
              <a:r>
                <a:rPr lang="en-US" sz="1400" dirty="0">
                  <a:solidFill>
                    <a:srgbClr val="000000"/>
                  </a:solidFill>
                  <a:latin typeface="Arial" charset="0"/>
                  <a:sym typeface="Symbol" panose="05050102010706020507" pitchFamily="18" charset="2"/>
                </a:rPr>
                <a:t> </a:t>
              </a:r>
              <a:r>
                <a:rPr lang="en-US" sz="1400" dirty="0">
                  <a:solidFill>
                    <a:srgbClr val="000000"/>
                  </a:solidFill>
                  <a:latin typeface="Arial" charset="0"/>
                </a:rPr>
                <a:t>SEVR</a:t>
              </a:r>
            </a:p>
          </p:txBody>
        </p:sp>
        <p:cxnSp>
          <p:nvCxnSpPr>
            <p:cNvPr id="36" name="Straight Arrow Connector 35"/>
            <p:cNvCxnSpPr>
              <a:stCxn id="39" idx="2"/>
              <a:endCxn id="42" idx="0"/>
            </p:cNvCxnSpPr>
            <p:nvPr/>
          </p:nvCxnSpPr>
          <p:spPr>
            <a:xfrm flipH="1">
              <a:off x="812990" y="2138066"/>
              <a:ext cx="946837" cy="186780"/>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9" idx="2"/>
              <a:endCxn id="35" idx="0"/>
            </p:cNvCxnSpPr>
            <p:nvPr/>
          </p:nvCxnSpPr>
          <p:spPr>
            <a:xfrm>
              <a:off x="1759827" y="2138066"/>
              <a:ext cx="952476" cy="183321"/>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sp>
        <p:nvSpPr>
          <p:cNvPr id="20" name="Rectangle 19"/>
          <p:cNvSpPr/>
          <p:nvPr/>
        </p:nvSpPr>
        <p:spPr>
          <a:xfrm>
            <a:off x="1" y="6582808"/>
            <a:ext cx="2964348" cy="276999"/>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Horn et al. 2011, Prehosp Emerg Care.</a:t>
            </a:r>
            <a:endParaRPr lang="en-US" sz="1200" b="1" dirty="0">
              <a:solidFill>
                <a:srgbClr val="FFFF00"/>
              </a:solidFill>
              <a:latin typeface="Arial" charset="0"/>
            </a:endParaRPr>
          </a:p>
        </p:txBody>
      </p:sp>
      <p:sp>
        <p:nvSpPr>
          <p:cNvPr id="22" name="TextBox 21"/>
          <p:cNvSpPr txBox="1"/>
          <p:nvPr/>
        </p:nvSpPr>
        <p:spPr>
          <a:xfrm>
            <a:off x="5860374" y="6376204"/>
            <a:ext cx="1069748" cy="246221"/>
          </a:xfrm>
          <a:prstGeom prst="rect">
            <a:avLst/>
          </a:prstGeom>
          <a:noFill/>
        </p:spPr>
        <p:txBody>
          <a:bodyPr wrap="square" rtlCol="0">
            <a:spAutoFit/>
          </a:bodyPr>
          <a:lstStyle/>
          <a:p>
            <a:r>
              <a:rPr lang="en-US" sz="1000" b="1" dirty="0" smtClean="0">
                <a:solidFill>
                  <a:prstClr val="black"/>
                </a:solidFill>
              </a:rPr>
              <a:t>Time (min)</a:t>
            </a:r>
            <a:endParaRPr lang="en-US" sz="1000" b="1" dirty="0">
              <a:solidFill>
                <a:prstClr val="black"/>
              </a:solidFill>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23" name="TextBox 22"/>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425132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Picture 6"/>
          <p:cNvGraphicFramePr/>
          <p:nvPr>
            <p:extLst>
              <p:ext uri="{D42A27DB-BD31-4B8C-83A1-F6EECF244321}">
                <p14:modId xmlns:p14="http://schemas.microsoft.com/office/powerpoint/2010/main" val="2878066121"/>
              </p:ext>
            </p:extLst>
          </p:nvPr>
        </p:nvGraphicFramePr>
        <p:xfrm>
          <a:off x="2476027" y="2207974"/>
          <a:ext cx="6807854" cy="4267200"/>
        </p:xfrm>
        <a:graphic>
          <a:graphicData uri="http://schemas.openxmlformats.org/drawingml/2006/chart">
            <c:chart xmlns:c="http://schemas.openxmlformats.org/drawingml/2006/chart" xmlns:r="http://schemas.openxmlformats.org/officeDocument/2006/relationships" r:id="rId2"/>
          </a:graphicData>
        </a:graphic>
      </p:graphicFrame>
      <p:grpSp>
        <p:nvGrpSpPr>
          <p:cNvPr id="52" name="Group 51"/>
          <p:cNvGrpSpPr/>
          <p:nvPr/>
        </p:nvGrpSpPr>
        <p:grpSpPr>
          <a:xfrm>
            <a:off x="34521" y="327745"/>
            <a:ext cx="8708473" cy="2339255"/>
            <a:chOff x="34520" y="325317"/>
            <a:chExt cx="8708473" cy="2339255"/>
          </a:xfrm>
        </p:grpSpPr>
        <p:grpSp>
          <p:nvGrpSpPr>
            <p:cNvPr id="53" name="Group 52"/>
            <p:cNvGrpSpPr/>
            <p:nvPr/>
          </p:nvGrpSpPr>
          <p:grpSpPr>
            <a:xfrm>
              <a:off x="34520" y="325317"/>
              <a:ext cx="8708473" cy="2339255"/>
              <a:chOff x="34520" y="325317"/>
              <a:chExt cx="8708473" cy="2339255"/>
            </a:xfrm>
          </p:grpSpPr>
          <p:sp>
            <p:nvSpPr>
              <p:cNvPr id="58" name="TextBox 57"/>
              <p:cNvSpPr txBox="1"/>
              <p:nvPr/>
            </p:nvSpPr>
            <p:spPr>
              <a:xfrm>
                <a:off x="2023685" y="325317"/>
                <a:ext cx="5108295" cy="1077218"/>
              </a:xfrm>
              <a:prstGeom prst="rect">
                <a:avLst/>
              </a:prstGeom>
              <a:solidFill>
                <a:srgbClr val="F7D3D4"/>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Cardiovascular Strain of Firefighting</a:t>
                </a:r>
              </a:p>
            </p:txBody>
          </p:sp>
          <p:sp>
            <p:nvSpPr>
              <p:cNvPr id="59" name="TextBox 58"/>
              <p:cNvSpPr txBox="1"/>
              <p:nvPr/>
            </p:nvSpPr>
            <p:spPr>
              <a:xfrm>
                <a:off x="388227" y="1676401"/>
                <a:ext cx="2743200"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a:solidFill>
                      <a:srgbClr val="000000"/>
                    </a:solidFill>
                    <a:latin typeface="Arial" charset="0"/>
                  </a:rPr>
                  <a:t>Cardiac</a:t>
                </a:r>
              </a:p>
            </p:txBody>
          </p:sp>
          <p:sp>
            <p:nvSpPr>
              <p:cNvPr id="60" name="TextBox 59"/>
              <p:cNvSpPr txBox="1"/>
              <p:nvPr/>
            </p:nvSpPr>
            <p:spPr>
              <a:xfrm>
                <a:off x="3568842" y="1681079"/>
                <a:ext cx="201168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a:solidFill>
                      <a:srgbClr val="FFFFFF">
                        <a:lumMod val="65000"/>
                      </a:srgbClr>
                    </a:solidFill>
                    <a:latin typeface="Arial" charset="0"/>
                  </a:rPr>
                  <a:t>Vascular</a:t>
                </a:r>
              </a:p>
            </p:txBody>
          </p:sp>
          <p:sp>
            <p:nvSpPr>
              <p:cNvPr id="61" name="TextBox 60"/>
              <p:cNvSpPr txBox="1"/>
              <p:nvPr/>
            </p:nvSpPr>
            <p:spPr>
              <a:xfrm>
                <a:off x="5999793" y="1678740"/>
                <a:ext cx="274320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a:solidFill>
                      <a:srgbClr val="FFFFFF">
                        <a:lumMod val="65000"/>
                      </a:srgbClr>
                    </a:solidFill>
                    <a:latin typeface="Arial" charset="0"/>
                  </a:rPr>
                  <a:t>Blood/Coagulatory</a:t>
                </a:r>
              </a:p>
            </p:txBody>
          </p:sp>
          <p:sp>
            <p:nvSpPr>
              <p:cNvPr id="62" name="TextBox 61"/>
              <p:cNvSpPr txBox="1"/>
              <p:nvPr/>
            </p:nvSpPr>
            <p:spPr>
              <a:xfrm>
                <a:off x="34520" y="2356795"/>
                <a:ext cx="640080" cy="307777"/>
              </a:xfrm>
              <a:prstGeom prst="rect">
                <a:avLst/>
              </a:prstGeom>
              <a:solidFill>
                <a:schemeClr val="bg1"/>
              </a:solidFill>
              <a:ln w="19050">
                <a:solidFill>
                  <a:schemeClr val="tx1"/>
                </a:solidFill>
              </a:ln>
            </p:spPr>
            <p:txBody>
              <a:bodyPr wrap="square" rtlCol="0" anchor="ctr" anchorCtr="0">
                <a:spAutoFit/>
              </a:bodyPr>
              <a:lstStyle/>
              <a:p>
                <a:pPr marL="171450" indent="-171450" algn="ctr"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a:solidFill>
                      <a:srgbClr val="000000"/>
                    </a:solidFill>
                    <a:latin typeface="Arial" charset="0"/>
                  </a:rPr>
                  <a:t>HR</a:t>
                </a:r>
              </a:p>
            </p:txBody>
          </p:sp>
          <p:cxnSp>
            <p:nvCxnSpPr>
              <p:cNvPr id="63" name="Straight Arrow Connector 62"/>
              <p:cNvCxnSpPr/>
              <p:nvPr/>
            </p:nvCxnSpPr>
            <p:spPr>
              <a:xfrm>
                <a:off x="4580148" y="1402080"/>
                <a:ext cx="0" cy="274320"/>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64" name="Straight Arrow Connector 63"/>
              <p:cNvCxnSpPr>
                <a:stCxn id="58" idx="2"/>
                <a:endCxn id="59" idx="0"/>
              </p:cNvCxnSpPr>
              <p:nvPr/>
            </p:nvCxnSpPr>
            <p:spPr>
              <a:xfrm flipH="1">
                <a:off x="1759827" y="1402535"/>
                <a:ext cx="2818006" cy="273866"/>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65" name="Straight Arrow Connector 64"/>
              <p:cNvCxnSpPr>
                <a:stCxn id="58" idx="2"/>
                <a:endCxn id="61" idx="0"/>
              </p:cNvCxnSpPr>
              <p:nvPr/>
            </p:nvCxnSpPr>
            <p:spPr>
              <a:xfrm>
                <a:off x="4577833" y="1402535"/>
                <a:ext cx="2793560" cy="276205"/>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66" name="Straight Arrow Connector 65"/>
              <p:cNvCxnSpPr>
                <a:stCxn id="59" idx="2"/>
                <a:endCxn id="54" idx="0"/>
              </p:cNvCxnSpPr>
              <p:nvPr/>
            </p:nvCxnSpPr>
            <p:spPr>
              <a:xfrm flipH="1">
                <a:off x="1094901" y="2138066"/>
                <a:ext cx="664926" cy="218173"/>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sp>
          <p:nvSpPr>
            <p:cNvPr id="54" name="TextBox 53"/>
            <p:cNvSpPr txBox="1"/>
            <p:nvPr/>
          </p:nvSpPr>
          <p:spPr>
            <a:xfrm>
              <a:off x="729141" y="2356239"/>
              <a:ext cx="731520" cy="307777"/>
            </a:xfrm>
            <a:prstGeom prst="rect">
              <a:avLst/>
            </a:prstGeom>
            <a:solidFill>
              <a:schemeClr val="bg1"/>
            </a:solidFill>
            <a:ln w="19050">
              <a:solidFill>
                <a:srgbClr val="FF0000"/>
              </a:solidFill>
            </a:ln>
          </p:spPr>
          <p:txBody>
            <a:bodyPr wrap="square" rtlCol="0" anchor="ctr" anchorCtr="0">
              <a:spAutoFit/>
            </a:bodyPr>
            <a:lstStyle/>
            <a:p>
              <a:pPr marL="171450" indent="-171450"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a:solidFill>
                    <a:srgbClr val="000000"/>
                  </a:solidFill>
                  <a:latin typeface="Arial" charset="0"/>
                </a:rPr>
                <a:t>RPP </a:t>
              </a:r>
            </a:p>
          </p:txBody>
        </p:sp>
        <p:sp>
          <p:nvSpPr>
            <p:cNvPr id="55" name="TextBox 54"/>
            <p:cNvSpPr txBox="1"/>
            <p:nvPr/>
          </p:nvSpPr>
          <p:spPr>
            <a:xfrm>
              <a:off x="1515202" y="2356239"/>
              <a:ext cx="868680" cy="307777"/>
            </a:xfrm>
            <a:prstGeom prst="rect">
              <a:avLst/>
            </a:prstGeom>
            <a:solidFill>
              <a:schemeClr val="bg1"/>
            </a:solidFill>
            <a:ln w="19050">
              <a:solidFill>
                <a:schemeClr val="tx1"/>
              </a:solidFill>
            </a:ln>
          </p:spPr>
          <p:txBody>
            <a:bodyPr wrap="square" rtlCol="0" anchor="ctr" anchorCtr="0">
              <a:spAutoFit/>
            </a:bodyPr>
            <a:lstStyle/>
            <a:p>
              <a:pPr fontAlgn="base">
                <a:spcBef>
                  <a:spcPct val="0"/>
                </a:spcBef>
                <a:spcAft>
                  <a:spcPct val="0"/>
                </a:spcAft>
              </a:pPr>
              <a:r>
                <a:rPr lang="en-US" sz="1400" dirty="0">
                  <a:solidFill>
                    <a:srgbClr val="000000"/>
                  </a:solidFill>
                  <a:latin typeface="Arial" charset="0"/>
                  <a:sym typeface="Symbol" panose="05050102010706020507" pitchFamily="18" charset="2"/>
                </a:rPr>
                <a:t> </a:t>
              </a:r>
              <a:r>
                <a:rPr lang="en-US" sz="1400" dirty="0">
                  <a:solidFill>
                    <a:srgbClr val="000000"/>
                  </a:solidFill>
                  <a:latin typeface="Arial" charset="0"/>
                </a:rPr>
                <a:t>SEVR</a:t>
              </a:r>
            </a:p>
          </p:txBody>
        </p:sp>
        <p:cxnSp>
          <p:nvCxnSpPr>
            <p:cNvPr id="56" name="Straight Arrow Connector 55"/>
            <p:cNvCxnSpPr>
              <a:stCxn id="59" idx="2"/>
              <a:endCxn id="62" idx="0"/>
            </p:cNvCxnSpPr>
            <p:nvPr/>
          </p:nvCxnSpPr>
          <p:spPr>
            <a:xfrm flipH="1">
              <a:off x="354560" y="2138066"/>
              <a:ext cx="1405267" cy="218729"/>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57" name="Straight Arrow Connector 56"/>
            <p:cNvCxnSpPr>
              <a:stCxn id="59" idx="2"/>
              <a:endCxn id="55" idx="0"/>
            </p:cNvCxnSpPr>
            <p:nvPr/>
          </p:nvCxnSpPr>
          <p:spPr>
            <a:xfrm>
              <a:off x="1759827" y="2138066"/>
              <a:ext cx="189715" cy="218173"/>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sp>
        <p:nvSpPr>
          <p:cNvPr id="19" name="Rectangle 18"/>
          <p:cNvSpPr/>
          <p:nvPr/>
        </p:nvSpPr>
        <p:spPr>
          <a:xfrm>
            <a:off x="0" y="6400883"/>
            <a:ext cx="1749773" cy="461665"/>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Horn et al. 2011,</a:t>
            </a:r>
          </a:p>
          <a:p>
            <a:pPr fontAlgn="base">
              <a:spcBef>
                <a:spcPct val="0"/>
              </a:spcBef>
              <a:spcAft>
                <a:spcPct val="0"/>
              </a:spcAft>
            </a:pPr>
            <a:r>
              <a:rPr lang="da-DK" sz="1200" b="1" dirty="0" smtClean="0">
                <a:solidFill>
                  <a:srgbClr val="FFFF00"/>
                </a:solidFill>
                <a:latin typeface="Arial" charset="0"/>
              </a:rPr>
              <a:t>Prehosp Emerg Care.</a:t>
            </a:r>
            <a:endParaRPr lang="en-US" sz="1200" b="1" dirty="0">
              <a:solidFill>
                <a:srgbClr val="FFFF00"/>
              </a:solidFill>
              <a:latin typeface="Arial" charset="0"/>
            </a:endParaRP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21" name="TextBox 20"/>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121742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0440" y="2226241"/>
            <a:ext cx="5094871" cy="4129763"/>
          </a:xfrm>
          <a:prstGeom prst="rect">
            <a:avLst/>
          </a:prstGeom>
        </p:spPr>
      </p:pic>
      <p:grpSp>
        <p:nvGrpSpPr>
          <p:cNvPr id="64" name="Group 63"/>
          <p:cNvGrpSpPr/>
          <p:nvPr/>
        </p:nvGrpSpPr>
        <p:grpSpPr>
          <a:xfrm>
            <a:off x="378651" y="327745"/>
            <a:ext cx="8364343" cy="2307306"/>
            <a:chOff x="378650" y="325317"/>
            <a:chExt cx="8364343" cy="2307306"/>
          </a:xfrm>
        </p:grpSpPr>
        <p:grpSp>
          <p:nvGrpSpPr>
            <p:cNvPr id="65" name="Group 64"/>
            <p:cNvGrpSpPr/>
            <p:nvPr/>
          </p:nvGrpSpPr>
          <p:grpSpPr>
            <a:xfrm>
              <a:off x="378650" y="325317"/>
              <a:ext cx="8364343" cy="2307306"/>
              <a:chOff x="378650" y="325317"/>
              <a:chExt cx="8364343" cy="2307306"/>
            </a:xfrm>
          </p:grpSpPr>
          <p:sp>
            <p:nvSpPr>
              <p:cNvPr id="70" name="TextBox 69"/>
              <p:cNvSpPr txBox="1"/>
              <p:nvPr/>
            </p:nvSpPr>
            <p:spPr>
              <a:xfrm>
                <a:off x="2023685" y="325317"/>
                <a:ext cx="5108295" cy="1077218"/>
              </a:xfrm>
              <a:prstGeom prst="rect">
                <a:avLst/>
              </a:prstGeom>
              <a:solidFill>
                <a:srgbClr val="F7D3D4"/>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Cardiovascular Strain of Firefighting</a:t>
                </a:r>
              </a:p>
            </p:txBody>
          </p:sp>
          <p:sp>
            <p:nvSpPr>
              <p:cNvPr id="71" name="TextBox 70"/>
              <p:cNvSpPr txBox="1"/>
              <p:nvPr/>
            </p:nvSpPr>
            <p:spPr>
              <a:xfrm>
                <a:off x="388227" y="1676401"/>
                <a:ext cx="2743200"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a:solidFill>
                      <a:srgbClr val="000000"/>
                    </a:solidFill>
                    <a:latin typeface="Arial" charset="0"/>
                  </a:rPr>
                  <a:t>Cardiac</a:t>
                </a:r>
              </a:p>
            </p:txBody>
          </p:sp>
          <p:sp>
            <p:nvSpPr>
              <p:cNvPr id="72" name="TextBox 71"/>
              <p:cNvSpPr txBox="1"/>
              <p:nvPr/>
            </p:nvSpPr>
            <p:spPr>
              <a:xfrm>
                <a:off x="3568842" y="1681079"/>
                <a:ext cx="201168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a:solidFill>
                      <a:srgbClr val="FFFFFF">
                        <a:lumMod val="65000"/>
                      </a:srgbClr>
                    </a:solidFill>
                    <a:latin typeface="Arial" charset="0"/>
                  </a:rPr>
                  <a:t>Vascular</a:t>
                </a:r>
              </a:p>
            </p:txBody>
          </p:sp>
          <p:sp>
            <p:nvSpPr>
              <p:cNvPr id="73" name="TextBox 72"/>
              <p:cNvSpPr txBox="1"/>
              <p:nvPr/>
            </p:nvSpPr>
            <p:spPr>
              <a:xfrm>
                <a:off x="5999793" y="1678740"/>
                <a:ext cx="274320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a:solidFill>
                      <a:srgbClr val="FFFFFF">
                        <a:lumMod val="65000"/>
                      </a:srgbClr>
                    </a:solidFill>
                    <a:latin typeface="Arial" charset="0"/>
                  </a:rPr>
                  <a:t>Blood/Coagulatory</a:t>
                </a:r>
              </a:p>
            </p:txBody>
          </p:sp>
          <p:sp>
            <p:nvSpPr>
              <p:cNvPr id="74" name="TextBox 73"/>
              <p:cNvSpPr txBox="1"/>
              <p:nvPr/>
            </p:nvSpPr>
            <p:spPr>
              <a:xfrm>
                <a:off x="378650" y="2324846"/>
                <a:ext cx="868680" cy="307777"/>
              </a:xfrm>
              <a:prstGeom prst="rect">
                <a:avLst/>
              </a:prstGeom>
              <a:solidFill>
                <a:schemeClr val="bg1"/>
              </a:solidFill>
              <a:ln w="19050">
                <a:solidFill>
                  <a:schemeClr val="tx1"/>
                </a:solidFill>
              </a:ln>
            </p:spPr>
            <p:txBody>
              <a:bodyPr wrap="square" rtlCol="0" anchor="ctr" anchorCtr="0">
                <a:spAutoFit/>
              </a:bodyPr>
              <a:lstStyle/>
              <a:p>
                <a:pPr marL="171450" indent="-171450" algn="ctr"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a:solidFill>
                      <a:srgbClr val="000000"/>
                    </a:solidFill>
                    <a:latin typeface="Arial" charset="0"/>
                  </a:rPr>
                  <a:t>HR</a:t>
                </a:r>
              </a:p>
            </p:txBody>
          </p:sp>
          <p:cxnSp>
            <p:nvCxnSpPr>
              <p:cNvPr id="75" name="Straight Arrow Connector 74"/>
              <p:cNvCxnSpPr/>
              <p:nvPr/>
            </p:nvCxnSpPr>
            <p:spPr>
              <a:xfrm>
                <a:off x="4580148" y="1402080"/>
                <a:ext cx="0" cy="274320"/>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76" name="Straight Arrow Connector 75"/>
              <p:cNvCxnSpPr>
                <a:stCxn id="70" idx="2"/>
                <a:endCxn id="71" idx="0"/>
              </p:cNvCxnSpPr>
              <p:nvPr/>
            </p:nvCxnSpPr>
            <p:spPr>
              <a:xfrm flipH="1">
                <a:off x="1759827" y="1402535"/>
                <a:ext cx="2818006" cy="273866"/>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77" name="Straight Arrow Connector 76"/>
              <p:cNvCxnSpPr>
                <a:stCxn id="70" idx="2"/>
                <a:endCxn id="73" idx="0"/>
              </p:cNvCxnSpPr>
              <p:nvPr/>
            </p:nvCxnSpPr>
            <p:spPr>
              <a:xfrm>
                <a:off x="4577833" y="1402535"/>
                <a:ext cx="2793560" cy="276205"/>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78" name="Straight Arrow Connector 77"/>
              <p:cNvCxnSpPr/>
              <p:nvPr/>
            </p:nvCxnSpPr>
            <p:spPr>
              <a:xfrm>
                <a:off x="1749652" y="2138066"/>
                <a:ext cx="0" cy="192024"/>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sp>
          <p:nvSpPr>
            <p:cNvPr id="66" name="TextBox 65"/>
            <p:cNvSpPr txBox="1"/>
            <p:nvPr/>
          </p:nvSpPr>
          <p:spPr>
            <a:xfrm>
              <a:off x="1387901" y="2324290"/>
              <a:ext cx="731520" cy="307777"/>
            </a:xfrm>
            <a:prstGeom prst="rect">
              <a:avLst/>
            </a:prstGeom>
            <a:solidFill>
              <a:schemeClr val="bg1"/>
            </a:solidFill>
            <a:ln w="19050">
              <a:solidFill>
                <a:schemeClr val="tx1"/>
              </a:solidFill>
            </a:ln>
          </p:spPr>
          <p:txBody>
            <a:bodyPr wrap="square" rtlCol="0" anchor="ctr" anchorCtr="0">
              <a:spAutoFit/>
            </a:bodyPr>
            <a:lstStyle/>
            <a:p>
              <a:pPr marL="171450" indent="-171450"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a:solidFill>
                    <a:srgbClr val="000000"/>
                  </a:solidFill>
                  <a:latin typeface="Arial" charset="0"/>
                </a:rPr>
                <a:t>RPP </a:t>
              </a:r>
            </a:p>
          </p:txBody>
        </p:sp>
        <p:sp>
          <p:nvSpPr>
            <p:cNvPr id="67" name="TextBox 66"/>
            <p:cNvSpPr txBox="1"/>
            <p:nvPr/>
          </p:nvSpPr>
          <p:spPr>
            <a:xfrm>
              <a:off x="2277963" y="2321387"/>
              <a:ext cx="868680" cy="307777"/>
            </a:xfrm>
            <a:prstGeom prst="rect">
              <a:avLst/>
            </a:prstGeom>
            <a:solidFill>
              <a:schemeClr val="bg1"/>
            </a:solidFill>
            <a:ln w="19050">
              <a:solidFill>
                <a:srgbClr val="FF0000"/>
              </a:solidFill>
            </a:ln>
          </p:spPr>
          <p:txBody>
            <a:bodyPr wrap="square" rtlCol="0" anchor="ctr" anchorCtr="0">
              <a:spAutoFit/>
            </a:bodyPr>
            <a:lstStyle/>
            <a:p>
              <a:pPr fontAlgn="base">
                <a:spcBef>
                  <a:spcPct val="0"/>
                </a:spcBef>
                <a:spcAft>
                  <a:spcPct val="0"/>
                </a:spcAft>
              </a:pPr>
              <a:r>
                <a:rPr lang="en-US" sz="1400" dirty="0">
                  <a:solidFill>
                    <a:srgbClr val="000000"/>
                  </a:solidFill>
                  <a:latin typeface="Arial" charset="0"/>
                  <a:sym typeface="Symbol" panose="05050102010706020507" pitchFamily="18" charset="2"/>
                </a:rPr>
                <a:t> </a:t>
              </a:r>
              <a:r>
                <a:rPr lang="en-US" sz="1400" dirty="0">
                  <a:solidFill>
                    <a:srgbClr val="000000"/>
                  </a:solidFill>
                  <a:latin typeface="Arial" charset="0"/>
                </a:rPr>
                <a:t>SEVR</a:t>
              </a:r>
            </a:p>
          </p:txBody>
        </p:sp>
        <p:cxnSp>
          <p:nvCxnSpPr>
            <p:cNvPr id="68" name="Straight Arrow Connector 67"/>
            <p:cNvCxnSpPr>
              <a:stCxn id="71" idx="2"/>
              <a:endCxn id="74" idx="0"/>
            </p:cNvCxnSpPr>
            <p:nvPr/>
          </p:nvCxnSpPr>
          <p:spPr>
            <a:xfrm flipH="1">
              <a:off x="812990" y="2138066"/>
              <a:ext cx="946837" cy="186780"/>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69" name="Straight Arrow Connector 68"/>
            <p:cNvCxnSpPr>
              <a:stCxn id="71" idx="2"/>
              <a:endCxn id="67" idx="0"/>
            </p:cNvCxnSpPr>
            <p:nvPr/>
          </p:nvCxnSpPr>
          <p:spPr>
            <a:xfrm>
              <a:off x="1759827" y="2138066"/>
              <a:ext cx="952476" cy="183321"/>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sp>
        <p:nvSpPr>
          <p:cNvPr id="19" name="Rectangle 18"/>
          <p:cNvSpPr/>
          <p:nvPr/>
        </p:nvSpPr>
        <p:spPr>
          <a:xfrm>
            <a:off x="1" y="6582808"/>
            <a:ext cx="2964348" cy="276999"/>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Horn et al. 2011, Prehosp Emerg Care.</a:t>
            </a:r>
            <a:endParaRPr lang="en-US" sz="1200" b="1" dirty="0">
              <a:solidFill>
                <a:srgbClr val="FFFF00"/>
              </a:solidFill>
              <a:latin typeface="Arial" charset="0"/>
            </a:endParaRP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21" name="TextBox 20"/>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255931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6" descr="C:\Users\ghorn\Desktop\ASA_Report\Aspirin 03-19&amp;20-11\IMG_01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11" y="3188063"/>
            <a:ext cx="3810165" cy="25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DHS003-_POST_20081025_ET-_WI-_v7-n-n-n_0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622" y="3188066"/>
            <a:ext cx="4186329" cy="315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393963" y="316728"/>
            <a:ext cx="8356405" cy="2298970"/>
            <a:chOff x="393962" y="325317"/>
            <a:chExt cx="8356405" cy="2298970"/>
          </a:xfrm>
        </p:grpSpPr>
        <p:grpSp>
          <p:nvGrpSpPr>
            <p:cNvPr id="21" name="Group 20"/>
            <p:cNvGrpSpPr/>
            <p:nvPr/>
          </p:nvGrpSpPr>
          <p:grpSpPr>
            <a:xfrm>
              <a:off x="393962" y="325317"/>
              <a:ext cx="8356405" cy="2298970"/>
              <a:chOff x="393962" y="325317"/>
              <a:chExt cx="8356405" cy="2298970"/>
            </a:xfrm>
          </p:grpSpPr>
          <p:sp>
            <p:nvSpPr>
              <p:cNvPr id="22" name="TextBox 21"/>
              <p:cNvSpPr txBox="1"/>
              <p:nvPr/>
            </p:nvSpPr>
            <p:spPr>
              <a:xfrm>
                <a:off x="3479854" y="2315331"/>
                <a:ext cx="2194560" cy="307777"/>
              </a:xfrm>
              <a:prstGeom prst="rect">
                <a:avLst/>
              </a:prstGeom>
              <a:solidFill>
                <a:schemeClr val="bg1"/>
              </a:solidFill>
              <a:ln w="19050">
                <a:solidFill>
                  <a:schemeClr val="tx1"/>
                </a:solidFill>
              </a:ln>
            </p:spPr>
            <p:txBody>
              <a:bodyPr wrap="square" rtlCol="0" anchor="ctr" anchorCtr="0">
                <a:spAutoFit/>
              </a:bodyPr>
              <a:lstStyle/>
              <a:p>
                <a:pPr marL="171450" indent="-171450" fontAlgn="base">
                  <a:spcBef>
                    <a:spcPct val="0"/>
                  </a:spcBef>
                  <a:spcAft>
                    <a:spcPct val="0"/>
                  </a:spcAft>
                  <a:buFont typeface="Symbol" panose="05050102010706020507" pitchFamily="18" charset="2"/>
                  <a:buChar char="­"/>
                </a:pPr>
                <a:r>
                  <a:rPr lang="en-US" sz="1400" dirty="0">
                    <a:solidFill>
                      <a:srgbClr val="000000"/>
                    </a:solidFill>
                    <a:latin typeface="Arial" panose="020B0604020202020204" pitchFamily="34" charset="0"/>
                    <a:cs typeface="Arial" panose="020B0604020202020204" pitchFamily="34" charset="0"/>
                    <a:sym typeface="Symbol" panose="05050102010706020507" pitchFamily="18" charset="2"/>
                  </a:rPr>
                  <a:t>Microvascular function</a:t>
                </a:r>
                <a:endParaRPr lang="en-US" sz="1400" dirty="0">
                  <a:solidFill>
                    <a:srgbClr val="000000"/>
                  </a:solidFill>
                  <a:latin typeface="Arial" charset="0"/>
                </a:endParaRPr>
              </a:p>
            </p:txBody>
          </p:sp>
          <p:sp>
            <p:nvSpPr>
              <p:cNvPr id="23" name="TextBox 22"/>
              <p:cNvSpPr txBox="1"/>
              <p:nvPr/>
            </p:nvSpPr>
            <p:spPr>
              <a:xfrm>
                <a:off x="1676224" y="2316510"/>
                <a:ext cx="1645920" cy="307777"/>
              </a:xfrm>
              <a:prstGeom prst="rect">
                <a:avLst/>
              </a:prstGeom>
              <a:solidFill>
                <a:schemeClr val="bg1"/>
              </a:solidFill>
              <a:ln w="19050">
                <a:solidFill>
                  <a:schemeClr val="tx1"/>
                </a:solidFill>
              </a:ln>
            </p:spPr>
            <p:txBody>
              <a:bodyPr wrap="square" rtlCol="0" anchor="ctr" anchorCtr="0">
                <a:spAutoFit/>
              </a:bodyPr>
              <a:lstStyle/>
              <a:p>
                <a:pPr marL="171450" indent="-171450" fontAlgn="base">
                  <a:spcBef>
                    <a:spcPct val="0"/>
                  </a:spcBef>
                  <a:spcAft>
                    <a:spcPct val="0"/>
                  </a:spcAft>
                  <a:buFont typeface="Symbol" panose="05050102010706020507" pitchFamily="18" charset="2"/>
                  <a:buChar char="­"/>
                </a:pPr>
                <a:r>
                  <a:rPr lang="en-US" sz="1400" dirty="0">
                    <a:solidFill>
                      <a:srgbClr val="000000"/>
                    </a:solidFill>
                    <a:latin typeface="Arial" panose="020B0604020202020204" pitchFamily="34" charset="0"/>
                    <a:cs typeface="Arial" panose="020B0604020202020204" pitchFamily="34" charset="0"/>
                    <a:sym typeface="Symbol" panose="05050102010706020507" pitchFamily="18" charset="2"/>
                  </a:rPr>
                  <a:t>Arterial </a:t>
                </a:r>
                <a:r>
                  <a:rPr lang="en-US" sz="1400" dirty="0">
                    <a:solidFill>
                      <a:srgbClr val="000000"/>
                    </a:solidFill>
                    <a:latin typeface="Arial" panose="020B0604020202020204" pitchFamily="34" charset="0"/>
                    <a:cs typeface="Arial" panose="020B0604020202020204" pitchFamily="34" charset="0"/>
                  </a:rPr>
                  <a:t>stiffness</a:t>
                </a:r>
                <a:endParaRPr lang="en-US" sz="1400" dirty="0">
                  <a:solidFill>
                    <a:srgbClr val="000000"/>
                  </a:solidFill>
                  <a:latin typeface="Arial" charset="0"/>
                </a:endParaRPr>
              </a:p>
            </p:txBody>
          </p:sp>
          <p:sp>
            <p:nvSpPr>
              <p:cNvPr id="24" name="TextBox 23"/>
              <p:cNvSpPr txBox="1"/>
              <p:nvPr/>
            </p:nvSpPr>
            <p:spPr>
              <a:xfrm>
                <a:off x="5836137" y="2315331"/>
                <a:ext cx="1188720" cy="307777"/>
              </a:xfrm>
              <a:prstGeom prst="rect">
                <a:avLst/>
              </a:prstGeom>
              <a:solidFill>
                <a:schemeClr val="bg1"/>
              </a:solidFill>
              <a:ln w="19050">
                <a:solidFill>
                  <a:schemeClr val="tx1"/>
                </a:solidFill>
              </a:ln>
            </p:spPr>
            <p:txBody>
              <a:bodyPr wrap="square" rtlCol="0" anchor="ctr" anchorCtr="0">
                <a:spAutoFit/>
              </a:bodyPr>
              <a:lstStyle/>
              <a:p>
                <a:pPr marL="171450" indent="-171450" fontAlgn="base">
                  <a:spcBef>
                    <a:spcPct val="0"/>
                  </a:spcBef>
                  <a:spcAft>
                    <a:spcPct val="0"/>
                  </a:spcAft>
                  <a:buFont typeface="Symbol" panose="05050102010706020507" pitchFamily="18" charset="2"/>
                  <a:buChar char="­"/>
                </a:pPr>
                <a:r>
                  <a:rPr lang="en-US" sz="1400" dirty="0">
                    <a:solidFill>
                      <a:srgbClr val="000000"/>
                    </a:solidFill>
                    <a:latin typeface="Arial" charset="0"/>
                  </a:rPr>
                  <a:t>Blood flow</a:t>
                </a:r>
              </a:p>
            </p:txBody>
          </p:sp>
          <p:grpSp>
            <p:nvGrpSpPr>
              <p:cNvPr id="26" name="Group 25"/>
              <p:cNvGrpSpPr/>
              <p:nvPr/>
            </p:nvGrpSpPr>
            <p:grpSpPr>
              <a:xfrm>
                <a:off x="393962" y="325317"/>
                <a:ext cx="8356405" cy="2004773"/>
                <a:chOff x="393962" y="325317"/>
                <a:chExt cx="8356405" cy="2004773"/>
              </a:xfrm>
            </p:grpSpPr>
            <p:grpSp>
              <p:nvGrpSpPr>
                <p:cNvPr id="29" name="Group 28"/>
                <p:cNvGrpSpPr/>
                <p:nvPr/>
              </p:nvGrpSpPr>
              <p:grpSpPr>
                <a:xfrm>
                  <a:off x="393962" y="325317"/>
                  <a:ext cx="8356405" cy="2004773"/>
                  <a:chOff x="393962" y="325317"/>
                  <a:chExt cx="8356405" cy="2004773"/>
                </a:xfrm>
              </p:grpSpPr>
              <p:sp>
                <p:nvSpPr>
                  <p:cNvPr id="32" name="TextBox 31"/>
                  <p:cNvSpPr txBox="1"/>
                  <p:nvPr/>
                </p:nvSpPr>
                <p:spPr>
                  <a:xfrm>
                    <a:off x="2023685" y="325317"/>
                    <a:ext cx="5108295" cy="1077218"/>
                  </a:xfrm>
                  <a:prstGeom prst="rect">
                    <a:avLst/>
                  </a:prstGeom>
                  <a:solidFill>
                    <a:srgbClr val="F7D3D4"/>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Cardiovascular Strain of Firefighting</a:t>
                    </a:r>
                  </a:p>
                </p:txBody>
              </p:sp>
              <p:sp>
                <p:nvSpPr>
                  <p:cNvPr id="33" name="TextBox 32"/>
                  <p:cNvSpPr txBox="1"/>
                  <p:nvPr/>
                </p:nvSpPr>
                <p:spPr>
                  <a:xfrm>
                    <a:off x="393962" y="1676401"/>
                    <a:ext cx="274320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a:solidFill>
                          <a:srgbClr val="FFFFFF">
                            <a:lumMod val="65000"/>
                          </a:srgbClr>
                        </a:solidFill>
                        <a:latin typeface="Arial" charset="0"/>
                      </a:rPr>
                      <a:t>Cardiac</a:t>
                    </a:r>
                  </a:p>
                </p:txBody>
              </p:sp>
              <p:sp>
                <p:nvSpPr>
                  <p:cNvPr id="35" name="TextBox 34"/>
                  <p:cNvSpPr txBox="1"/>
                  <p:nvPr/>
                </p:nvSpPr>
                <p:spPr>
                  <a:xfrm>
                    <a:off x="6007167" y="1676400"/>
                    <a:ext cx="2743200" cy="466344"/>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a:solidFill>
                          <a:srgbClr val="FFFFFF">
                            <a:lumMod val="65000"/>
                          </a:srgbClr>
                        </a:solidFill>
                        <a:latin typeface="Arial" charset="0"/>
                      </a:rPr>
                      <a:t>Blood/Coagulatory</a:t>
                    </a:r>
                  </a:p>
                </p:txBody>
              </p:sp>
              <p:cxnSp>
                <p:nvCxnSpPr>
                  <p:cNvPr id="36" name="Straight Arrow Connector 35"/>
                  <p:cNvCxnSpPr/>
                  <p:nvPr/>
                </p:nvCxnSpPr>
                <p:spPr>
                  <a:xfrm>
                    <a:off x="4580148" y="1402080"/>
                    <a:ext cx="0" cy="274320"/>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2" idx="2"/>
                    <a:endCxn id="33" idx="0"/>
                  </p:cNvCxnSpPr>
                  <p:nvPr/>
                </p:nvCxnSpPr>
                <p:spPr>
                  <a:xfrm flipH="1">
                    <a:off x="1765562" y="1402535"/>
                    <a:ext cx="2812271" cy="273866"/>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8" name="Straight Arrow Connector 37"/>
                  <p:cNvCxnSpPr>
                    <a:stCxn id="32" idx="2"/>
                    <a:endCxn id="35" idx="0"/>
                  </p:cNvCxnSpPr>
                  <p:nvPr/>
                </p:nvCxnSpPr>
                <p:spPr>
                  <a:xfrm>
                    <a:off x="4577833" y="1402535"/>
                    <a:ext cx="2800934" cy="273865"/>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9" name="Straight Arrow Connector 38"/>
                  <p:cNvCxnSpPr/>
                  <p:nvPr/>
                </p:nvCxnSpPr>
                <p:spPr>
                  <a:xfrm>
                    <a:off x="4575453" y="2138066"/>
                    <a:ext cx="0" cy="192024"/>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cxnSp>
              <p:nvCxnSpPr>
                <p:cNvPr id="30" name="Straight Arrow Connector 29"/>
                <p:cNvCxnSpPr>
                  <a:endCxn id="23" idx="0"/>
                </p:cNvCxnSpPr>
                <p:nvPr/>
              </p:nvCxnSpPr>
              <p:spPr>
                <a:xfrm flipH="1">
                  <a:off x="2499184" y="2142744"/>
                  <a:ext cx="2076315" cy="173766"/>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1" name="Straight Arrow Connector 30"/>
                <p:cNvCxnSpPr>
                  <a:endCxn id="24" idx="0"/>
                </p:cNvCxnSpPr>
                <p:nvPr/>
              </p:nvCxnSpPr>
              <p:spPr>
                <a:xfrm>
                  <a:off x="4575498" y="2142744"/>
                  <a:ext cx="1854999" cy="172587"/>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grpSp>
        <p:sp>
          <p:nvSpPr>
            <p:cNvPr id="41" name="TextBox 40"/>
            <p:cNvSpPr txBox="1"/>
            <p:nvPr/>
          </p:nvSpPr>
          <p:spPr>
            <a:xfrm>
              <a:off x="3560197" y="1677806"/>
              <a:ext cx="2011680"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smtClean="0">
                  <a:solidFill>
                    <a:srgbClr val="000000"/>
                  </a:solidFill>
                  <a:latin typeface="Arial" charset="0"/>
                </a:rPr>
                <a:t>Vascular</a:t>
              </a:r>
              <a:endParaRPr lang="en-US" sz="2400" dirty="0">
                <a:solidFill>
                  <a:srgbClr val="000000"/>
                </a:solidFill>
                <a:latin typeface="Arial" charset="0"/>
              </a:endParaRPr>
            </a:p>
          </p:txBody>
        </p:sp>
      </p:grpSp>
      <p:sp>
        <p:nvSpPr>
          <p:cNvPr id="34" name="Rectangle 33"/>
          <p:cNvSpPr/>
          <p:nvPr/>
        </p:nvSpPr>
        <p:spPr>
          <a:xfrm>
            <a:off x="0" y="6415585"/>
            <a:ext cx="2753228" cy="461665"/>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Yan et al. 2012, Eur J Appl Physiol;</a:t>
            </a:r>
          </a:p>
          <a:p>
            <a:pPr fontAlgn="base">
              <a:spcBef>
                <a:spcPct val="0"/>
              </a:spcBef>
              <a:spcAft>
                <a:spcPct val="0"/>
              </a:spcAft>
            </a:pPr>
            <a:r>
              <a:rPr lang="da-DK" sz="1200" b="1" dirty="0" smtClean="0">
                <a:solidFill>
                  <a:srgbClr val="FFFF00"/>
                </a:solidFill>
                <a:latin typeface="Arial" charset="0"/>
              </a:rPr>
              <a:t>Fahs et al., Vascular Medicine.</a:t>
            </a:r>
            <a:endParaRPr lang="en-US" sz="1200" b="1" dirty="0">
              <a:solidFill>
                <a:srgbClr val="FFFF00"/>
              </a:solidFill>
              <a:latin typeface="Arial" charset="0"/>
            </a:endParaRPr>
          </a:p>
        </p:txBody>
      </p:sp>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40" name="TextBox 39"/>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144919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p:cNvGraphicFramePr>
          <p:nvPr>
            <p:extLst/>
          </p:nvPr>
        </p:nvGraphicFramePr>
        <p:xfrm>
          <a:off x="4338044" y="3009143"/>
          <a:ext cx="4281699" cy="34190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a:graphicFrameLocks/>
          </p:cNvGraphicFramePr>
          <p:nvPr>
            <p:extLst/>
          </p:nvPr>
        </p:nvGraphicFramePr>
        <p:xfrm>
          <a:off x="609600" y="3045211"/>
          <a:ext cx="3690938"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4"/>
          <p:cNvSpPr txBox="1">
            <a:spLocks noChangeArrowheads="1"/>
          </p:cNvSpPr>
          <p:nvPr/>
        </p:nvSpPr>
        <p:spPr bwMode="auto">
          <a:xfrm>
            <a:off x="1671305" y="2812837"/>
            <a:ext cx="2057400"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pPr>
            <a:r>
              <a:rPr lang="en-US" sz="1400" b="1" dirty="0">
                <a:solidFill>
                  <a:srgbClr val="000000"/>
                </a:solidFill>
              </a:rPr>
              <a:t>Platelet Number </a:t>
            </a:r>
          </a:p>
        </p:txBody>
      </p:sp>
      <p:sp>
        <p:nvSpPr>
          <p:cNvPr id="13" name="TextBox 14"/>
          <p:cNvSpPr txBox="1">
            <a:spLocks noChangeArrowheads="1"/>
          </p:cNvSpPr>
          <p:nvPr/>
        </p:nvSpPr>
        <p:spPr bwMode="auto">
          <a:xfrm>
            <a:off x="5797550" y="2812838"/>
            <a:ext cx="2057400" cy="30777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pPr>
            <a:r>
              <a:rPr lang="en-US" sz="1400" b="1" dirty="0">
                <a:solidFill>
                  <a:srgbClr val="000000"/>
                </a:solidFill>
              </a:rPr>
              <a:t>Aggregation Time</a:t>
            </a:r>
          </a:p>
        </p:txBody>
      </p:sp>
      <p:sp>
        <p:nvSpPr>
          <p:cNvPr id="14" name="TextBox 13"/>
          <p:cNvSpPr txBox="1"/>
          <p:nvPr/>
        </p:nvSpPr>
        <p:spPr>
          <a:xfrm>
            <a:off x="3259182" y="3319046"/>
            <a:ext cx="284478" cy="400110"/>
          </a:xfrm>
          <a:prstGeom prst="rect">
            <a:avLst/>
          </a:prstGeom>
          <a:noFill/>
        </p:spPr>
        <p:txBody>
          <a:bodyPr wrap="none" rtlCol="0">
            <a:spAutoFit/>
          </a:bodyPr>
          <a:lstStyle/>
          <a:p>
            <a:pPr fontAlgn="base">
              <a:spcBef>
                <a:spcPct val="0"/>
              </a:spcBef>
              <a:spcAft>
                <a:spcPct val="0"/>
              </a:spcAft>
            </a:pPr>
            <a:r>
              <a:rPr lang="en-US" sz="2000" dirty="0">
                <a:solidFill>
                  <a:srgbClr val="000000"/>
                </a:solidFill>
                <a:latin typeface="Arial" charset="0"/>
              </a:rPr>
              <a:t>*</a:t>
            </a:r>
          </a:p>
        </p:txBody>
      </p:sp>
      <p:sp>
        <p:nvSpPr>
          <p:cNvPr id="15" name="Rectangle 14"/>
          <p:cNvSpPr/>
          <p:nvPr/>
        </p:nvSpPr>
        <p:spPr>
          <a:xfrm>
            <a:off x="7336861" y="3598318"/>
            <a:ext cx="448491" cy="400110"/>
          </a:xfrm>
          <a:prstGeom prst="rect">
            <a:avLst/>
          </a:prstGeom>
        </p:spPr>
        <p:txBody>
          <a:bodyPr wrap="square">
            <a:spAutoFit/>
          </a:bodyPr>
          <a:lstStyle/>
          <a:p>
            <a:pPr algn="ctr" fontAlgn="base">
              <a:spcBef>
                <a:spcPct val="0"/>
              </a:spcBef>
              <a:spcAft>
                <a:spcPct val="0"/>
              </a:spcAft>
            </a:pPr>
            <a:r>
              <a:rPr lang="en-US" sz="2000" dirty="0">
                <a:solidFill>
                  <a:srgbClr val="000000"/>
                </a:solidFill>
                <a:latin typeface="Arial" charset="0"/>
              </a:rPr>
              <a:t>*</a:t>
            </a:r>
          </a:p>
        </p:txBody>
      </p:sp>
      <p:sp>
        <p:nvSpPr>
          <p:cNvPr id="29" name="Rectangle 28"/>
          <p:cNvSpPr/>
          <p:nvPr/>
        </p:nvSpPr>
        <p:spPr>
          <a:xfrm>
            <a:off x="3259183" y="6421939"/>
            <a:ext cx="2922374" cy="276999"/>
          </a:xfrm>
          <a:prstGeom prst="rect">
            <a:avLst/>
          </a:prstGeom>
        </p:spPr>
        <p:txBody>
          <a:bodyPr wrap="square">
            <a:spAutoFit/>
          </a:bodyPr>
          <a:lstStyle/>
          <a:p>
            <a:pPr fontAlgn="base">
              <a:spcBef>
                <a:spcPct val="0"/>
              </a:spcBef>
              <a:spcAft>
                <a:spcPct val="0"/>
              </a:spcAft>
            </a:pPr>
            <a:r>
              <a:rPr lang="en-US" sz="1200" dirty="0">
                <a:solidFill>
                  <a:srgbClr val="000000"/>
                </a:solidFill>
                <a:latin typeface="Arial" charset="0"/>
              </a:rPr>
              <a:t>*Significantly different (p&lt;0.05) from Pre</a:t>
            </a:r>
          </a:p>
        </p:txBody>
      </p:sp>
      <p:grpSp>
        <p:nvGrpSpPr>
          <p:cNvPr id="93" name="Group 92"/>
          <p:cNvGrpSpPr/>
          <p:nvPr/>
        </p:nvGrpSpPr>
        <p:grpSpPr>
          <a:xfrm>
            <a:off x="394507" y="307103"/>
            <a:ext cx="8359961" cy="2289922"/>
            <a:chOff x="394506" y="325317"/>
            <a:chExt cx="8359961" cy="2289922"/>
          </a:xfrm>
        </p:grpSpPr>
        <p:grpSp>
          <p:nvGrpSpPr>
            <p:cNvPr id="94" name="Group 93"/>
            <p:cNvGrpSpPr/>
            <p:nvPr/>
          </p:nvGrpSpPr>
          <p:grpSpPr>
            <a:xfrm>
              <a:off x="394506" y="325317"/>
              <a:ext cx="8359961" cy="2289922"/>
              <a:chOff x="394506" y="325317"/>
              <a:chExt cx="8359961" cy="2289922"/>
            </a:xfrm>
          </p:grpSpPr>
          <p:grpSp>
            <p:nvGrpSpPr>
              <p:cNvPr id="96" name="Group 95"/>
              <p:cNvGrpSpPr/>
              <p:nvPr/>
            </p:nvGrpSpPr>
            <p:grpSpPr>
              <a:xfrm>
                <a:off x="394506" y="325317"/>
                <a:ext cx="8359961" cy="2283820"/>
                <a:chOff x="394506" y="325317"/>
                <a:chExt cx="8359961" cy="2283820"/>
              </a:xfrm>
            </p:grpSpPr>
            <p:sp>
              <p:nvSpPr>
                <p:cNvPr id="100" name="TextBox 99"/>
                <p:cNvSpPr txBox="1"/>
                <p:nvPr/>
              </p:nvSpPr>
              <p:spPr>
                <a:xfrm>
                  <a:off x="5747373" y="2301360"/>
                  <a:ext cx="1463040" cy="307777"/>
                </a:xfrm>
                <a:prstGeom prst="rect">
                  <a:avLst/>
                </a:prstGeom>
                <a:solidFill>
                  <a:schemeClr val="bg1"/>
                </a:solidFill>
                <a:ln w="19050">
                  <a:solidFill>
                    <a:srgbClr val="FF0000"/>
                  </a:solidFill>
                </a:ln>
              </p:spPr>
              <p:txBody>
                <a:bodyPr wrap="square" rtlCol="0" anchor="ctr" anchorCtr="0">
                  <a:spAutoFit/>
                </a:bodyPr>
                <a:lstStyle/>
                <a:p>
                  <a:pPr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a:solidFill>
                        <a:srgbClr val="000000"/>
                      </a:solidFill>
                      <a:latin typeface="Arial" charset="0"/>
                      <a:sym typeface="Symbol" panose="05050102010706020507" pitchFamily="18" charset="2"/>
                    </a:rPr>
                    <a:t>Platelet # / fxn</a:t>
                  </a:r>
                </a:p>
              </p:txBody>
            </p:sp>
            <p:grpSp>
              <p:nvGrpSpPr>
                <p:cNvPr id="101" name="Group 100"/>
                <p:cNvGrpSpPr/>
                <p:nvPr/>
              </p:nvGrpSpPr>
              <p:grpSpPr>
                <a:xfrm>
                  <a:off x="394506" y="325317"/>
                  <a:ext cx="8359961" cy="1976043"/>
                  <a:chOff x="394506" y="325317"/>
                  <a:chExt cx="8359961" cy="1976043"/>
                </a:xfrm>
              </p:grpSpPr>
              <p:grpSp>
                <p:nvGrpSpPr>
                  <p:cNvPr id="102" name="Group 101"/>
                  <p:cNvGrpSpPr/>
                  <p:nvPr/>
                </p:nvGrpSpPr>
                <p:grpSpPr>
                  <a:xfrm>
                    <a:off x="394506" y="325317"/>
                    <a:ext cx="8359961" cy="1817427"/>
                    <a:chOff x="394506" y="325317"/>
                    <a:chExt cx="8359961" cy="1817427"/>
                  </a:xfrm>
                </p:grpSpPr>
                <p:sp>
                  <p:nvSpPr>
                    <p:cNvPr id="105" name="TextBox 104"/>
                    <p:cNvSpPr txBox="1"/>
                    <p:nvPr/>
                  </p:nvSpPr>
                  <p:spPr>
                    <a:xfrm>
                      <a:off x="2022592" y="325317"/>
                      <a:ext cx="5108295" cy="1077218"/>
                    </a:xfrm>
                    <a:prstGeom prst="rect">
                      <a:avLst/>
                    </a:prstGeom>
                    <a:solidFill>
                      <a:srgbClr val="F7D3D4"/>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Cardiovascular Strain of Firefighting</a:t>
                      </a:r>
                    </a:p>
                  </p:txBody>
                </p:sp>
                <p:sp>
                  <p:nvSpPr>
                    <p:cNvPr id="106" name="TextBox 105"/>
                    <p:cNvSpPr txBox="1"/>
                    <p:nvPr/>
                  </p:nvSpPr>
                  <p:spPr>
                    <a:xfrm>
                      <a:off x="394506" y="1676401"/>
                      <a:ext cx="274320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a:solidFill>
                            <a:srgbClr val="FFFFFF">
                              <a:lumMod val="65000"/>
                            </a:srgbClr>
                          </a:solidFill>
                          <a:latin typeface="Arial" charset="0"/>
                        </a:rPr>
                        <a:t>Cardiac</a:t>
                      </a:r>
                    </a:p>
                  </p:txBody>
                </p:sp>
                <p:sp>
                  <p:nvSpPr>
                    <p:cNvPr id="107" name="TextBox 106"/>
                    <p:cNvSpPr txBox="1"/>
                    <p:nvPr/>
                  </p:nvSpPr>
                  <p:spPr>
                    <a:xfrm>
                      <a:off x="3573486" y="1681079"/>
                      <a:ext cx="2011680" cy="461665"/>
                    </a:xfrm>
                    <a:prstGeom prst="rect">
                      <a:avLst/>
                    </a:prstGeom>
                    <a:noFill/>
                    <a:ln w="22225">
                      <a:solidFill>
                        <a:schemeClr val="bg1">
                          <a:lumMod val="65000"/>
                        </a:schemeClr>
                      </a:solidFill>
                    </a:ln>
                  </p:spPr>
                  <p:txBody>
                    <a:bodyPr wrap="square" rtlCol="0" anchor="ctr" anchorCtr="0">
                      <a:spAutoFit/>
                    </a:bodyPr>
                    <a:lstStyle/>
                    <a:p>
                      <a:pPr algn="ctr" fontAlgn="base">
                        <a:spcBef>
                          <a:spcPct val="0"/>
                        </a:spcBef>
                        <a:spcAft>
                          <a:spcPct val="0"/>
                        </a:spcAft>
                      </a:pPr>
                      <a:r>
                        <a:rPr lang="en-US" sz="2400" dirty="0">
                          <a:solidFill>
                            <a:srgbClr val="FFFFFF">
                              <a:lumMod val="65000"/>
                            </a:srgbClr>
                          </a:solidFill>
                          <a:latin typeface="Arial" charset="0"/>
                        </a:rPr>
                        <a:t>Vascular</a:t>
                      </a:r>
                    </a:p>
                  </p:txBody>
                </p:sp>
                <p:sp>
                  <p:nvSpPr>
                    <p:cNvPr id="108" name="TextBox 107"/>
                    <p:cNvSpPr txBox="1"/>
                    <p:nvPr/>
                  </p:nvSpPr>
                  <p:spPr>
                    <a:xfrm>
                      <a:off x="6011267" y="1676400"/>
                      <a:ext cx="2743200" cy="466344"/>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dirty="0">
                          <a:solidFill>
                            <a:srgbClr val="000000"/>
                          </a:solidFill>
                          <a:latin typeface="Arial" charset="0"/>
                        </a:rPr>
                        <a:t>Blood/Coagulatory</a:t>
                      </a:r>
                    </a:p>
                  </p:txBody>
                </p:sp>
                <p:cxnSp>
                  <p:nvCxnSpPr>
                    <p:cNvPr id="109" name="Straight Arrow Connector 108"/>
                    <p:cNvCxnSpPr/>
                    <p:nvPr/>
                  </p:nvCxnSpPr>
                  <p:spPr>
                    <a:xfrm>
                      <a:off x="4579055" y="1402080"/>
                      <a:ext cx="0" cy="274320"/>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10" name="Straight Arrow Connector 109"/>
                    <p:cNvCxnSpPr>
                      <a:stCxn id="105" idx="2"/>
                      <a:endCxn id="106" idx="0"/>
                    </p:cNvCxnSpPr>
                    <p:nvPr/>
                  </p:nvCxnSpPr>
                  <p:spPr>
                    <a:xfrm flipH="1">
                      <a:off x="1766106" y="1402535"/>
                      <a:ext cx="2810634" cy="273866"/>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11" name="Straight Arrow Connector 110"/>
                    <p:cNvCxnSpPr>
                      <a:stCxn id="105" idx="2"/>
                      <a:endCxn id="108" idx="0"/>
                    </p:cNvCxnSpPr>
                    <p:nvPr/>
                  </p:nvCxnSpPr>
                  <p:spPr>
                    <a:xfrm>
                      <a:off x="4576740" y="1402535"/>
                      <a:ext cx="2806127" cy="273865"/>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grpSp>
              <p:cxnSp>
                <p:nvCxnSpPr>
                  <p:cNvPr id="104" name="Straight Arrow Connector 103"/>
                  <p:cNvCxnSpPr>
                    <a:stCxn id="108" idx="2"/>
                    <a:endCxn id="100" idx="0"/>
                  </p:cNvCxnSpPr>
                  <p:nvPr/>
                </p:nvCxnSpPr>
                <p:spPr>
                  <a:xfrm flipH="1">
                    <a:off x="6478893" y="2142744"/>
                    <a:ext cx="903974" cy="158616"/>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grpSp>
          <p:sp>
            <p:nvSpPr>
              <p:cNvPr id="97" name="TextBox 96"/>
              <p:cNvSpPr txBox="1"/>
              <p:nvPr/>
            </p:nvSpPr>
            <p:spPr>
              <a:xfrm>
                <a:off x="7375354" y="2307462"/>
                <a:ext cx="1371600" cy="307777"/>
              </a:xfrm>
              <a:prstGeom prst="rect">
                <a:avLst/>
              </a:prstGeom>
              <a:solidFill>
                <a:schemeClr val="bg1"/>
              </a:solidFill>
              <a:ln w="19050">
                <a:solidFill>
                  <a:schemeClr val="tx1"/>
                </a:solidFill>
              </a:ln>
            </p:spPr>
            <p:txBody>
              <a:bodyPr wrap="square" rtlCol="0" anchor="ctr" anchorCtr="0">
                <a:spAutoFit/>
              </a:bodyPr>
              <a:lstStyle/>
              <a:p>
                <a:pPr fontAlgn="base">
                  <a:spcBef>
                    <a:spcPct val="0"/>
                  </a:spcBef>
                  <a:spcAft>
                    <a:spcPct val="0"/>
                  </a:spcAft>
                </a:pPr>
                <a:r>
                  <a:rPr lang="en-US" sz="1400" dirty="0">
                    <a:solidFill>
                      <a:srgbClr val="000000"/>
                    </a:solidFill>
                    <a:latin typeface="Arial" charset="0"/>
                    <a:sym typeface="Symbol" panose="05050102010706020507" pitchFamily="18" charset="2"/>
                  </a:rPr>
                  <a:t></a:t>
                </a:r>
                <a:r>
                  <a:rPr lang="en-US" sz="1400" dirty="0" smtClean="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smtClean="0">
                    <a:solidFill>
                      <a:srgbClr val="000000"/>
                    </a:solidFill>
                    <a:latin typeface="Arial" charset="0"/>
                    <a:sym typeface="Symbol" panose="05050102010706020507" pitchFamily="18" charset="2"/>
                  </a:rPr>
                  <a:t>Clotting time</a:t>
                </a:r>
                <a:endParaRPr lang="en-US" sz="1400" dirty="0">
                  <a:solidFill>
                    <a:srgbClr val="000000"/>
                  </a:solidFill>
                  <a:latin typeface="Arial" charset="0"/>
                  <a:sym typeface="Symbol" panose="05050102010706020507" pitchFamily="18" charset="2"/>
                </a:endParaRPr>
              </a:p>
            </p:txBody>
          </p:sp>
        </p:grpSp>
        <p:cxnSp>
          <p:nvCxnSpPr>
            <p:cNvPr id="95" name="Straight Arrow Connector 94"/>
            <p:cNvCxnSpPr>
              <a:endCxn id="97" idx="0"/>
            </p:cNvCxnSpPr>
            <p:nvPr/>
          </p:nvCxnSpPr>
          <p:spPr>
            <a:xfrm>
              <a:off x="7367225" y="2142263"/>
              <a:ext cx="693929" cy="165199"/>
            </a:xfrm>
            <a:prstGeom prst="straightConnector1">
              <a:avLst/>
            </a:prstGeom>
            <a:ln w="22225">
              <a:headEnd type="none" w="med" len="med"/>
              <a:tailEnd type="triangle" w="med" len="med"/>
            </a:ln>
          </p:spPr>
          <p:style>
            <a:lnRef idx="2">
              <a:schemeClr val="dk1"/>
            </a:lnRef>
            <a:fillRef idx="0">
              <a:schemeClr val="dk1"/>
            </a:fillRef>
            <a:effectRef idx="1">
              <a:schemeClr val="dk1"/>
            </a:effectRef>
            <a:fontRef idx="minor">
              <a:schemeClr val="tx1"/>
            </a:fontRef>
          </p:style>
        </p:cxnSp>
      </p:grpSp>
      <p:sp>
        <p:nvSpPr>
          <p:cNvPr id="26" name="Rectangle 25"/>
          <p:cNvSpPr/>
          <p:nvPr/>
        </p:nvSpPr>
        <p:spPr>
          <a:xfrm>
            <a:off x="0" y="6590626"/>
            <a:ext cx="2990046" cy="276999"/>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Smith et al. 2011,Prehosp Emerg Care.</a:t>
            </a:r>
            <a:endParaRPr lang="en-US" sz="1200" b="1" dirty="0">
              <a:solidFill>
                <a:srgbClr val="FFFF00"/>
              </a:solidFill>
              <a:latin typeface="Arial" charset="0"/>
            </a:endParaRP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28" name="TextBox 27"/>
          <p:cNvSpPr txBox="1"/>
          <p:nvPr/>
        </p:nvSpPr>
        <p:spPr>
          <a:xfrm>
            <a:off x="6505112" y="6490368"/>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299139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cstate="print">
            <a:lum bright="8000"/>
            <a:extLst>
              <a:ext uri="{28A0092B-C50C-407E-A947-70E740481C1C}">
                <a14:useLocalDpi xmlns:a14="http://schemas.microsoft.com/office/drawing/2010/main" val="0"/>
              </a:ext>
            </a:extLst>
          </a:blip>
          <a:srcRect t="3" b="50666"/>
          <a:stretch/>
        </p:blipFill>
        <p:spPr>
          <a:xfrm>
            <a:off x="2758336" y="3914892"/>
            <a:ext cx="3627608" cy="2651735"/>
          </a:xfrm>
          <a:prstGeom prst="rect">
            <a:avLst/>
          </a:prstGeom>
          <a:blipFill dpi="0" rotWithShape="1">
            <a:blip r:embed="rId3">
              <a:alphaModFix amt="0"/>
              <a:lum bright="8000"/>
            </a:blip>
            <a:srcRect/>
            <a:stretch>
              <a:fillRect/>
            </a:stretch>
          </a:blipFill>
          <a:effectLst>
            <a:outerShdw blurRad="50800" dist="50800" dir="5400000" algn="ctr" rotWithShape="0">
              <a:srgbClr val="000000">
                <a:alpha val="0"/>
              </a:srgbClr>
            </a:outerShdw>
          </a:effectLst>
        </p:spPr>
      </p:pic>
      <p:grpSp>
        <p:nvGrpSpPr>
          <p:cNvPr id="30" name="Group 29"/>
          <p:cNvGrpSpPr/>
          <p:nvPr/>
        </p:nvGrpSpPr>
        <p:grpSpPr>
          <a:xfrm>
            <a:off x="446811" y="322603"/>
            <a:ext cx="8442960" cy="2133018"/>
            <a:chOff x="457200" y="325317"/>
            <a:chExt cx="8442960" cy="2133018"/>
          </a:xfrm>
        </p:grpSpPr>
        <p:sp>
          <p:nvSpPr>
            <p:cNvPr id="31" name="TextBox 30"/>
            <p:cNvSpPr txBox="1"/>
            <p:nvPr/>
          </p:nvSpPr>
          <p:spPr>
            <a:xfrm>
              <a:off x="2031059" y="325317"/>
              <a:ext cx="5108295" cy="1077218"/>
            </a:xfrm>
            <a:prstGeom prst="rect">
              <a:avLst/>
            </a:prstGeom>
            <a:solidFill>
              <a:srgbClr val="F7D3D4"/>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Documented Cardiovascular Strain of Firefighting</a:t>
              </a:r>
            </a:p>
          </p:txBody>
        </p:sp>
        <p:sp>
          <p:nvSpPr>
            <p:cNvPr id="32" name="TextBox 31"/>
            <p:cNvSpPr txBox="1"/>
            <p:nvPr/>
          </p:nvSpPr>
          <p:spPr>
            <a:xfrm>
              <a:off x="457200" y="1990710"/>
              <a:ext cx="2743200" cy="461665"/>
            </a:xfrm>
            <a:prstGeom prst="rect">
              <a:avLst/>
            </a:prstGeom>
            <a:gradFill>
              <a:gsLst>
                <a:gs pos="0">
                  <a:schemeClr val="bg1">
                    <a:lumMod val="95000"/>
                  </a:schemeClr>
                </a:gs>
                <a:gs pos="100000">
                  <a:srgbClr val="FF0000"/>
                </a:gs>
                <a:gs pos="100000">
                  <a:srgbClr val="FF0000"/>
                </a:gs>
                <a:gs pos="60000">
                  <a:srgbClr val="FF505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b="1" dirty="0">
                  <a:solidFill>
                    <a:srgbClr val="000000"/>
                  </a:solidFill>
                  <a:latin typeface="Arial" charset="0"/>
                </a:rPr>
                <a:t>Cardiac</a:t>
              </a:r>
            </a:p>
          </p:txBody>
        </p:sp>
        <p:sp>
          <p:nvSpPr>
            <p:cNvPr id="33" name="TextBox 32"/>
            <p:cNvSpPr txBox="1"/>
            <p:nvPr/>
          </p:nvSpPr>
          <p:spPr>
            <a:xfrm>
              <a:off x="3583710" y="1996670"/>
              <a:ext cx="2011680" cy="461665"/>
            </a:xfrm>
            <a:prstGeom prst="rect">
              <a:avLst/>
            </a:prstGeom>
            <a:gradFill flip="none" rotWithShape="1">
              <a:gsLst>
                <a:gs pos="0">
                  <a:schemeClr val="bg1">
                    <a:lumMod val="95000"/>
                  </a:schemeClr>
                </a:gs>
                <a:gs pos="60000">
                  <a:srgbClr val="FF5050"/>
                </a:gs>
                <a:gs pos="100000">
                  <a:srgbClr val="FF0000"/>
                </a:gs>
              </a:gsLst>
              <a:lin ang="5400000" scaled="1"/>
              <a:tileRect/>
            </a:gradFill>
            <a:ln w="22225">
              <a:solidFill>
                <a:schemeClr val="tx1"/>
              </a:solidFill>
            </a:ln>
          </p:spPr>
          <p:txBody>
            <a:bodyPr wrap="square" rtlCol="0" anchor="ctr" anchorCtr="0">
              <a:spAutoFit/>
            </a:bodyPr>
            <a:lstStyle/>
            <a:p>
              <a:pPr algn="ctr" fontAlgn="base">
                <a:spcBef>
                  <a:spcPct val="0"/>
                </a:spcBef>
                <a:spcAft>
                  <a:spcPct val="0"/>
                </a:spcAft>
              </a:pPr>
              <a:r>
                <a:rPr lang="en-US" sz="2400" b="1" dirty="0">
                  <a:solidFill>
                    <a:srgbClr val="000000"/>
                  </a:solidFill>
                  <a:latin typeface="Arial" charset="0"/>
                </a:rPr>
                <a:t>Vascular</a:t>
              </a:r>
            </a:p>
          </p:txBody>
        </p:sp>
        <p:sp>
          <p:nvSpPr>
            <p:cNvPr id="34" name="TextBox 33"/>
            <p:cNvSpPr txBox="1"/>
            <p:nvPr/>
          </p:nvSpPr>
          <p:spPr>
            <a:xfrm>
              <a:off x="5974080" y="1987296"/>
              <a:ext cx="2926080" cy="466344"/>
            </a:xfrm>
            <a:prstGeom prst="rect">
              <a:avLst/>
            </a:prstGeom>
            <a:gradFill>
              <a:gsLst>
                <a:gs pos="0">
                  <a:schemeClr val="bg1">
                    <a:lumMod val="95000"/>
                  </a:schemeClr>
                </a:gs>
                <a:gs pos="60000">
                  <a:srgbClr val="FF5050"/>
                </a:gs>
                <a:gs pos="100000">
                  <a:srgbClr val="FF0000"/>
                </a:gs>
              </a:gsLst>
              <a:lin ang="5400000" scaled="1"/>
            </a:gradFill>
            <a:ln w="22225">
              <a:solidFill>
                <a:schemeClr val="tx1"/>
              </a:solidFill>
            </a:ln>
          </p:spPr>
          <p:txBody>
            <a:bodyPr wrap="square" rtlCol="0" anchor="ctr" anchorCtr="0">
              <a:spAutoFit/>
            </a:bodyPr>
            <a:lstStyle/>
            <a:p>
              <a:pPr algn="ctr" fontAlgn="base">
                <a:spcBef>
                  <a:spcPct val="0"/>
                </a:spcBef>
                <a:spcAft>
                  <a:spcPct val="0"/>
                </a:spcAft>
              </a:pPr>
              <a:r>
                <a:rPr lang="en-US" sz="2400" b="1" dirty="0">
                  <a:solidFill>
                    <a:srgbClr val="000000"/>
                  </a:solidFill>
                  <a:latin typeface="Arial" charset="0"/>
                </a:rPr>
                <a:t>Blood/Coagulatory</a:t>
              </a:r>
            </a:p>
          </p:txBody>
        </p:sp>
        <p:cxnSp>
          <p:nvCxnSpPr>
            <p:cNvPr id="36" name="Straight Arrow Connector 35"/>
            <p:cNvCxnSpPr/>
            <p:nvPr/>
          </p:nvCxnSpPr>
          <p:spPr>
            <a:xfrm>
              <a:off x="4585207" y="1423317"/>
              <a:ext cx="2315" cy="624385"/>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1" idx="2"/>
              <a:endCxn id="32" idx="0"/>
            </p:cNvCxnSpPr>
            <p:nvPr/>
          </p:nvCxnSpPr>
          <p:spPr>
            <a:xfrm flipH="1">
              <a:off x="1828800" y="1402535"/>
              <a:ext cx="2756407" cy="588175"/>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8" name="Straight Arrow Connector 37"/>
            <p:cNvCxnSpPr>
              <a:stCxn id="31" idx="2"/>
              <a:endCxn id="34" idx="0"/>
            </p:cNvCxnSpPr>
            <p:nvPr/>
          </p:nvCxnSpPr>
          <p:spPr>
            <a:xfrm>
              <a:off x="4585207" y="1402535"/>
              <a:ext cx="2851913" cy="584761"/>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grpSp>
      <p:sp>
        <p:nvSpPr>
          <p:cNvPr id="10" name="TextBox 9"/>
          <p:cNvSpPr txBox="1"/>
          <p:nvPr/>
        </p:nvSpPr>
        <p:spPr>
          <a:xfrm>
            <a:off x="446811" y="2968181"/>
            <a:ext cx="2606040" cy="738664"/>
          </a:xfrm>
          <a:prstGeom prst="rect">
            <a:avLst/>
          </a:prstGeom>
          <a:noFill/>
          <a:ln w="22225">
            <a:solidFill>
              <a:schemeClr val="tx1"/>
            </a:solidFill>
          </a:ln>
        </p:spPr>
        <p:txBody>
          <a:bodyPr wrap="square" rtlCol="0" anchor="ctr" anchorCtr="0">
            <a:spAutoFit/>
          </a:bodyPr>
          <a:lstStyle/>
          <a:p>
            <a:pPr marL="171450" indent="-171450" fontAlgn="base">
              <a:spcBef>
                <a:spcPct val="0"/>
              </a:spcBef>
              <a:spcAft>
                <a:spcPct val="0"/>
              </a:spcAft>
            </a:pPr>
            <a:r>
              <a:rPr lang="en-US" sz="1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1400" dirty="0">
                <a:solidFill>
                  <a:srgbClr val="000000"/>
                </a:solidFill>
                <a:latin typeface="Arial" charset="0"/>
              </a:rPr>
              <a:t>Heart rate</a:t>
            </a:r>
          </a:p>
          <a:p>
            <a:pPr marL="114300" indent="-114300" fontAlgn="base">
              <a:spcBef>
                <a:spcPct val="0"/>
              </a:spcBef>
              <a:spcAft>
                <a:spcPct val="0"/>
              </a:spcAft>
              <a:buFont typeface="Symbol" panose="05050102010706020507" pitchFamily="18" charset="2"/>
              <a:buChar char="­"/>
            </a:pPr>
            <a:r>
              <a:rPr lang="en-US" sz="1400" dirty="0">
                <a:solidFill>
                  <a:srgbClr val="000000"/>
                </a:solidFill>
                <a:latin typeface="Arial" charset="0"/>
              </a:rPr>
              <a:t> Rate pressure product </a:t>
            </a:r>
          </a:p>
          <a:p>
            <a:pPr fontAlgn="base">
              <a:spcBef>
                <a:spcPct val="0"/>
              </a:spcBef>
              <a:spcAft>
                <a:spcPct val="0"/>
              </a:spcAft>
            </a:pPr>
            <a:r>
              <a:rPr lang="en-US" sz="1400" dirty="0">
                <a:solidFill>
                  <a:srgbClr val="000000"/>
                </a:solidFill>
                <a:latin typeface="Arial" charset="0"/>
                <a:sym typeface="Symbol" panose="05050102010706020507" pitchFamily="18" charset="2"/>
              </a:rPr>
              <a:t> </a:t>
            </a:r>
            <a:r>
              <a:rPr lang="en-US" sz="1400" dirty="0">
                <a:solidFill>
                  <a:srgbClr val="000000"/>
                </a:solidFill>
                <a:latin typeface="Arial" charset="0"/>
              </a:rPr>
              <a:t>Subendocardial viability ratio</a:t>
            </a:r>
          </a:p>
        </p:txBody>
      </p:sp>
      <p:sp>
        <p:nvSpPr>
          <p:cNvPr id="11" name="TextBox 10"/>
          <p:cNvSpPr txBox="1"/>
          <p:nvPr/>
        </p:nvSpPr>
        <p:spPr>
          <a:xfrm>
            <a:off x="3510786" y="2975611"/>
            <a:ext cx="2148840" cy="738664"/>
          </a:xfrm>
          <a:prstGeom prst="rect">
            <a:avLst/>
          </a:prstGeom>
          <a:noFill/>
          <a:ln w="22225">
            <a:solidFill>
              <a:schemeClr val="tx1"/>
            </a:solidFill>
          </a:ln>
        </p:spPr>
        <p:txBody>
          <a:bodyPr wrap="square" rtlCol="0" anchor="ctr" anchorCtr="0">
            <a:spAutoFit/>
          </a:bodyPr>
          <a:lstStyle/>
          <a:p>
            <a:pPr marL="171450" indent="-171450" fontAlgn="base">
              <a:spcBef>
                <a:spcPct val="0"/>
              </a:spcBef>
              <a:spcAft>
                <a:spcPct val="0"/>
              </a:spcAft>
              <a:buFont typeface="Symbol" panose="05050102010706020507" pitchFamily="18" charset="2"/>
              <a:buChar char="­"/>
            </a:pPr>
            <a:r>
              <a:rPr lang="en-US" sz="1400" dirty="0">
                <a:solidFill>
                  <a:srgbClr val="000000"/>
                </a:solidFill>
                <a:latin typeface="Arial" panose="020B0604020202020204" pitchFamily="34" charset="0"/>
                <a:cs typeface="Arial" panose="020B0604020202020204" pitchFamily="34" charset="0"/>
                <a:sym typeface="Symbol" panose="05050102010706020507" pitchFamily="18" charset="2"/>
              </a:rPr>
              <a:t>Arterial </a:t>
            </a:r>
            <a:r>
              <a:rPr lang="en-US" sz="1400" dirty="0">
                <a:solidFill>
                  <a:srgbClr val="000000"/>
                </a:solidFill>
                <a:latin typeface="Arial" panose="020B0604020202020204" pitchFamily="34" charset="0"/>
                <a:cs typeface="Arial" panose="020B0604020202020204" pitchFamily="34" charset="0"/>
              </a:rPr>
              <a:t>stiffness</a:t>
            </a:r>
            <a:endParaRPr lang="en-US" sz="1400" dirty="0">
              <a:solidFill>
                <a:srgbClr val="000000"/>
              </a:solidFill>
              <a:latin typeface="Arial" charset="0"/>
            </a:endParaRPr>
          </a:p>
          <a:p>
            <a:pPr marL="171450" indent="-171450" fontAlgn="base">
              <a:spcBef>
                <a:spcPct val="0"/>
              </a:spcBef>
              <a:spcAft>
                <a:spcPct val="0"/>
              </a:spcAft>
              <a:buFont typeface="Symbol" panose="05050102010706020507" pitchFamily="18" charset="2"/>
              <a:buChar char="­"/>
            </a:pPr>
            <a:r>
              <a:rPr lang="en-US" sz="1400" dirty="0">
                <a:solidFill>
                  <a:srgbClr val="000000"/>
                </a:solidFill>
                <a:latin typeface="Arial" charset="0"/>
              </a:rPr>
              <a:t>Microvascular function</a:t>
            </a:r>
          </a:p>
          <a:p>
            <a:pPr marL="171450" indent="-171450" fontAlgn="base">
              <a:spcBef>
                <a:spcPct val="0"/>
              </a:spcBef>
              <a:spcAft>
                <a:spcPct val="0"/>
              </a:spcAft>
              <a:buFont typeface="Symbol" panose="05050102010706020507" pitchFamily="18" charset="2"/>
              <a:buChar char="­"/>
            </a:pPr>
            <a:r>
              <a:rPr lang="en-US" sz="1400" dirty="0">
                <a:solidFill>
                  <a:srgbClr val="000000"/>
                </a:solidFill>
                <a:latin typeface="Arial" charset="0"/>
              </a:rPr>
              <a:t>Blood flow</a:t>
            </a:r>
          </a:p>
        </p:txBody>
      </p:sp>
      <p:sp>
        <p:nvSpPr>
          <p:cNvPr id="12" name="TextBox 11"/>
          <p:cNvSpPr txBox="1"/>
          <p:nvPr/>
        </p:nvSpPr>
        <p:spPr>
          <a:xfrm>
            <a:off x="6100851" y="2969038"/>
            <a:ext cx="2606040" cy="738664"/>
          </a:xfrm>
          <a:prstGeom prst="rect">
            <a:avLst/>
          </a:prstGeom>
          <a:noFill/>
          <a:ln w="22225">
            <a:solidFill>
              <a:schemeClr val="tx1"/>
            </a:solidFill>
          </a:ln>
        </p:spPr>
        <p:txBody>
          <a:bodyPr wrap="square" rtlCol="0" anchor="ctr" anchorCtr="0">
            <a:spAutoFit/>
          </a:bodyPr>
          <a:lstStyle/>
          <a:p>
            <a:pPr marL="285750" indent="-285750" fontAlgn="base">
              <a:spcBef>
                <a:spcPct val="0"/>
              </a:spcBef>
              <a:spcAft>
                <a:spcPct val="0"/>
              </a:spcAft>
              <a:buFont typeface="Symbol" charset="0"/>
              <a:buChar char="¯"/>
              <a:tabLst>
                <a:tab pos="285750" algn="l"/>
              </a:tabLst>
            </a:pPr>
            <a:r>
              <a:rPr lang="en-US" sz="1400" dirty="0" smtClean="0">
                <a:solidFill>
                  <a:srgbClr val="000000"/>
                </a:solidFill>
                <a:latin typeface="Arial" charset="0"/>
                <a:sym typeface="Symbol" panose="05050102010706020507" pitchFamily="18" charset="2"/>
              </a:rPr>
              <a:t>Plasma volume</a:t>
            </a:r>
            <a:endParaRPr lang="en-US" sz="1400" dirty="0">
              <a:solidFill>
                <a:srgbClr val="000000"/>
              </a:solidFill>
              <a:latin typeface="Arial" charset="0"/>
              <a:sym typeface="Symbol" panose="05050102010706020507" pitchFamily="18" charset="2"/>
            </a:endParaRPr>
          </a:p>
          <a:p>
            <a:pPr marL="285750" indent="-285750" fontAlgn="base">
              <a:spcBef>
                <a:spcPct val="0"/>
              </a:spcBef>
              <a:spcAft>
                <a:spcPct val="0"/>
              </a:spcAft>
              <a:buFont typeface="Symbol" panose="05050102010706020507" pitchFamily="18" charset="2"/>
              <a:buChar char="­"/>
              <a:tabLst>
                <a:tab pos="285750" algn="l"/>
              </a:tabLst>
            </a:pPr>
            <a:r>
              <a:rPr lang="en-US" sz="1400" dirty="0" smtClean="0">
                <a:solidFill>
                  <a:srgbClr val="000000"/>
                </a:solidFill>
                <a:latin typeface="Arial" charset="0"/>
                <a:sym typeface="Symbol" panose="05050102010706020507" pitchFamily="18" charset="2"/>
              </a:rPr>
              <a:t>Platelet </a:t>
            </a:r>
            <a:r>
              <a:rPr lang="en-US" sz="1400" dirty="0">
                <a:solidFill>
                  <a:srgbClr val="000000"/>
                </a:solidFill>
                <a:latin typeface="Arial" charset="0"/>
                <a:sym typeface="Symbol" panose="05050102010706020507" pitchFamily="18" charset="2"/>
              </a:rPr>
              <a:t>number &amp; </a:t>
            </a:r>
            <a:r>
              <a:rPr lang="en-US" sz="1400" dirty="0" smtClean="0">
                <a:solidFill>
                  <a:srgbClr val="000000"/>
                </a:solidFill>
                <a:latin typeface="Arial" charset="0"/>
                <a:sym typeface="Symbol" panose="05050102010706020507" pitchFamily="18" charset="2"/>
              </a:rPr>
              <a:t>function</a:t>
            </a:r>
          </a:p>
          <a:p>
            <a:pPr fontAlgn="base">
              <a:spcBef>
                <a:spcPct val="0"/>
              </a:spcBef>
              <a:spcAft>
                <a:spcPct val="0"/>
              </a:spcAft>
              <a:tabLst>
                <a:tab pos="285750" algn="l"/>
              </a:tabLst>
            </a:pPr>
            <a:r>
              <a:rPr lang="en-US" sz="1400" dirty="0" smtClean="0">
                <a:solidFill>
                  <a:srgbClr val="000000"/>
                </a:solidFill>
                <a:latin typeface="Arial" charset="0"/>
                <a:sym typeface="Symbol" panose="05050102010706020507" pitchFamily="18" charset="2"/>
              </a:rPr>
              <a:t>  	Clotting time</a:t>
            </a:r>
            <a:endParaRPr lang="en-US" sz="1400" dirty="0">
              <a:solidFill>
                <a:srgbClr val="000000"/>
              </a:solidFill>
              <a:latin typeface="Arial" charset="0"/>
            </a:endParaRPr>
          </a:p>
        </p:txBody>
      </p:sp>
      <p:cxnSp>
        <p:nvCxnSpPr>
          <p:cNvPr id="13" name="Straight Arrow Connector 12"/>
          <p:cNvCxnSpPr/>
          <p:nvPr/>
        </p:nvCxnSpPr>
        <p:spPr>
          <a:xfrm>
            <a:off x="4572141" y="2458237"/>
            <a:ext cx="2315" cy="457200"/>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1816097" y="2459672"/>
            <a:ext cx="2315" cy="457200"/>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7325870" y="2459782"/>
            <a:ext cx="2315" cy="457200"/>
          </a:xfrm>
          <a:prstGeom prst="straightConnector1">
            <a:avLst/>
          </a:prstGeom>
          <a:ln w="28575">
            <a:headEnd type="none" w="med" len="med"/>
            <a:tailEnd type="triangle" w="med" len="med"/>
          </a:ln>
        </p:spPr>
        <p:style>
          <a:lnRef idx="2">
            <a:schemeClr val="dk1"/>
          </a:lnRef>
          <a:fillRef idx="0">
            <a:schemeClr val="dk1"/>
          </a:fillRef>
          <a:effectRef idx="1">
            <a:schemeClr val="dk1"/>
          </a:effectRef>
          <a:fontRef idx="minor">
            <a:schemeClr val="tx1"/>
          </a:fontRef>
        </p:style>
      </p:cxn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20" name="TextBox 19"/>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Tree>
    <p:extLst>
      <p:ext uri="{BB962C8B-B14F-4D97-AF65-F5344CB8AC3E}">
        <p14:creationId xmlns:p14="http://schemas.microsoft.com/office/powerpoint/2010/main" val="233307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76200" y="-76199"/>
            <a:ext cx="9296400" cy="1437836"/>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itle 1"/>
          <p:cNvSpPr>
            <a:spLocks noGrp="1"/>
          </p:cNvSpPr>
          <p:nvPr>
            <p:ph type="title"/>
          </p:nvPr>
        </p:nvSpPr>
        <p:spPr>
          <a:xfrm>
            <a:off x="0" y="96856"/>
            <a:ext cx="7543800" cy="664797"/>
          </a:xfrm>
          <a:solidFill>
            <a:schemeClr val="bg2"/>
          </a:solidFill>
        </p:spPr>
        <p:txBody>
          <a:bodyPr/>
          <a:lstStyle/>
          <a:p>
            <a:pPr algn="ctr"/>
            <a:r>
              <a:rPr lang="en-US" dirty="0" smtClean="0"/>
              <a:t>Factors That Affect FF Responses</a:t>
            </a:r>
            <a:endParaRPr lang="en-US" dirty="0"/>
          </a:p>
        </p:txBody>
      </p:sp>
      <p:sp>
        <p:nvSpPr>
          <p:cNvPr id="40" name="Rectangle 5"/>
          <p:cNvSpPr>
            <a:spLocks noChangeArrowheads="1"/>
          </p:cNvSpPr>
          <p:nvPr/>
        </p:nvSpPr>
        <p:spPr bwMode="auto">
          <a:xfrm>
            <a:off x="1487487" y="1593850"/>
            <a:ext cx="1941513" cy="942975"/>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lIns="90488" tIns="44450" rIns="90488" bIns="4445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Work Performed</a:t>
            </a:r>
          </a:p>
        </p:txBody>
      </p:sp>
      <p:sp>
        <p:nvSpPr>
          <p:cNvPr id="41" name="Rectangle 6"/>
          <p:cNvSpPr>
            <a:spLocks noChangeArrowheads="1"/>
          </p:cNvSpPr>
          <p:nvPr/>
        </p:nvSpPr>
        <p:spPr bwMode="auto">
          <a:xfrm>
            <a:off x="6135688" y="1593850"/>
            <a:ext cx="2474912" cy="942975"/>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lIns="90488" tIns="44450" rIns="90488" bIns="4445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Thermal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Environment</a:t>
            </a:r>
          </a:p>
        </p:txBody>
      </p:sp>
      <p:sp>
        <p:nvSpPr>
          <p:cNvPr id="42" name="Rectangle 7"/>
          <p:cNvSpPr>
            <a:spLocks noChangeArrowheads="1"/>
          </p:cNvSpPr>
          <p:nvPr/>
        </p:nvSpPr>
        <p:spPr bwMode="auto">
          <a:xfrm>
            <a:off x="4298950" y="5211763"/>
            <a:ext cx="1284007" cy="520655"/>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wrap="none" lIns="90488" tIns="44450" rIns="90488" bIns="4445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Fitness</a:t>
            </a:r>
          </a:p>
        </p:txBody>
      </p:sp>
      <p:sp>
        <p:nvSpPr>
          <p:cNvPr id="43" name="Rectangle 8"/>
          <p:cNvSpPr>
            <a:spLocks noChangeArrowheads="1"/>
          </p:cNvSpPr>
          <p:nvPr/>
        </p:nvSpPr>
        <p:spPr bwMode="auto">
          <a:xfrm>
            <a:off x="5983288" y="5211763"/>
            <a:ext cx="2703512" cy="520700"/>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wrap="none" lIns="90488" tIns="44450" rIns="90488" bIns="4445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Hydration Level</a:t>
            </a:r>
          </a:p>
        </p:txBody>
      </p:sp>
      <p:sp>
        <p:nvSpPr>
          <p:cNvPr id="44" name="Line 9"/>
          <p:cNvSpPr>
            <a:spLocks noChangeShapeType="1"/>
          </p:cNvSpPr>
          <p:nvPr/>
        </p:nvSpPr>
        <p:spPr bwMode="auto">
          <a:xfrm>
            <a:off x="2438400" y="2660650"/>
            <a:ext cx="490538" cy="36830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5" name="Line 10"/>
          <p:cNvSpPr>
            <a:spLocks noChangeShapeType="1"/>
          </p:cNvSpPr>
          <p:nvPr/>
        </p:nvSpPr>
        <p:spPr bwMode="auto">
          <a:xfrm flipV="1">
            <a:off x="2667000" y="4724400"/>
            <a:ext cx="533400" cy="39370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6" name="Line 11"/>
          <p:cNvSpPr>
            <a:spLocks noChangeShapeType="1"/>
          </p:cNvSpPr>
          <p:nvPr/>
        </p:nvSpPr>
        <p:spPr bwMode="auto">
          <a:xfrm flipH="1">
            <a:off x="6281738" y="2584450"/>
            <a:ext cx="881062" cy="45720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7" name="Line 12"/>
          <p:cNvSpPr>
            <a:spLocks noChangeShapeType="1"/>
          </p:cNvSpPr>
          <p:nvPr/>
        </p:nvSpPr>
        <p:spPr bwMode="auto">
          <a:xfrm flipH="1" flipV="1">
            <a:off x="6553200" y="4724400"/>
            <a:ext cx="655638" cy="38735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8" name="Line 13"/>
          <p:cNvSpPr>
            <a:spLocks noChangeShapeType="1"/>
          </p:cNvSpPr>
          <p:nvPr/>
        </p:nvSpPr>
        <p:spPr bwMode="auto">
          <a:xfrm>
            <a:off x="4876800" y="4724400"/>
            <a:ext cx="0" cy="444500"/>
          </a:xfrm>
          <a:prstGeom prst="line">
            <a:avLst/>
          </a:prstGeom>
          <a:noFill/>
          <a:ln w="12700">
            <a:solidFill>
              <a:srgbClr val="000000"/>
            </a:solidFill>
            <a:round/>
            <a:headEnd type="triangle" w="med" len="med"/>
            <a:tailEn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9" name="Text Box 14"/>
          <p:cNvSpPr txBox="1">
            <a:spLocks noChangeArrowheads="1"/>
          </p:cNvSpPr>
          <p:nvPr/>
        </p:nvSpPr>
        <p:spPr bwMode="auto">
          <a:xfrm>
            <a:off x="3810000" y="1517650"/>
            <a:ext cx="1828800" cy="1077218"/>
          </a:xfrm>
          <a:prstGeom prst="rect">
            <a:avLst/>
          </a:prstGeom>
          <a:solidFill>
            <a:srgbClr val="7A7A7A">
              <a:lumMod val="20000"/>
              <a:lumOff val="80000"/>
            </a:srgbClr>
          </a:solidFill>
          <a:ln w="3175" cap="flat" cmpd="thickThin" algn="ctr">
            <a:solidFill>
              <a:srgbClr val="000000"/>
            </a:solidFill>
            <a:prstDash val="solid"/>
            <a:headEnd/>
            <a:tailEnd/>
          </a:ln>
          <a:effectLst>
            <a:innerShdw blurRad="63500" dist="50800" dir="5400000">
              <a:prstClr val="black">
                <a:alpha val="50000"/>
              </a:prstClr>
            </a:innerShdw>
          </a:effectLst>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64"/>
                </a:solidFill>
                <a:effectLst/>
                <a:uLnTx/>
                <a:uFillTx/>
                <a:latin typeface="Corbel"/>
                <a:ea typeface="+mn-ea"/>
                <a:cs typeface="+mn-cs"/>
              </a:rPr>
              <a:t>Gear</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Corbel"/>
              <a:ea typeface="+mn-ea"/>
              <a:cs typeface="+mn-cs"/>
            </a:endParaRPr>
          </a:p>
        </p:txBody>
      </p:sp>
      <p:sp>
        <p:nvSpPr>
          <p:cNvPr id="50" name="Line 15"/>
          <p:cNvSpPr>
            <a:spLocks noChangeShapeType="1"/>
          </p:cNvSpPr>
          <p:nvPr/>
        </p:nvSpPr>
        <p:spPr bwMode="auto">
          <a:xfrm>
            <a:off x="4648200" y="2736850"/>
            <a:ext cx="76200" cy="46355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en-US" dirty="0">
              <a:solidFill>
                <a:srgbClr val="000000"/>
              </a:solidFill>
              <a:latin typeface="Arial" charset="0"/>
            </a:endParaRPr>
          </a:p>
        </p:txBody>
      </p:sp>
      <p:sp>
        <p:nvSpPr>
          <p:cNvPr id="51" name="Text Box 17"/>
          <p:cNvSpPr txBox="1">
            <a:spLocks noChangeArrowheads="1"/>
          </p:cNvSpPr>
          <p:nvPr/>
        </p:nvSpPr>
        <p:spPr bwMode="auto">
          <a:xfrm>
            <a:off x="1624013" y="5211763"/>
            <a:ext cx="2307876" cy="523220"/>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Health Status</a:t>
            </a:r>
          </a:p>
        </p:txBody>
      </p:sp>
      <p:sp>
        <p:nvSpPr>
          <p:cNvPr id="52" name="Text Box 18"/>
          <p:cNvSpPr txBox="1">
            <a:spLocks noChangeArrowheads="1"/>
          </p:cNvSpPr>
          <p:nvPr/>
        </p:nvSpPr>
        <p:spPr bwMode="auto">
          <a:xfrm>
            <a:off x="76200" y="1704975"/>
            <a:ext cx="1295400" cy="523220"/>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6350" cap="rnd" cmpd="sng" algn="ctr">
            <a:solidFill>
              <a:srgbClr val="000000">
                <a:shade val="95000"/>
                <a:satMod val="105000"/>
              </a:srgbClr>
            </a:solidFill>
            <a:prstDash val="solid"/>
            <a:headEnd/>
            <a:tailEnd/>
          </a:ln>
          <a:effectLst>
            <a:outerShdw blurRad="45000" dist="25000" dir="5400000" rotWithShape="0">
              <a:srgbClr val="000000">
                <a:alpha val="38000"/>
              </a:srgbClr>
            </a:outerShdw>
          </a:effectLst>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64"/>
                </a:solidFill>
                <a:effectLst/>
                <a:uLnTx/>
                <a:uFillTx/>
                <a:latin typeface="Corbel"/>
                <a:ea typeface="+mn-ea"/>
                <a:cs typeface="+mn-cs"/>
              </a:rPr>
              <a:t>Environmental</a:t>
            </a:r>
            <a:endParaRPr kumimoji="0" lang="en-US" sz="1400" b="0" i="0" u="none" strike="noStrike" kern="0" cap="none" spc="0" normalizeH="0" baseline="0" noProof="0" dirty="0">
              <a:ln>
                <a:noFill/>
              </a:ln>
              <a:solidFill>
                <a:srgbClr val="000064"/>
              </a:solidFill>
              <a:effectLst/>
              <a:uLnTx/>
              <a:uFillTx/>
              <a:latin typeface="Corbel"/>
              <a:ea typeface="+mn-ea"/>
              <a:cs typeface="+mn-cs"/>
            </a:endParaRPr>
          </a:p>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64"/>
                </a:solidFill>
                <a:effectLst/>
                <a:uLnTx/>
                <a:uFillTx/>
                <a:latin typeface="Corbel"/>
                <a:ea typeface="+mn-ea"/>
                <a:cs typeface="+mn-cs"/>
              </a:rPr>
              <a:t>Factors</a:t>
            </a:r>
            <a:endParaRPr kumimoji="0" lang="en-US" sz="1600" b="0" i="0" u="none" strike="noStrike" kern="0" cap="none" spc="0" normalizeH="0" baseline="0" noProof="0" dirty="0">
              <a:ln>
                <a:noFill/>
              </a:ln>
              <a:solidFill>
                <a:srgbClr val="000064"/>
              </a:solidFill>
              <a:effectLst/>
              <a:uLnTx/>
              <a:uFillTx/>
              <a:latin typeface="Corbel"/>
              <a:ea typeface="+mn-ea"/>
              <a:cs typeface="+mn-cs"/>
            </a:endParaRPr>
          </a:p>
        </p:txBody>
      </p:sp>
      <p:sp>
        <p:nvSpPr>
          <p:cNvPr id="53" name="Text Box 19"/>
          <p:cNvSpPr txBox="1">
            <a:spLocks noChangeArrowheads="1"/>
          </p:cNvSpPr>
          <p:nvPr/>
        </p:nvSpPr>
        <p:spPr bwMode="auto">
          <a:xfrm>
            <a:off x="228600" y="5181600"/>
            <a:ext cx="956287" cy="584775"/>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6350" cap="rnd" cmpd="sng" algn="ctr">
            <a:solidFill>
              <a:srgbClr val="000000">
                <a:shade val="95000"/>
                <a:satMod val="105000"/>
              </a:srgbClr>
            </a:solidFill>
            <a:prstDash val="solid"/>
            <a:headEnd/>
            <a:tailEnd/>
          </a:ln>
          <a:effectLst>
            <a:outerShdw blurRad="45000" dist="25000" dir="5400000" rotWithShape="0">
              <a:srgbClr val="000000">
                <a:alpha val="38000"/>
              </a:srgbClr>
            </a:outerShdw>
          </a:effec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64"/>
                </a:solidFill>
                <a:effectLst/>
                <a:uLnTx/>
                <a:uFillTx/>
                <a:latin typeface="Corbel"/>
                <a:ea typeface="+mn-ea"/>
                <a:cs typeface="+mn-cs"/>
              </a:rPr>
              <a:t>Personal </a:t>
            </a:r>
          </a:p>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64"/>
                </a:solidFill>
                <a:effectLst/>
                <a:uLnTx/>
                <a:uFillTx/>
                <a:latin typeface="Corbel"/>
                <a:ea typeface="+mn-ea"/>
                <a:cs typeface="+mn-cs"/>
              </a:rPr>
              <a:t>Factors</a:t>
            </a:r>
          </a:p>
        </p:txBody>
      </p:sp>
      <p:sp>
        <p:nvSpPr>
          <p:cNvPr id="54" name="Rectangle 4"/>
          <p:cNvSpPr>
            <a:spLocks noChangeArrowheads="1"/>
          </p:cNvSpPr>
          <p:nvPr/>
        </p:nvSpPr>
        <p:spPr bwMode="auto">
          <a:xfrm>
            <a:off x="1771650" y="3302439"/>
            <a:ext cx="5829300" cy="1074653"/>
          </a:xfrm>
          <a:prstGeom prst="rect">
            <a:avLst/>
          </a:prstGeom>
          <a:solidFill>
            <a:srgbClr val="D1282E">
              <a:lumMod val="75000"/>
            </a:srgbClr>
          </a:solidFill>
          <a:ln>
            <a:noFill/>
            <a:headEnd/>
            <a:tailEnd/>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lIns="90488" tIns="44450" rIns="90488" bIns="4445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10160">
                  <a:solidFill>
                    <a:srgbClr val="7A7A7A"/>
                  </a:solidFill>
                  <a:prstDash val="solid"/>
                </a:ln>
                <a:solidFill>
                  <a:srgbClr val="FFFFFF"/>
                </a:solidFill>
                <a:effectLst>
                  <a:outerShdw blurRad="38100" dist="32000" dir="5400000" algn="tl">
                    <a:srgbClr val="000000">
                      <a:alpha val="30000"/>
                    </a:srgbClr>
                  </a:outerShdw>
                </a:effectLst>
                <a:uLnTx/>
                <a:uFillTx/>
                <a:latin typeface="Corbel"/>
                <a:ea typeface="+mn-ea"/>
                <a:cs typeface="+mn-cs"/>
              </a:rPr>
              <a:t>Physiological </a:t>
            </a:r>
            <a:r>
              <a:rPr kumimoji="0" lang="en-US" sz="3200" b="0" i="0" u="none" strike="noStrike" kern="0" cap="none" spc="0" normalizeH="0" baseline="0" noProof="0" dirty="0" smtClean="0">
                <a:ln w="10160">
                  <a:solidFill>
                    <a:srgbClr val="7A7A7A"/>
                  </a:solidFill>
                  <a:prstDash val="solid"/>
                </a:ln>
                <a:solidFill>
                  <a:srgbClr val="FFFFFF"/>
                </a:solidFill>
                <a:effectLst>
                  <a:outerShdw blurRad="38100" dist="32000" dir="5400000" algn="tl">
                    <a:srgbClr val="000000">
                      <a:alpha val="30000"/>
                    </a:srgbClr>
                  </a:outerShdw>
                </a:effectLst>
                <a:uLnTx/>
                <a:uFillTx/>
                <a:latin typeface="Corbel"/>
                <a:ea typeface="+mn-ea"/>
                <a:cs typeface="+mn-cs"/>
              </a:rPr>
              <a:t>Responses </a:t>
            </a:r>
            <a:r>
              <a:rPr kumimoji="0" lang="en-US" sz="3200" b="0" i="0" u="none" strike="noStrike" kern="0" cap="none" spc="0" normalizeH="0" baseline="0" noProof="0" dirty="0">
                <a:ln w="10160">
                  <a:solidFill>
                    <a:srgbClr val="7A7A7A"/>
                  </a:solidFill>
                  <a:prstDash val="solid"/>
                </a:ln>
                <a:solidFill>
                  <a:srgbClr val="FFFFFF"/>
                </a:solidFill>
                <a:effectLst>
                  <a:outerShdw blurRad="38100" dist="32000" dir="5400000" algn="tl">
                    <a:srgbClr val="000000">
                      <a:alpha val="30000"/>
                    </a:srgbClr>
                  </a:outerShdw>
                </a:effectLst>
                <a:uLnTx/>
                <a:uFillTx/>
                <a:latin typeface="Corbel"/>
                <a:ea typeface="+mn-ea"/>
                <a:cs typeface="+mn-cs"/>
              </a:rPr>
              <a:t>to Firefighting</a:t>
            </a:r>
          </a:p>
        </p:txBody>
      </p:sp>
    </p:spTree>
    <p:extLst>
      <p:ext uri="{BB962C8B-B14F-4D97-AF65-F5344CB8AC3E}">
        <p14:creationId xmlns:p14="http://schemas.microsoft.com/office/powerpoint/2010/main" val="6189991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76200" y="-76200"/>
            <a:ext cx="9296400" cy="1500187"/>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itle 1"/>
          <p:cNvSpPr>
            <a:spLocks noGrp="1"/>
          </p:cNvSpPr>
          <p:nvPr>
            <p:ph type="title"/>
          </p:nvPr>
        </p:nvSpPr>
        <p:spPr>
          <a:xfrm>
            <a:off x="76200" y="119591"/>
            <a:ext cx="7772400" cy="664797"/>
          </a:xfrm>
          <a:solidFill>
            <a:schemeClr val="bg2"/>
          </a:solidFill>
        </p:spPr>
        <p:txBody>
          <a:bodyPr/>
          <a:lstStyle/>
          <a:p>
            <a:pPr algn="ctr"/>
            <a:r>
              <a:rPr lang="en-US" dirty="0" smtClean="0"/>
              <a:t>Factors That Affect FF Responses</a:t>
            </a:r>
            <a:endParaRPr lang="en-US" dirty="0"/>
          </a:p>
        </p:txBody>
      </p:sp>
      <p:sp>
        <p:nvSpPr>
          <p:cNvPr id="40" name="Rectangle 5"/>
          <p:cNvSpPr>
            <a:spLocks noChangeArrowheads="1"/>
          </p:cNvSpPr>
          <p:nvPr/>
        </p:nvSpPr>
        <p:spPr bwMode="auto">
          <a:xfrm>
            <a:off x="1487487" y="1593850"/>
            <a:ext cx="1941513" cy="942975"/>
          </a:xfrm>
          <a:prstGeom prst="rect">
            <a:avLst/>
          </a:prstGeom>
          <a:solidFill>
            <a:srgbClr val="66CCFF"/>
          </a:soli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lIns="90488" tIns="44450" rIns="90488" bIns="4445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Work Performed</a:t>
            </a:r>
          </a:p>
        </p:txBody>
      </p:sp>
      <p:sp>
        <p:nvSpPr>
          <p:cNvPr id="41" name="Rectangle 6"/>
          <p:cNvSpPr>
            <a:spLocks noChangeArrowheads="1"/>
          </p:cNvSpPr>
          <p:nvPr/>
        </p:nvSpPr>
        <p:spPr bwMode="auto">
          <a:xfrm>
            <a:off x="6135688" y="1593850"/>
            <a:ext cx="2474912" cy="942975"/>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lIns="90488" tIns="44450" rIns="90488" bIns="4445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Thermal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Environment</a:t>
            </a:r>
          </a:p>
        </p:txBody>
      </p:sp>
      <p:sp>
        <p:nvSpPr>
          <p:cNvPr id="42" name="Rectangle 7"/>
          <p:cNvSpPr>
            <a:spLocks noChangeArrowheads="1"/>
          </p:cNvSpPr>
          <p:nvPr/>
        </p:nvSpPr>
        <p:spPr bwMode="auto">
          <a:xfrm>
            <a:off x="4298950" y="5211763"/>
            <a:ext cx="1284007" cy="520655"/>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wrap="none" lIns="90488" tIns="44450" rIns="90488" bIns="4445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Fitness</a:t>
            </a:r>
          </a:p>
        </p:txBody>
      </p:sp>
      <p:sp>
        <p:nvSpPr>
          <p:cNvPr id="43" name="Rectangle 8"/>
          <p:cNvSpPr>
            <a:spLocks noChangeArrowheads="1"/>
          </p:cNvSpPr>
          <p:nvPr/>
        </p:nvSpPr>
        <p:spPr bwMode="auto">
          <a:xfrm>
            <a:off x="5983288" y="5211763"/>
            <a:ext cx="2703512" cy="520700"/>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wrap="none" lIns="90488" tIns="44450" rIns="90488" bIns="4445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Hydration Level</a:t>
            </a:r>
          </a:p>
        </p:txBody>
      </p:sp>
      <p:sp>
        <p:nvSpPr>
          <p:cNvPr id="44" name="Line 9"/>
          <p:cNvSpPr>
            <a:spLocks noChangeShapeType="1"/>
          </p:cNvSpPr>
          <p:nvPr/>
        </p:nvSpPr>
        <p:spPr bwMode="auto">
          <a:xfrm>
            <a:off x="2438400" y="2660650"/>
            <a:ext cx="490538" cy="36830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5" name="Line 10"/>
          <p:cNvSpPr>
            <a:spLocks noChangeShapeType="1"/>
          </p:cNvSpPr>
          <p:nvPr/>
        </p:nvSpPr>
        <p:spPr bwMode="auto">
          <a:xfrm flipV="1">
            <a:off x="2667000" y="4724400"/>
            <a:ext cx="533400" cy="39370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6" name="Line 11"/>
          <p:cNvSpPr>
            <a:spLocks noChangeShapeType="1"/>
          </p:cNvSpPr>
          <p:nvPr/>
        </p:nvSpPr>
        <p:spPr bwMode="auto">
          <a:xfrm flipH="1">
            <a:off x="6281738" y="2584450"/>
            <a:ext cx="881062" cy="45720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7" name="Line 12"/>
          <p:cNvSpPr>
            <a:spLocks noChangeShapeType="1"/>
          </p:cNvSpPr>
          <p:nvPr/>
        </p:nvSpPr>
        <p:spPr bwMode="auto">
          <a:xfrm flipH="1" flipV="1">
            <a:off x="6553200" y="4724400"/>
            <a:ext cx="655638" cy="38735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8" name="Line 13"/>
          <p:cNvSpPr>
            <a:spLocks noChangeShapeType="1"/>
          </p:cNvSpPr>
          <p:nvPr/>
        </p:nvSpPr>
        <p:spPr bwMode="auto">
          <a:xfrm>
            <a:off x="4876800" y="4724400"/>
            <a:ext cx="0" cy="444500"/>
          </a:xfrm>
          <a:prstGeom prst="line">
            <a:avLst/>
          </a:prstGeom>
          <a:noFill/>
          <a:ln w="12700">
            <a:solidFill>
              <a:srgbClr val="000000"/>
            </a:solidFill>
            <a:round/>
            <a:headEnd type="triangle" w="med" len="med"/>
            <a:tailEn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9" name="Text Box 14"/>
          <p:cNvSpPr txBox="1">
            <a:spLocks noChangeArrowheads="1"/>
          </p:cNvSpPr>
          <p:nvPr/>
        </p:nvSpPr>
        <p:spPr bwMode="auto">
          <a:xfrm>
            <a:off x="3810000" y="1524000"/>
            <a:ext cx="1828800" cy="1077218"/>
          </a:xfrm>
          <a:prstGeom prst="rect">
            <a:avLst/>
          </a:prstGeom>
          <a:solidFill>
            <a:srgbClr val="7A7A7A">
              <a:lumMod val="20000"/>
              <a:lumOff val="80000"/>
            </a:srgbClr>
          </a:solidFill>
          <a:ln w="3175" cap="flat" cmpd="thickThin" algn="ctr">
            <a:solidFill>
              <a:srgbClr val="000000"/>
            </a:solidFill>
            <a:prstDash val="solid"/>
            <a:headEnd/>
            <a:tailEnd/>
          </a:ln>
          <a:effectLst>
            <a:innerShdw blurRad="63500" dist="50800" dir="5400000">
              <a:prstClr val="black">
                <a:alpha val="50000"/>
              </a:prstClr>
            </a:innerShdw>
          </a:effectLst>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64"/>
                </a:solidFill>
                <a:effectLst/>
                <a:uLnTx/>
                <a:uFillTx/>
                <a:latin typeface="Corbel"/>
                <a:ea typeface="+mn-ea"/>
                <a:cs typeface="+mn-cs"/>
              </a:rPr>
              <a:t>Gear</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Corbel"/>
              <a:ea typeface="+mn-ea"/>
              <a:cs typeface="+mn-cs"/>
            </a:endParaRPr>
          </a:p>
        </p:txBody>
      </p:sp>
      <p:sp>
        <p:nvSpPr>
          <p:cNvPr id="50" name="Line 15"/>
          <p:cNvSpPr>
            <a:spLocks noChangeShapeType="1"/>
          </p:cNvSpPr>
          <p:nvPr/>
        </p:nvSpPr>
        <p:spPr bwMode="auto">
          <a:xfrm>
            <a:off x="4648200" y="2736850"/>
            <a:ext cx="76200" cy="46355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en-US" dirty="0">
              <a:solidFill>
                <a:srgbClr val="000000"/>
              </a:solidFill>
              <a:latin typeface="Arial" charset="0"/>
            </a:endParaRPr>
          </a:p>
        </p:txBody>
      </p:sp>
      <p:sp>
        <p:nvSpPr>
          <p:cNvPr id="51" name="Text Box 17"/>
          <p:cNvSpPr txBox="1">
            <a:spLocks noChangeArrowheads="1"/>
          </p:cNvSpPr>
          <p:nvPr/>
        </p:nvSpPr>
        <p:spPr bwMode="auto">
          <a:xfrm>
            <a:off x="1624013" y="5211763"/>
            <a:ext cx="2307876" cy="523220"/>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Health Status</a:t>
            </a:r>
          </a:p>
        </p:txBody>
      </p:sp>
      <p:sp>
        <p:nvSpPr>
          <p:cNvPr id="52" name="Text Box 18"/>
          <p:cNvSpPr txBox="1">
            <a:spLocks noChangeArrowheads="1"/>
          </p:cNvSpPr>
          <p:nvPr/>
        </p:nvSpPr>
        <p:spPr bwMode="auto">
          <a:xfrm>
            <a:off x="76200" y="1774825"/>
            <a:ext cx="1295400" cy="523220"/>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6350" cap="rnd" cmpd="sng" algn="ctr">
            <a:solidFill>
              <a:srgbClr val="000000">
                <a:shade val="95000"/>
                <a:satMod val="105000"/>
              </a:srgbClr>
            </a:solidFill>
            <a:prstDash val="solid"/>
            <a:headEnd/>
            <a:tailEnd/>
          </a:ln>
          <a:effectLst>
            <a:outerShdw blurRad="45000" dist="25000" dir="5400000" rotWithShape="0">
              <a:srgbClr val="000000">
                <a:alpha val="38000"/>
              </a:srgbClr>
            </a:outerShdw>
          </a:effectLst>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64"/>
                </a:solidFill>
                <a:effectLst/>
                <a:uLnTx/>
                <a:uFillTx/>
                <a:latin typeface="Corbel"/>
                <a:ea typeface="+mn-ea"/>
                <a:cs typeface="+mn-cs"/>
              </a:rPr>
              <a:t>Environmental</a:t>
            </a:r>
            <a:endParaRPr kumimoji="0" lang="en-US" sz="1400" b="0" i="0" u="none" strike="noStrike" kern="0" cap="none" spc="0" normalizeH="0" baseline="0" noProof="0" dirty="0">
              <a:ln>
                <a:noFill/>
              </a:ln>
              <a:solidFill>
                <a:srgbClr val="000064"/>
              </a:solidFill>
              <a:effectLst/>
              <a:uLnTx/>
              <a:uFillTx/>
              <a:latin typeface="Corbel"/>
              <a:ea typeface="+mn-ea"/>
              <a:cs typeface="+mn-cs"/>
            </a:endParaRPr>
          </a:p>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64"/>
                </a:solidFill>
                <a:effectLst/>
                <a:uLnTx/>
                <a:uFillTx/>
                <a:latin typeface="Corbel"/>
                <a:ea typeface="+mn-ea"/>
                <a:cs typeface="+mn-cs"/>
              </a:rPr>
              <a:t>Factors</a:t>
            </a:r>
            <a:endParaRPr kumimoji="0" lang="en-US" sz="1600" b="0" i="0" u="none" strike="noStrike" kern="0" cap="none" spc="0" normalizeH="0" baseline="0" noProof="0" dirty="0">
              <a:ln>
                <a:noFill/>
              </a:ln>
              <a:solidFill>
                <a:srgbClr val="000064"/>
              </a:solidFill>
              <a:effectLst/>
              <a:uLnTx/>
              <a:uFillTx/>
              <a:latin typeface="Corbel"/>
              <a:ea typeface="+mn-ea"/>
              <a:cs typeface="+mn-cs"/>
            </a:endParaRPr>
          </a:p>
        </p:txBody>
      </p:sp>
      <p:sp>
        <p:nvSpPr>
          <p:cNvPr id="53" name="Text Box 19"/>
          <p:cNvSpPr txBox="1">
            <a:spLocks noChangeArrowheads="1"/>
          </p:cNvSpPr>
          <p:nvPr/>
        </p:nvSpPr>
        <p:spPr bwMode="auto">
          <a:xfrm>
            <a:off x="228600" y="5181600"/>
            <a:ext cx="956287" cy="584775"/>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6350" cap="rnd" cmpd="sng" algn="ctr">
            <a:solidFill>
              <a:srgbClr val="000000">
                <a:shade val="95000"/>
                <a:satMod val="105000"/>
              </a:srgbClr>
            </a:solidFill>
            <a:prstDash val="solid"/>
            <a:headEnd/>
            <a:tailEnd/>
          </a:ln>
          <a:effectLst>
            <a:outerShdw blurRad="45000" dist="25000" dir="5400000" rotWithShape="0">
              <a:srgbClr val="000000">
                <a:alpha val="38000"/>
              </a:srgbClr>
            </a:outerShdw>
          </a:effec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64"/>
                </a:solidFill>
                <a:effectLst/>
                <a:uLnTx/>
                <a:uFillTx/>
                <a:latin typeface="Corbel"/>
                <a:ea typeface="+mn-ea"/>
                <a:cs typeface="+mn-cs"/>
              </a:rPr>
              <a:t>Personal </a:t>
            </a:r>
          </a:p>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64"/>
                </a:solidFill>
                <a:effectLst/>
                <a:uLnTx/>
                <a:uFillTx/>
                <a:latin typeface="Corbel"/>
                <a:ea typeface="+mn-ea"/>
                <a:cs typeface="+mn-cs"/>
              </a:rPr>
              <a:t>Factors</a:t>
            </a:r>
          </a:p>
        </p:txBody>
      </p:sp>
      <p:sp>
        <p:nvSpPr>
          <p:cNvPr id="54" name="Rectangle 4"/>
          <p:cNvSpPr>
            <a:spLocks noChangeArrowheads="1"/>
          </p:cNvSpPr>
          <p:nvPr/>
        </p:nvSpPr>
        <p:spPr bwMode="auto">
          <a:xfrm>
            <a:off x="1771650" y="3302439"/>
            <a:ext cx="5829300" cy="1074653"/>
          </a:xfrm>
          <a:prstGeom prst="rect">
            <a:avLst/>
          </a:prstGeom>
          <a:solidFill>
            <a:srgbClr val="D1282E">
              <a:lumMod val="75000"/>
            </a:srgbClr>
          </a:solidFill>
          <a:ln>
            <a:noFill/>
            <a:headEnd/>
            <a:tailEnd/>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lIns="90488" tIns="44450" rIns="90488" bIns="4445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10160">
                  <a:solidFill>
                    <a:srgbClr val="7A7A7A"/>
                  </a:solidFill>
                  <a:prstDash val="solid"/>
                </a:ln>
                <a:solidFill>
                  <a:srgbClr val="FFFFFF"/>
                </a:solidFill>
                <a:effectLst>
                  <a:outerShdw blurRad="38100" dist="32000" dir="5400000" algn="tl">
                    <a:srgbClr val="000000">
                      <a:alpha val="30000"/>
                    </a:srgbClr>
                  </a:outerShdw>
                </a:effectLst>
                <a:uLnTx/>
                <a:uFillTx/>
                <a:latin typeface="Corbel"/>
                <a:ea typeface="+mn-ea"/>
                <a:cs typeface="+mn-cs"/>
              </a:rPr>
              <a:t>Physiological </a:t>
            </a:r>
            <a:r>
              <a:rPr kumimoji="0" lang="en-US" sz="3200" b="0" i="0" u="none" strike="noStrike" kern="0" cap="none" spc="0" normalizeH="0" baseline="0" noProof="0" dirty="0" smtClean="0">
                <a:ln w="10160">
                  <a:solidFill>
                    <a:srgbClr val="7A7A7A"/>
                  </a:solidFill>
                  <a:prstDash val="solid"/>
                </a:ln>
                <a:solidFill>
                  <a:srgbClr val="FFFFFF"/>
                </a:solidFill>
                <a:effectLst>
                  <a:outerShdw blurRad="38100" dist="32000" dir="5400000" algn="tl">
                    <a:srgbClr val="000000">
                      <a:alpha val="30000"/>
                    </a:srgbClr>
                  </a:outerShdw>
                </a:effectLst>
                <a:uLnTx/>
                <a:uFillTx/>
                <a:latin typeface="Corbel"/>
                <a:ea typeface="+mn-ea"/>
                <a:cs typeface="+mn-cs"/>
              </a:rPr>
              <a:t>Responses </a:t>
            </a:r>
            <a:r>
              <a:rPr kumimoji="0" lang="en-US" sz="3200" b="0" i="0" u="none" strike="noStrike" kern="0" cap="none" spc="0" normalizeH="0" baseline="0" noProof="0" dirty="0">
                <a:ln w="10160">
                  <a:solidFill>
                    <a:srgbClr val="7A7A7A"/>
                  </a:solidFill>
                  <a:prstDash val="solid"/>
                </a:ln>
                <a:solidFill>
                  <a:srgbClr val="FFFFFF"/>
                </a:solidFill>
                <a:effectLst>
                  <a:outerShdw blurRad="38100" dist="32000" dir="5400000" algn="tl">
                    <a:srgbClr val="000000">
                      <a:alpha val="30000"/>
                    </a:srgbClr>
                  </a:outerShdw>
                </a:effectLst>
                <a:uLnTx/>
                <a:uFillTx/>
                <a:latin typeface="Corbel"/>
                <a:ea typeface="+mn-ea"/>
                <a:cs typeface="+mn-cs"/>
              </a:rPr>
              <a:t>to Firefighting</a:t>
            </a:r>
          </a:p>
        </p:txBody>
      </p:sp>
    </p:spTree>
    <p:extLst>
      <p:ext uri="{BB962C8B-B14F-4D97-AF65-F5344CB8AC3E}">
        <p14:creationId xmlns:p14="http://schemas.microsoft.com/office/powerpoint/2010/main" val="39134066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6200" y="-76200"/>
            <a:ext cx="9296400" cy="1164897"/>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itle 1"/>
          <p:cNvSpPr>
            <a:spLocks noGrp="1"/>
          </p:cNvSpPr>
          <p:nvPr>
            <p:ph type="title"/>
          </p:nvPr>
        </p:nvSpPr>
        <p:spPr>
          <a:xfrm>
            <a:off x="0" y="0"/>
            <a:ext cx="7696200" cy="664797"/>
          </a:xfrm>
          <a:solidFill>
            <a:schemeClr val="bg2"/>
          </a:solidFill>
        </p:spPr>
        <p:txBody>
          <a:bodyPr/>
          <a:lstStyle/>
          <a:p>
            <a:pPr algn="ctr"/>
            <a:r>
              <a:rPr lang="en-US" dirty="0" smtClean="0"/>
              <a:t>Factors That Affect FF Responses</a:t>
            </a:r>
            <a:endParaRPr lang="en-US"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065" y="1600200"/>
            <a:ext cx="3549950" cy="4460401"/>
          </a:xfrm>
          <a:prstGeom prst="rect">
            <a:avLst/>
          </a:prstGeom>
        </p:spPr>
      </p:pic>
      <p:graphicFrame>
        <p:nvGraphicFramePr>
          <p:cNvPr id="22" name="Chart 21"/>
          <p:cNvGraphicFramePr>
            <a:graphicFrameLocks/>
          </p:cNvGraphicFramePr>
          <p:nvPr>
            <p:extLst>
              <p:ext uri="{D42A27DB-BD31-4B8C-83A1-F6EECF244321}">
                <p14:modId xmlns:p14="http://schemas.microsoft.com/office/powerpoint/2010/main" val="191807500"/>
              </p:ext>
            </p:extLst>
          </p:nvPr>
        </p:nvGraphicFramePr>
        <p:xfrm>
          <a:off x="152400" y="2643580"/>
          <a:ext cx="4953000" cy="3540392"/>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p:cNvSpPr txBox="1"/>
          <p:nvPr/>
        </p:nvSpPr>
        <p:spPr>
          <a:xfrm>
            <a:off x="5334000" y="4040931"/>
            <a:ext cx="3962400" cy="276999"/>
          </a:xfrm>
          <a:prstGeom prst="rect">
            <a:avLst/>
          </a:prstGeom>
          <a:noFill/>
        </p:spPr>
        <p:txBody>
          <a:bodyPr wrap="square" rtlCol="0">
            <a:spAutoFit/>
          </a:bodyPr>
          <a:lstStyle/>
          <a:p>
            <a:pPr fontAlgn="base">
              <a:spcBef>
                <a:spcPct val="0"/>
              </a:spcBef>
              <a:spcAft>
                <a:spcPct val="0"/>
              </a:spcAft>
            </a:pPr>
            <a:r>
              <a:rPr lang="en-US" sz="1200" dirty="0" smtClean="0">
                <a:solidFill>
                  <a:srgbClr val="000000"/>
                </a:solidFill>
                <a:latin typeface="Arial" charset="0"/>
              </a:rPr>
              <a:t>Cardiac strain index = HR × duration (minutes)</a:t>
            </a:r>
            <a:endParaRPr lang="en-US" sz="1200" dirty="0">
              <a:solidFill>
                <a:srgbClr val="000000"/>
              </a:solidFill>
              <a:latin typeface="Arial"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9779" y="1105400"/>
            <a:ext cx="4684221" cy="1678672"/>
          </a:xfrm>
          <a:prstGeom prst="rect">
            <a:avLst/>
          </a:prstGeom>
        </p:spPr>
      </p:pic>
      <p:sp>
        <p:nvSpPr>
          <p:cNvPr id="25" name="TextBox 24"/>
          <p:cNvSpPr txBox="1"/>
          <p:nvPr/>
        </p:nvSpPr>
        <p:spPr>
          <a:xfrm>
            <a:off x="2125707" y="2273483"/>
            <a:ext cx="914400" cy="307777"/>
          </a:xfrm>
          <a:prstGeom prst="rect">
            <a:avLst/>
          </a:prstGeom>
          <a:noFill/>
        </p:spPr>
        <p:txBody>
          <a:bodyPr wrap="square" rtlCol="0">
            <a:spAutoFit/>
          </a:bodyPr>
          <a:lstStyle/>
          <a:p>
            <a:pPr fontAlgn="base">
              <a:spcBef>
                <a:spcPct val="0"/>
              </a:spcBef>
              <a:spcAft>
                <a:spcPct val="0"/>
              </a:spcAft>
            </a:pPr>
            <a:r>
              <a:rPr lang="en-US" sz="1400" b="1" dirty="0" smtClean="0">
                <a:solidFill>
                  <a:srgbClr val="000000"/>
                </a:solidFill>
                <a:latin typeface="Corbel"/>
              </a:rPr>
              <a:t>Stair Trial</a:t>
            </a:r>
            <a:endParaRPr lang="en-US" sz="1400" b="1" dirty="0">
              <a:solidFill>
                <a:srgbClr val="000000"/>
              </a:solidFill>
              <a:latin typeface="Corbel"/>
            </a:endParaRPr>
          </a:p>
        </p:txBody>
      </p:sp>
      <p:sp>
        <p:nvSpPr>
          <p:cNvPr id="26" name="TextBox 25"/>
          <p:cNvSpPr txBox="1"/>
          <p:nvPr/>
        </p:nvSpPr>
        <p:spPr>
          <a:xfrm>
            <a:off x="1979440" y="6308612"/>
            <a:ext cx="1752600" cy="307777"/>
          </a:xfrm>
          <a:prstGeom prst="rect">
            <a:avLst/>
          </a:prstGeom>
          <a:noFill/>
        </p:spPr>
        <p:txBody>
          <a:bodyPr wrap="square" rtlCol="0">
            <a:spAutoFit/>
          </a:bodyPr>
          <a:lstStyle/>
          <a:p>
            <a:pPr fontAlgn="base">
              <a:spcBef>
                <a:spcPct val="0"/>
              </a:spcBef>
              <a:spcAft>
                <a:spcPct val="0"/>
              </a:spcAft>
            </a:pPr>
            <a:r>
              <a:rPr lang="en-US" sz="1400" b="1" dirty="0" smtClean="0">
                <a:solidFill>
                  <a:srgbClr val="000000"/>
                </a:solidFill>
                <a:latin typeface="Corbel"/>
              </a:rPr>
              <a:t>Assignment Phase</a:t>
            </a:r>
            <a:endParaRPr lang="en-US" sz="1400" b="1" dirty="0">
              <a:solidFill>
                <a:srgbClr val="000000"/>
              </a:solidFill>
              <a:latin typeface="Corbel"/>
            </a:endParaRPr>
          </a:p>
        </p:txBody>
      </p:sp>
    </p:spTree>
    <p:extLst>
      <p:ext uri="{BB962C8B-B14F-4D97-AF65-F5344CB8AC3E}">
        <p14:creationId xmlns:p14="http://schemas.microsoft.com/office/powerpoint/2010/main" val="76280715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grpId="0" nodeType="withEffect">
                                  <p:stCondLst>
                                    <p:cond delay="100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itle 1"/>
          <p:cNvSpPr>
            <a:spLocks noGrp="1"/>
          </p:cNvSpPr>
          <p:nvPr>
            <p:ph type="title"/>
          </p:nvPr>
        </p:nvSpPr>
        <p:spPr>
          <a:xfrm>
            <a:off x="381000" y="230188"/>
            <a:ext cx="7696200" cy="664797"/>
          </a:xfrm>
          <a:solidFill>
            <a:schemeClr val="bg2"/>
          </a:solidFill>
        </p:spPr>
        <p:txBody>
          <a:bodyPr/>
          <a:lstStyle/>
          <a:p>
            <a:pPr algn="ctr"/>
            <a:r>
              <a:rPr lang="en-US" dirty="0" smtClean="0"/>
              <a:t>Factors That Affect FF Responses</a:t>
            </a:r>
            <a:endParaRPr lang="en-US" dirty="0"/>
          </a:p>
        </p:txBody>
      </p:sp>
      <p:sp>
        <p:nvSpPr>
          <p:cNvPr id="40" name="Rectangle 5"/>
          <p:cNvSpPr>
            <a:spLocks noChangeArrowheads="1"/>
          </p:cNvSpPr>
          <p:nvPr/>
        </p:nvSpPr>
        <p:spPr bwMode="auto">
          <a:xfrm>
            <a:off x="1487487" y="1593850"/>
            <a:ext cx="1941513" cy="942975"/>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lIns="90488" tIns="44450" rIns="90488" bIns="4445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Work Performed</a:t>
            </a:r>
          </a:p>
        </p:txBody>
      </p:sp>
      <p:sp>
        <p:nvSpPr>
          <p:cNvPr id="41" name="Rectangle 6"/>
          <p:cNvSpPr>
            <a:spLocks noChangeArrowheads="1"/>
          </p:cNvSpPr>
          <p:nvPr/>
        </p:nvSpPr>
        <p:spPr bwMode="auto">
          <a:xfrm>
            <a:off x="6135688" y="1593850"/>
            <a:ext cx="2474912" cy="942975"/>
          </a:xfrm>
          <a:prstGeom prst="rect">
            <a:avLst/>
          </a:prstGeom>
          <a:solidFill>
            <a:srgbClr val="66CCFF"/>
          </a:soli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lIns="90488" tIns="44450" rIns="90488" bIns="4445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Thermal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Environment</a:t>
            </a:r>
          </a:p>
        </p:txBody>
      </p:sp>
      <p:sp>
        <p:nvSpPr>
          <p:cNvPr id="42" name="Rectangle 7"/>
          <p:cNvSpPr>
            <a:spLocks noChangeArrowheads="1"/>
          </p:cNvSpPr>
          <p:nvPr/>
        </p:nvSpPr>
        <p:spPr bwMode="auto">
          <a:xfrm>
            <a:off x="4298950" y="5211763"/>
            <a:ext cx="1284007" cy="520655"/>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wrap="none" lIns="90488" tIns="44450" rIns="90488" bIns="4445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Fitness</a:t>
            </a:r>
          </a:p>
        </p:txBody>
      </p:sp>
      <p:sp>
        <p:nvSpPr>
          <p:cNvPr id="43" name="Rectangle 8"/>
          <p:cNvSpPr>
            <a:spLocks noChangeArrowheads="1"/>
          </p:cNvSpPr>
          <p:nvPr/>
        </p:nvSpPr>
        <p:spPr bwMode="auto">
          <a:xfrm>
            <a:off x="5983288" y="5211763"/>
            <a:ext cx="2703512" cy="520700"/>
          </a:xfrm>
          <a:prstGeom prst="rect">
            <a:avLst/>
          </a:prstGeom>
          <a:solidFill>
            <a:srgbClr val="66CCFF"/>
          </a:soli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wrap="none" lIns="90488" tIns="44450" rIns="90488" bIns="4445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Hydration Level</a:t>
            </a:r>
          </a:p>
        </p:txBody>
      </p:sp>
      <p:sp>
        <p:nvSpPr>
          <p:cNvPr id="44" name="Line 9"/>
          <p:cNvSpPr>
            <a:spLocks noChangeShapeType="1"/>
          </p:cNvSpPr>
          <p:nvPr/>
        </p:nvSpPr>
        <p:spPr bwMode="auto">
          <a:xfrm>
            <a:off x="2438400" y="2660650"/>
            <a:ext cx="490538" cy="36830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5" name="Line 10"/>
          <p:cNvSpPr>
            <a:spLocks noChangeShapeType="1"/>
          </p:cNvSpPr>
          <p:nvPr/>
        </p:nvSpPr>
        <p:spPr bwMode="auto">
          <a:xfrm flipV="1">
            <a:off x="2667000" y="4724400"/>
            <a:ext cx="533400" cy="39370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6" name="Line 11"/>
          <p:cNvSpPr>
            <a:spLocks noChangeShapeType="1"/>
          </p:cNvSpPr>
          <p:nvPr/>
        </p:nvSpPr>
        <p:spPr bwMode="auto">
          <a:xfrm flipH="1">
            <a:off x="6281738" y="2584450"/>
            <a:ext cx="881062" cy="45720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7" name="Line 12"/>
          <p:cNvSpPr>
            <a:spLocks noChangeShapeType="1"/>
          </p:cNvSpPr>
          <p:nvPr/>
        </p:nvSpPr>
        <p:spPr bwMode="auto">
          <a:xfrm flipH="1" flipV="1">
            <a:off x="6553200" y="4724400"/>
            <a:ext cx="655638" cy="387350"/>
          </a:xfrm>
          <a:prstGeom prst="line">
            <a:avLst/>
          </a:prstGeom>
          <a:noFill/>
          <a:ln w="12700">
            <a:solidFill>
              <a:srgbClr val="000000"/>
            </a:solidFill>
            <a:round/>
            <a:headEnd/>
            <a:tailEnd type="triangle" w="med" len="me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8" name="Line 13"/>
          <p:cNvSpPr>
            <a:spLocks noChangeShapeType="1"/>
          </p:cNvSpPr>
          <p:nvPr/>
        </p:nvSpPr>
        <p:spPr bwMode="auto">
          <a:xfrm>
            <a:off x="4876800" y="4724400"/>
            <a:ext cx="0" cy="444500"/>
          </a:xfrm>
          <a:prstGeom prst="line">
            <a:avLst/>
          </a:prstGeom>
          <a:noFill/>
          <a:ln w="12700">
            <a:solidFill>
              <a:srgbClr val="000000"/>
            </a:solidFill>
            <a:round/>
            <a:headEnd type="triangle" w="med" len="med"/>
            <a:tailEnd/>
          </a:ln>
        </p:spPr>
        <p:txBody>
          <a:bodyPr wrap="none" anchor="ctr"/>
          <a:lstStyle/>
          <a:p>
            <a:pPr fontAlgn="base">
              <a:spcBef>
                <a:spcPct val="0"/>
              </a:spcBef>
              <a:spcAft>
                <a:spcPct val="0"/>
              </a:spcAft>
            </a:pPr>
            <a:endParaRPr lang="en-US" dirty="0">
              <a:solidFill>
                <a:srgbClr val="000000"/>
              </a:solidFill>
              <a:latin typeface="Arial" charset="0"/>
            </a:endParaRPr>
          </a:p>
        </p:txBody>
      </p:sp>
      <p:sp>
        <p:nvSpPr>
          <p:cNvPr id="49" name="Text Box 14"/>
          <p:cNvSpPr txBox="1">
            <a:spLocks noChangeArrowheads="1"/>
          </p:cNvSpPr>
          <p:nvPr/>
        </p:nvSpPr>
        <p:spPr bwMode="auto">
          <a:xfrm>
            <a:off x="3810000" y="1517650"/>
            <a:ext cx="1828800" cy="1077218"/>
          </a:xfrm>
          <a:prstGeom prst="rect">
            <a:avLst/>
          </a:prstGeom>
          <a:solidFill>
            <a:srgbClr val="7A7A7A">
              <a:lumMod val="20000"/>
              <a:lumOff val="80000"/>
            </a:srgbClr>
          </a:solidFill>
          <a:ln w="3175" cap="flat" cmpd="thickThin" algn="ctr">
            <a:solidFill>
              <a:srgbClr val="000000"/>
            </a:solidFill>
            <a:prstDash val="solid"/>
            <a:headEnd/>
            <a:tailEnd/>
          </a:ln>
          <a:effectLst>
            <a:innerShdw blurRad="63500" dist="50800" dir="5400000">
              <a:prstClr val="black">
                <a:alpha val="50000"/>
              </a:prstClr>
            </a:innerShdw>
          </a:effectLst>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64"/>
                </a:solidFill>
                <a:effectLst/>
                <a:uLnTx/>
                <a:uFillTx/>
                <a:latin typeface="Corbel"/>
                <a:ea typeface="+mn-ea"/>
                <a:cs typeface="+mn-cs"/>
              </a:rPr>
              <a:t>Gear</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Corbel"/>
              <a:ea typeface="+mn-ea"/>
              <a:cs typeface="+mn-cs"/>
            </a:endParaRPr>
          </a:p>
        </p:txBody>
      </p:sp>
      <p:sp>
        <p:nvSpPr>
          <p:cNvPr id="50" name="Line 15"/>
          <p:cNvSpPr>
            <a:spLocks noChangeShapeType="1"/>
          </p:cNvSpPr>
          <p:nvPr/>
        </p:nvSpPr>
        <p:spPr bwMode="auto">
          <a:xfrm>
            <a:off x="4648200" y="2736850"/>
            <a:ext cx="76200" cy="463550"/>
          </a:xfrm>
          <a:prstGeom prst="line">
            <a:avLst/>
          </a:prstGeom>
          <a:noFill/>
          <a:ln w="9525">
            <a:solidFill>
              <a:srgbClr val="000000"/>
            </a:solidFill>
            <a:round/>
            <a:headEnd/>
            <a:tailEnd type="triangle" w="med" len="med"/>
          </a:ln>
        </p:spPr>
        <p:txBody>
          <a:bodyPr/>
          <a:lstStyle/>
          <a:p>
            <a:pPr fontAlgn="base">
              <a:spcBef>
                <a:spcPct val="0"/>
              </a:spcBef>
              <a:spcAft>
                <a:spcPct val="0"/>
              </a:spcAft>
            </a:pPr>
            <a:endParaRPr lang="en-US" dirty="0">
              <a:solidFill>
                <a:srgbClr val="000000"/>
              </a:solidFill>
              <a:latin typeface="Arial" charset="0"/>
            </a:endParaRPr>
          </a:p>
        </p:txBody>
      </p:sp>
      <p:sp>
        <p:nvSpPr>
          <p:cNvPr id="51" name="Text Box 17"/>
          <p:cNvSpPr txBox="1">
            <a:spLocks noChangeArrowheads="1"/>
          </p:cNvSpPr>
          <p:nvPr/>
        </p:nvSpPr>
        <p:spPr bwMode="auto">
          <a:xfrm>
            <a:off x="1624013" y="5211763"/>
            <a:ext cx="2307876" cy="523220"/>
          </a:xfrm>
          <a:prstGeom prst="rect">
            <a:avLst/>
          </a:prstGeom>
          <a:gradFill rotWithShape="1">
            <a:gsLst>
              <a:gs pos="0">
                <a:srgbClr val="7A7A7A">
                  <a:tint val="50000"/>
                  <a:satMod val="300000"/>
                </a:srgbClr>
              </a:gs>
              <a:gs pos="35000">
                <a:srgbClr val="7A7A7A">
                  <a:tint val="37000"/>
                  <a:satMod val="300000"/>
                </a:srgbClr>
              </a:gs>
              <a:gs pos="100000">
                <a:srgbClr val="7A7A7A">
                  <a:tint val="15000"/>
                  <a:satMod val="350000"/>
                </a:srgbClr>
              </a:gs>
            </a:gsLst>
            <a:lin ang="16200000" scaled="1"/>
          </a:gradFill>
          <a:ln w="6350" cap="rnd" cmpd="sng" algn="ctr">
            <a:solidFill>
              <a:srgbClr val="7A7A7A">
                <a:shade val="95000"/>
                <a:satMod val="105000"/>
              </a:srgbClr>
            </a:solidFill>
            <a:prstDash val="solid"/>
            <a:headEnd/>
            <a:tailEnd/>
          </a:ln>
          <a:effectLst>
            <a:outerShdw blurRad="45000" dist="25000" dir="5400000" rotWithShape="0">
              <a:srgbClr val="000000">
                <a:alpha val="38000"/>
              </a:srgbClr>
            </a:outerShdw>
          </a:effec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64"/>
                </a:solidFill>
                <a:effectLst/>
                <a:uLnTx/>
                <a:uFillTx/>
                <a:latin typeface="Corbel"/>
                <a:ea typeface="+mn-ea"/>
                <a:cs typeface="+mn-cs"/>
              </a:rPr>
              <a:t>Health Status</a:t>
            </a:r>
          </a:p>
        </p:txBody>
      </p:sp>
      <p:sp>
        <p:nvSpPr>
          <p:cNvPr id="52" name="Text Box 18"/>
          <p:cNvSpPr txBox="1">
            <a:spLocks noChangeArrowheads="1"/>
          </p:cNvSpPr>
          <p:nvPr/>
        </p:nvSpPr>
        <p:spPr bwMode="auto">
          <a:xfrm>
            <a:off x="76200" y="1774825"/>
            <a:ext cx="1295400" cy="523220"/>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6350" cap="rnd" cmpd="sng" algn="ctr">
            <a:solidFill>
              <a:srgbClr val="000000">
                <a:shade val="95000"/>
                <a:satMod val="105000"/>
              </a:srgbClr>
            </a:solidFill>
            <a:prstDash val="solid"/>
            <a:headEnd/>
            <a:tailEnd/>
          </a:ln>
          <a:effectLst>
            <a:outerShdw blurRad="45000" dist="25000" dir="5400000" rotWithShape="0">
              <a:srgbClr val="000000">
                <a:alpha val="38000"/>
              </a:srgbClr>
            </a:outerShdw>
          </a:effectLst>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64"/>
                </a:solidFill>
                <a:effectLst/>
                <a:uLnTx/>
                <a:uFillTx/>
                <a:latin typeface="Corbel"/>
                <a:ea typeface="+mn-ea"/>
                <a:cs typeface="+mn-cs"/>
              </a:rPr>
              <a:t>Environmental</a:t>
            </a:r>
            <a:endParaRPr kumimoji="0" lang="en-US" sz="1400" b="0" i="0" u="none" strike="noStrike" kern="0" cap="none" spc="0" normalizeH="0" baseline="0" noProof="0" dirty="0">
              <a:ln>
                <a:noFill/>
              </a:ln>
              <a:solidFill>
                <a:srgbClr val="000064"/>
              </a:solidFill>
              <a:effectLst/>
              <a:uLnTx/>
              <a:uFillTx/>
              <a:latin typeface="Corbel"/>
              <a:ea typeface="+mn-ea"/>
              <a:cs typeface="+mn-cs"/>
            </a:endParaRPr>
          </a:p>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64"/>
                </a:solidFill>
                <a:effectLst/>
                <a:uLnTx/>
                <a:uFillTx/>
                <a:latin typeface="Corbel"/>
                <a:ea typeface="+mn-ea"/>
                <a:cs typeface="+mn-cs"/>
              </a:rPr>
              <a:t>Factors</a:t>
            </a:r>
            <a:endParaRPr kumimoji="0" lang="en-US" sz="1600" b="0" i="0" u="none" strike="noStrike" kern="0" cap="none" spc="0" normalizeH="0" baseline="0" noProof="0" dirty="0">
              <a:ln>
                <a:noFill/>
              </a:ln>
              <a:solidFill>
                <a:srgbClr val="000064"/>
              </a:solidFill>
              <a:effectLst/>
              <a:uLnTx/>
              <a:uFillTx/>
              <a:latin typeface="Corbel"/>
              <a:ea typeface="+mn-ea"/>
              <a:cs typeface="+mn-cs"/>
            </a:endParaRPr>
          </a:p>
        </p:txBody>
      </p:sp>
      <p:sp>
        <p:nvSpPr>
          <p:cNvPr id="53" name="Text Box 19"/>
          <p:cNvSpPr txBox="1">
            <a:spLocks noChangeArrowheads="1"/>
          </p:cNvSpPr>
          <p:nvPr/>
        </p:nvSpPr>
        <p:spPr bwMode="auto">
          <a:xfrm>
            <a:off x="228600" y="5181600"/>
            <a:ext cx="956287" cy="584775"/>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6350" cap="rnd" cmpd="sng" algn="ctr">
            <a:solidFill>
              <a:srgbClr val="000000">
                <a:shade val="95000"/>
                <a:satMod val="105000"/>
              </a:srgbClr>
            </a:solidFill>
            <a:prstDash val="solid"/>
            <a:headEnd/>
            <a:tailEnd/>
          </a:ln>
          <a:effectLst>
            <a:outerShdw blurRad="45000" dist="25000" dir="5400000" rotWithShape="0">
              <a:srgbClr val="000000">
                <a:alpha val="38000"/>
              </a:srgbClr>
            </a:outerShdw>
          </a:effec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64"/>
                </a:solidFill>
                <a:effectLst/>
                <a:uLnTx/>
                <a:uFillTx/>
                <a:latin typeface="Corbel"/>
                <a:ea typeface="+mn-ea"/>
                <a:cs typeface="+mn-cs"/>
              </a:rPr>
              <a:t>Personal </a:t>
            </a:r>
          </a:p>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64"/>
                </a:solidFill>
                <a:effectLst/>
                <a:uLnTx/>
                <a:uFillTx/>
                <a:latin typeface="Corbel"/>
                <a:ea typeface="+mn-ea"/>
                <a:cs typeface="+mn-cs"/>
              </a:rPr>
              <a:t>Factors</a:t>
            </a:r>
          </a:p>
        </p:txBody>
      </p:sp>
      <p:sp>
        <p:nvSpPr>
          <p:cNvPr id="54" name="Rectangle 4"/>
          <p:cNvSpPr>
            <a:spLocks noChangeArrowheads="1"/>
          </p:cNvSpPr>
          <p:nvPr/>
        </p:nvSpPr>
        <p:spPr bwMode="auto">
          <a:xfrm>
            <a:off x="1771650" y="3302439"/>
            <a:ext cx="5829300" cy="1074653"/>
          </a:xfrm>
          <a:prstGeom prst="rect">
            <a:avLst/>
          </a:prstGeom>
          <a:solidFill>
            <a:srgbClr val="D1282E">
              <a:lumMod val="75000"/>
            </a:srgbClr>
          </a:solidFill>
          <a:ln>
            <a:noFill/>
            <a:headEnd/>
            <a:tailEnd/>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p:spPr>
        <p:txBody>
          <a:bodyPr lIns="90488" tIns="44450" rIns="90488" bIns="4445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10160">
                  <a:solidFill>
                    <a:srgbClr val="7A7A7A"/>
                  </a:solidFill>
                  <a:prstDash val="solid"/>
                </a:ln>
                <a:solidFill>
                  <a:srgbClr val="FFFFFF"/>
                </a:solidFill>
                <a:effectLst>
                  <a:outerShdw blurRad="38100" dist="32000" dir="5400000" algn="tl">
                    <a:srgbClr val="000000">
                      <a:alpha val="30000"/>
                    </a:srgbClr>
                  </a:outerShdw>
                </a:effectLst>
                <a:uLnTx/>
                <a:uFillTx/>
                <a:latin typeface="Corbel"/>
                <a:ea typeface="+mn-ea"/>
                <a:cs typeface="+mn-cs"/>
              </a:rPr>
              <a:t>Physiological </a:t>
            </a:r>
            <a:r>
              <a:rPr kumimoji="0" lang="en-US" sz="3200" b="0" i="0" u="none" strike="noStrike" kern="0" cap="none" spc="0" normalizeH="0" baseline="0" noProof="0" dirty="0" smtClean="0">
                <a:ln w="10160">
                  <a:solidFill>
                    <a:srgbClr val="7A7A7A"/>
                  </a:solidFill>
                  <a:prstDash val="solid"/>
                </a:ln>
                <a:solidFill>
                  <a:srgbClr val="FFFFFF"/>
                </a:solidFill>
                <a:effectLst>
                  <a:outerShdw blurRad="38100" dist="32000" dir="5400000" algn="tl">
                    <a:srgbClr val="000000">
                      <a:alpha val="30000"/>
                    </a:srgbClr>
                  </a:outerShdw>
                </a:effectLst>
                <a:uLnTx/>
                <a:uFillTx/>
                <a:latin typeface="Corbel"/>
                <a:ea typeface="+mn-ea"/>
                <a:cs typeface="+mn-cs"/>
              </a:rPr>
              <a:t>Responses </a:t>
            </a:r>
            <a:r>
              <a:rPr kumimoji="0" lang="en-US" sz="3200" b="0" i="0" u="none" strike="noStrike" kern="0" cap="none" spc="0" normalizeH="0" baseline="0" noProof="0" dirty="0">
                <a:ln w="10160">
                  <a:solidFill>
                    <a:srgbClr val="7A7A7A"/>
                  </a:solidFill>
                  <a:prstDash val="solid"/>
                </a:ln>
                <a:solidFill>
                  <a:srgbClr val="FFFFFF"/>
                </a:solidFill>
                <a:effectLst>
                  <a:outerShdw blurRad="38100" dist="32000" dir="5400000" algn="tl">
                    <a:srgbClr val="000000">
                      <a:alpha val="30000"/>
                    </a:srgbClr>
                  </a:outerShdw>
                </a:effectLst>
                <a:uLnTx/>
                <a:uFillTx/>
                <a:latin typeface="Corbel"/>
                <a:ea typeface="+mn-ea"/>
                <a:cs typeface="+mn-cs"/>
              </a:rPr>
              <a:t>to Firefighting</a:t>
            </a:r>
          </a:p>
        </p:txBody>
      </p:sp>
    </p:spTree>
    <p:extLst>
      <p:ext uri="{BB962C8B-B14F-4D97-AF65-F5344CB8AC3E}">
        <p14:creationId xmlns:p14="http://schemas.microsoft.com/office/powerpoint/2010/main" val="42396130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0099" y="2743200"/>
            <a:ext cx="6381750" cy="3628686"/>
          </a:xfrm>
        </p:spPr>
        <p:txBody>
          <a:bodyPr/>
          <a:lstStyle/>
          <a:p>
            <a:pPr>
              <a:spcAft>
                <a:spcPts val="600"/>
              </a:spcAft>
            </a:pPr>
            <a:r>
              <a:rPr lang="en-US" dirty="0">
                <a:solidFill>
                  <a:schemeClr val="bg2"/>
                </a:solidFill>
              </a:rPr>
              <a:t>Expert Witness (cardiovascular events, heat </a:t>
            </a:r>
            <a:r>
              <a:rPr lang="en-US" dirty="0" smtClean="0">
                <a:solidFill>
                  <a:schemeClr val="bg2"/>
                </a:solidFill>
              </a:rPr>
              <a:t>stress)</a:t>
            </a:r>
          </a:p>
          <a:p>
            <a:pPr>
              <a:spcAft>
                <a:spcPts val="600"/>
              </a:spcAft>
            </a:pPr>
            <a:r>
              <a:rPr lang="en-US" dirty="0" smtClean="0">
                <a:solidFill>
                  <a:schemeClr val="bg2"/>
                </a:solidFill>
              </a:rPr>
              <a:t>Consultant</a:t>
            </a:r>
          </a:p>
          <a:p>
            <a:pPr>
              <a:spcAft>
                <a:spcPts val="600"/>
              </a:spcAft>
            </a:pPr>
            <a:r>
              <a:rPr lang="en-US" dirty="0">
                <a:solidFill>
                  <a:schemeClr val="bg2"/>
                </a:solidFill>
              </a:rPr>
              <a:t>Member of NFPA Technical </a:t>
            </a:r>
            <a:r>
              <a:rPr lang="en-US" dirty="0" smtClean="0">
                <a:solidFill>
                  <a:schemeClr val="bg2"/>
                </a:solidFill>
              </a:rPr>
              <a:t>Committee on </a:t>
            </a:r>
            <a:r>
              <a:rPr lang="en-US" dirty="0">
                <a:solidFill>
                  <a:schemeClr val="bg2"/>
                </a:solidFill>
              </a:rPr>
              <a:t>FS Occupational Safety and Health</a:t>
            </a:r>
          </a:p>
          <a:p>
            <a:pPr>
              <a:spcAft>
                <a:spcPts val="600"/>
              </a:spcAft>
            </a:pPr>
            <a:r>
              <a:rPr lang="en-US" dirty="0" smtClean="0">
                <a:solidFill>
                  <a:schemeClr val="bg2"/>
                </a:solidFill>
              </a:rPr>
              <a:t>Author</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724752"/>
            <a:ext cx="2320290" cy="293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76200" y="-76200"/>
            <a:ext cx="9296400" cy="219456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Title 4"/>
          <p:cNvSpPr txBox="1">
            <a:spLocks/>
          </p:cNvSpPr>
          <p:nvPr/>
        </p:nvSpPr>
        <p:spPr>
          <a:xfrm>
            <a:off x="304800" y="609600"/>
            <a:ext cx="8382000" cy="6647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Disclosures</a:t>
            </a:r>
            <a:endParaRPr lang="en-US" sz="4400" dirty="0"/>
          </a:p>
        </p:txBody>
      </p:sp>
    </p:spTree>
    <p:extLst>
      <p:ext uri="{BB962C8B-B14F-4D97-AF65-F5344CB8AC3E}">
        <p14:creationId xmlns:p14="http://schemas.microsoft.com/office/powerpoint/2010/main" val="20702064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itle 1"/>
          <p:cNvSpPr>
            <a:spLocks noGrp="1"/>
          </p:cNvSpPr>
          <p:nvPr>
            <p:ph type="title"/>
          </p:nvPr>
        </p:nvSpPr>
        <p:spPr>
          <a:xfrm>
            <a:off x="0" y="100361"/>
            <a:ext cx="6477000" cy="664797"/>
          </a:xfrm>
          <a:solidFill>
            <a:schemeClr val="bg2"/>
          </a:solidFill>
        </p:spPr>
        <p:txBody>
          <a:bodyPr/>
          <a:lstStyle/>
          <a:p>
            <a:r>
              <a:rPr lang="en-US" dirty="0" smtClean="0"/>
              <a:t>  Heat Stress &amp; Dehydration</a:t>
            </a:r>
            <a:endParaRPr lang="en-US" dirty="0"/>
          </a:p>
        </p:txBody>
      </p:sp>
      <p:graphicFrame>
        <p:nvGraphicFramePr>
          <p:cNvPr id="18" name="Chart 17"/>
          <p:cNvGraphicFramePr>
            <a:graphicFrameLocks noGrp="1"/>
          </p:cNvGraphicFramePr>
          <p:nvPr>
            <p:extLst>
              <p:ext uri="{D42A27DB-BD31-4B8C-83A1-F6EECF244321}">
                <p14:modId xmlns:p14="http://schemas.microsoft.com/office/powerpoint/2010/main" val="45342134"/>
              </p:ext>
            </p:extLst>
          </p:nvPr>
        </p:nvGraphicFramePr>
        <p:xfrm>
          <a:off x="-304800" y="304800"/>
          <a:ext cx="8763000" cy="5423224"/>
        </p:xfrm>
        <a:graphic>
          <a:graphicData uri="http://schemas.openxmlformats.org/drawingml/2006/chart">
            <c:chart xmlns:c="http://schemas.openxmlformats.org/drawingml/2006/chart" xmlns:r="http://schemas.openxmlformats.org/officeDocument/2006/relationships" r:id="rId2"/>
          </a:graphicData>
        </a:graphic>
      </p:graphicFrame>
      <p:pic>
        <p:nvPicPr>
          <p:cNvPr id="19" name="Picture 2" descr="\\datastor\Netshare\First_Responder_Health_And_Safety_Laboratory\Participant database\Photos\DHS10_photos-video\photos\DHS experimental testing\exercise\HYT\DSC_51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18526" r="11918" b="2158"/>
          <a:stretch/>
        </p:blipFill>
        <p:spPr bwMode="auto">
          <a:xfrm>
            <a:off x="7064178" y="2178"/>
            <a:ext cx="2081999" cy="2880360"/>
          </a:xfrm>
          <a:prstGeom prst="rect">
            <a:avLst/>
          </a:prstGeom>
          <a:noFill/>
          <a:ln w="6350">
            <a:solidFill>
              <a:srgbClr val="000000"/>
            </a:solid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5854" b="1949"/>
          <a:stretch/>
        </p:blipFill>
        <p:spPr>
          <a:xfrm>
            <a:off x="7061200" y="2884713"/>
            <a:ext cx="2082800" cy="2880360"/>
          </a:xfrm>
          <a:prstGeom prst="rect">
            <a:avLst/>
          </a:prstGeom>
          <a:ln w="6350">
            <a:solidFill>
              <a:srgbClr val="000000"/>
            </a:solidFill>
          </a:ln>
        </p:spPr>
      </p:pic>
      <p:sp>
        <p:nvSpPr>
          <p:cNvPr id="21" name="Text Box 3"/>
          <p:cNvSpPr txBox="1">
            <a:spLocks noChangeArrowheads="1"/>
          </p:cNvSpPr>
          <p:nvPr/>
        </p:nvSpPr>
        <p:spPr bwMode="auto">
          <a:xfrm>
            <a:off x="648448" y="6364085"/>
            <a:ext cx="3923552" cy="307777"/>
          </a:xfrm>
          <a:prstGeom prst="rect">
            <a:avLst/>
          </a:prstGeom>
          <a:noFill/>
          <a:ln w="9525">
            <a:noFill/>
            <a:miter lim="800000"/>
            <a:headEnd/>
            <a:tailEnd/>
          </a:ln>
        </p:spPr>
        <p:txBody>
          <a:bodyPr wrap="square">
            <a:spAutoFit/>
          </a:bodyPr>
          <a:lstStyle/>
          <a:p>
            <a:pPr fontAlgn="base">
              <a:spcBef>
                <a:spcPct val="50000"/>
              </a:spcBef>
              <a:spcAft>
                <a:spcPct val="0"/>
              </a:spcAft>
            </a:pPr>
            <a:r>
              <a:rPr lang="en-US" sz="1400" dirty="0" smtClean="0">
                <a:solidFill>
                  <a:srgbClr val="000000"/>
                </a:solidFill>
                <a:latin typeface="Arial" charset="0"/>
              </a:rPr>
              <a:t>Fehling </a:t>
            </a:r>
            <a:r>
              <a:rPr lang="en-US" sz="1400" dirty="0">
                <a:solidFill>
                  <a:srgbClr val="000000"/>
                </a:solidFill>
                <a:latin typeface="Arial" charset="0"/>
              </a:rPr>
              <a:t>et al</a:t>
            </a:r>
            <a:r>
              <a:rPr lang="en-US" sz="1400" dirty="0" smtClean="0">
                <a:solidFill>
                  <a:srgbClr val="000000"/>
                </a:solidFill>
                <a:latin typeface="Arial" charset="0"/>
              </a:rPr>
              <a:t>. 2015, </a:t>
            </a:r>
            <a:r>
              <a:rPr lang="en-US" sz="1400" i="1" dirty="0" smtClean="0">
                <a:solidFill>
                  <a:srgbClr val="000000"/>
                </a:solidFill>
                <a:latin typeface="Arial" charset="0"/>
              </a:rPr>
              <a:t>Occupational Medicine</a:t>
            </a:r>
            <a:r>
              <a:rPr lang="en-US" sz="1400" dirty="0" smtClean="0">
                <a:solidFill>
                  <a:srgbClr val="000000"/>
                </a:solidFill>
                <a:latin typeface="Arial" panose="020B0604020202020204" pitchFamily="34" charset="0"/>
                <a:cs typeface="Arial" panose="020B0604020202020204" pitchFamily="34" charset="0"/>
              </a:rPr>
              <a:t>.</a:t>
            </a:r>
            <a:endParaRPr lang="en-US" sz="1400" dirty="0">
              <a:solidFill>
                <a:srgbClr val="0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098" y="6271713"/>
            <a:ext cx="514350" cy="514350"/>
          </a:xfrm>
          <a:prstGeom prst="rect">
            <a:avLst/>
          </a:prstGeom>
        </p:spPr>
      </p:pic>
    </p:spTree>
    <p:extLst>
      <p:ext uri="{BB962C8B-B14F-4D97-AF65-F5344CB8AC3E}">
        <p14:creationId xmlns:p14="http://schemas.microsoft.com/office/powerpoint/2010/main" val="24475281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9467" y="2667000"/>
            <a:ext cx="8077200" cy="1215717"/>
          </a:xfrm>
        </p:spPr>
        <p:txBody>
          <a:bodyPr/>
          <a:lstStyle/>
          <a:p>
            <a:pPr>
              <a:spcAft>
                <a:spcPts val="1800"/>
              </a:spcAft>
            </a:pPr>
            <a:r>
              <a:rPr lang="en-US" dirty="0" smtClean="0">
                <a:solidFill>
                  <a:srgbClr val="050595"/>
                </a:solidFill>
              </a:rPr>
              <a:t>Theoretical</a:t>
            </a:r>
            <a:r>
              <a:rPr lang="en-US" dirty="0" smtClean="0">
                <a:solidFill>
                  <a:schemeClr val="bg2"/>
                </a:solidFill>
              </a:rPr>
              <a:t> Models</a:t>
            </a:r>
          </a:p>
          <a:p>
            <a:pPr>
              <a:spcAft>
                <a:spcPts val="1800"/>
              </a:spcAft>
            </a:pPr>
            <a:r>
              <a:rPr lang="en-US" dirty="0" smtClean="0">
                <a:solidFill>
                  <a:schemeClr val="bg2"/>
                </a:solidFill>
              </a:rPr>
              <a:t>Who is at Risk?</a:t>
            </a:r>
          </a:p>
        </p:txBody>
      </p:sp>
      <p:sp>
        <p:nvSpPr>
          <p:cNvPr id="5" name="Rectangle 4"/>
          <p:cNvSpPr/>
          <p:nvPr/>
        </p:nvSpPr>
        <p:spPr bwMode="auto">
          <a:xfrm>
            <a:off x="-76200" y="-76200"/>
            <a:ext cx="9296400" cy="219456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bg2"/>
              </a:solidFill>
              <a:effectLst>
                <a:outerShdw blurRad="38100" dist="38100" dir="2700000" algn="tl">
                  <a:srgbClr val="000000">
                    <a:alpha val="43137"/>
                  </a:srgbClr>
                </a:outerShdw>
              </a:effectLst>
              <a:latin typeface="Segoe" pitchFamily="34" charset="0"/>
            </a:endParaRPr>
          </a:p>
        </p:txBody>
      </p:sp>
      <p:sp>
        <p:nvSpPr>
          <p:cNvPr id="6" name="Title 4"/>
          <p:cNvSpPr>
            <a:spLocks noGrp="1"/>
          </p:cNvSpPr>
          <p:nvPr>
            <p:ph type="title"/>
          </p:nvPr>
        </p:nvSpPr>
        <p:spPr>
          <a:xfrm>
            <a:off x="304800" y="381000"/>
            <a:ext cx="8610600" cy="1274195"/>
          </a:xfrm>
        </p:spPr>
        <p:txBody>
          <a:bodyPr/>
          <a:lstStyle/>
          <a:p>
            <a:r>
              <a:rPr lang="en-US" dirty="0" smtClean="0"/>
              <a:t>Section Three</a:t>
            </a:r>
            <a:br>
              <a:rPr lang="en-US" dirty="0" smtClean="0"/>
            </a:br>
            <a:r>
              <a:rPr lang="en-US" sz="4400" dirty="0" smtClean="0"/>
              <a:t>Linking CV Strain to SCE</a:t>
            </a:r>
            <a:endParaRPr lang="en-US" sz="4400" dirty="0"/>
          </a:p>
        </p:txBody>
      </p:sp>
    </p:spTree>
    <p:extLst>
      <p:ext uri="{BB962C8B-B14F-4D97-AF65-F5344CB8AC3E}">
        <p14:creationId xmlns:p14="http://schemas.microsoft.com/office/powerpoint/2010/main" val="13692493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0" y="2689"/>
            <a:ext cx="7391400" cy="664797"/>
          </a:xfrm>
          <a:solidFill>
            <a:schemeClr val="bg2"/>
          </a:solidFill>
        </p:spPr>
        <p:txBody>
          <a:bodyPr/>
          <a:lstStyle/>
          <a:p>
            <a:pPr algn="ctr"/>
            <a:r>
              <a:rPr lang="en-US" dirty="0" smtClean="0"/>
              <a:t>Model of Sudden Cardiac Event</a:t>
            </a:r>
            <a:endParaRPr lang="en-US" dirty="0"/>
          </a:p>
        </p:txBody>
      </p:sp>
      <p:pic>
        <p:nvPicPr>
          <p:cNvPr id="7" name="Picture 6"/>
          <p:cNvPicPr/>
          <p:nvPr/>
        </p:nvPicPr>
        <p:blipFill>
          <a:blip r:embed="rId2" cstate="print"/>
          <a:srcRect l="49840" t="25000" r="17788" b="20386"/>
          <a:stretch>
            <a:fillRect/>
          </a:stretch>
        </p:blipFill>
        <p:spPr bwMode="auto">
          <a:xfrm>
            <a:off x="304800" y="1461299"/>
            <a:ext cx="5014912" cy="5334000"/>
          </a:xfrm>
          <a:prstGeom prst="rect">
            <a:avLst/>
          </a:prstGeom>
          <a:noFill/>
          <a:ln w="9525">
            <a:noFill/>
            <a:miter lim="800000"/>
            <a:headEnd/>
            <a:tailEnd/>
          </a:ln>
        </p:spPr>
      </p:pic>
      <p:grpSp>
        <p:nvGrpSpPr>
          <p:cNvPr id="5" name="Group 4"/>
          <p:cNvGrpSpPr/>
          <p:nvPr/>
        </p:nvGrpSpPr>
        <p:grpSpPr>
          <a:xfrm>
            <a:off x="4800600" y="2027613"/>
            <a:ext cx="4191000" cy="1143000"/>
            <a:chOff x="4928536" y="1233377"/>
            <a:chExt cx="4191000" cy="1143000"/>
          </a:xfrm>
        </p:grpSpPr>
        <p:pic>
          <p:nvPicPr>
            <p:cNvPr id="8" name="Picture 7"/>
            <p:cNvPicPr/>
            <p:nvPr/>
          </p:nvPicPr>
          <p:blipFill>
            <a:blip r:embed="rId2" cstate="print"/>
            <a:srcRect l="49840" t="80293" r="18487" b="12607"/>
            <a:stretch>
              <a:fillRect/>
            </a:stretch>
          </p:blipFill>
          <p:spPr bwMode="auto">
            <a:xfrm>
              <a:off x="4928536" y="1233377"/>
              <a:ext cx="4191000" cy="1143000"/>
            </a:xfrm>
            <a:prstGeom prst="rect">
              <a:avLst/>
            </a:prstGeom>
            <a:noFill/>
            <a:ln w="9525">
              <a:noFill/>
              <a:miter lim="800000"/>
              <a:headEnd/>
              <a:tailEnd/>
            </a:ln>
          </p:spPr>
        </p:pic>
        <p:sp>
          <p:nvSpPr>
            <p:cNvPr id="3" name="Rectangle 2"/>
            <p:cNvSpPr/>
            <p:nvPr/>
          </p:nvSpPr>
          <p:spPr bwMode="auto">
            <a:xfrm>
              <a:off x="5816645" y="1371600"/>
              <a:ext cx="304800" cy="285642"/>
            </a:xfrm>
            <a:prstGeom prst="rect">
              <a:avLst/>
            </a:prstGeom>
            <a:solidFill>
              <a:schemeClr val="tx1"/>
            </a:solidFill>
            <a:ln>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Tree>
    <p:extLst>
      <p:ext uri="{BB962C8B-B14F-4D97-AF65-F5344CB8AC3E}">
        <p14:creationId xmlns:p14="http://schemas.microsoft.com/office/powerpoint/2010/main" val="2683607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6200" y="-76200"/>
            <a:ext cx="9296400" cy="1137389"/>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4" name="Picture 4" descr="Fig 01"/>
          <p:cNvPicPr>
            <a:picLocks noChangeAspect="1" noChangeArrowheads="1"/>
          </p:cNvPicPr>
          <p:nvPr/>
        </p:nvPicPr>
        <p:blipFill>
          <a:blip r:embed="rId2" cstate="print"/>
          <a:srcRect/>
          <a:stretch>
            <a:fillRect/>
          </a:stretch>
        </p:blipFill>
        <p:spPr bwMode="auto">
          <a:xfrm>
            <a:off x="381002" y="1481483"/>
            <a:ext cx="7637069" cy="4552980"/>
          </a:xfrm>
          <a:prstGeom prst="rect">
            <a:avLst/>
          </a:prstGeom>
          <a:noFill/>
          <a:ln w="9525">
            <a:noFill/>
            <a:miter lim="800000"/>
            <a:headEnd/>
            <a:tailEnd/>
          </a:ln>
        </p:spPr>
      </p:pic>
      <p:sp>
        <p:nvSpPr>
          <p:cNvPr id="9" name="TextBox 8"/>
          <p:cNvSpPr txBox="1"/>
          <p:nvPr/>
        </p:nvSpPr>
        <p:spPr>
          <a:xfrm>
            <a:off x="6481011" y="1624264"/>
            <a:ext cx="971163" cy="369332"/>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solidFill>
                  <a:srgbClr val="FFFFFF"/>
                </a:solidFill>
              </a:rPr>
              <a:t>Trigger </a:t>
            </a:r>
            <a:endParaRPr lang="en-US" dirty="0">
              <a:solidFill>
                <a:srgbClr val="FFFFFF"/>
              </a:solidFill>
            </a:endParaRPr>
          </a:p>
        </p:txBody>
      </p:sp>
      <p:sp>
        <p:nvSpPr>
          <p:cNvPr id="10" name="Rectangle 9"/>
          <p:cNvSpPr/>
          <p:nvPr/>
        </p:nvSpPr>
        <p:spPr>
          <a:xfrm>
            <a:off x="6395186" y="1624264"/>
            <a:ext cx="1143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6262036" y="1061189"/>
            <a:ext cx="1524000" cy="400110"/>
          </a:xfrm>
          <a:prstGeom prst="rect">
            <a:avLst/>
          </a:prstGeom>
          <a:noFill/>
        </p:spPr>
        <p:txBody>
          <a:bodyPr wrap="square" rtlCol="0">
            <a:spAutoFit/>
          </a:bodyPr>
          <a:lstStyle/>
          <a:p>
            <a:r>
              <a:rPr lang="en-US" sz="2000" b="1" dirty="0" smtClean="0">
                <a:solidFill>
                  <a:schemeClr val="bg2"/>
                </a:solidFill>
              </a:rPr>
              <a:t>Firefighting </a:t>
            </a:r>
            <a:endParaRPr lang="en-US" sz="2000" b="1" dirty="0">
              <a:solidFill>
                <a:schemeClr val="bg2"/>
              </a:solidFill>
            </a:endParaRPr>
          </a:p>
        </p:txBody>
      </p:sp>
      <p:sp>
        <p:nvSpPr>
          <p:cNvPr id="8" name="Title 1"/>
          <p:cNvSpPr>
            <a:spLocks noGrp="1"/>
          </p:cNvSpPr>
          <p:nvPr>
            <p:ph type="title"/>
          </p:nvPr>
        </p:nvSpPr>
        <p:spPr>
          <a:xfrm>
            <a:off x="0" y="-69939"/>
            <a:ext cx="7490285" cy="664797"/>
          </a:xfrm>
          <a:solidFill>
            <a:schemeClr val="bg2"/>
          </a:solidFill>
        </p:spPr>
        <p:txBody>
          <a:bodyPr/>
          <a:lstStyle/>
          <a:p>
            <a:pPr algn="ctr"/>
            <a:r>
              <a:rPr lang="en-US" dirty="0" smtClean="0"/>
              <a:t>Model of Sudden Cardiac Event</a:t>
            </a:r>
            <a:endParaRPr lang="en-US" dirty="0"/>
          </a:p>
        </p:txBody>
      </p:sp>
    </p:spTree>
    <p:extLst>
      <p:ext uri="{BB962C8B-B14F-4D97-AF65-F5344CB8AC3E}">
        <p14:creationId xmlns:p14="http://schemas.microsoft.com/office/powerpoint/2010/main" val="22237124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 name="Content Placeholder 17"/>
          <p:cNvSpPr txBox="1">
            <a:spLocks/>
          </p:cNvSpPr>
          <p:nvPr/>
        </p:nvSpPr>
        <p:spPr>
          <a:xfrm>
            <a:off x="822223" y="4080095"/>
            <a:ext cx="5137729" cy="3263504"/>
          </a:xfrm>
          <a:prstGeom prst="rect">
            <a:avLst/>
          </a:prstGeom>
        </p:spPr>
        <p:txBody>
          <a:bodyPr t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42900">
              <a:buNone/>
            </a:pPr>
            <a:endParaRPr lang="en-US" sz="2100" dirty="0">
              <a:solidFill>
                <a:prstClr val="black"/>
              </a:solidFill>
            </a:endParaRPr>
          </a:p>
        </p:txBody>
      </p:sp>
      <p:pic>
        <p:nvPicPr>
          <p:cNvPr id="11" name="Picture 10"/>
          <p:cNvPicPr>
            <a:picLocks noChangeAspect="1"/>
          </p:cNvPicPr>
          <p:nvPr/>
        </p:nvPicPr>
        <p:blipFill>
          <a:blip r:embed="rId2"/>
          <a:stretch>
            <a:fillRect/>
          </a:stretch>
        </p:blipFill>
        <p:spPr>
          <a:xfrm>
            <a:off x="6919873" y="1501384"/>
            <a:ext cx="2011680" cy="2067280"/>
          </a:xfrm>
          <a:prstGeom prst="rect">
            <a:avLst/>
          </a:prstGeom>
        </p:spPr>
      </p:pic>
      <p:sp>
        <p:nvSpPr>
          <p:cNvPr id="23" name="TextBox 22"/>
          <p:cNvSpPr txBox="1"/>
          <p:nvPr/>
        </p:nvSpPr>
        <p:spPr>
          <a:xfrm>
            <a:off x="7001975" y="3101584"/>
            <a:ext cx="731520" cy="359073"/>
          </a:xfrm>
          <a:prstGeom prst="rect">
            <a:avLst/>
          </a:prstGeom>
          <a:solidFill>
            <a:schemeClr val="tx1"/>
          </a:solidFill>
        </p:spPr>
        <p:txBody>
          <a:bodyPr wrap="square" lIns="0" tIns="0" rIns="0" bIns="0" rtlCol="0">
            <a:spAutoFit/>
          </a:bodyPr>
          <a:lstStyle/>
          <a:p>
            <a:pPr>
              <a:lnSpc>
                <a:spcPts val="1400"/>
              </a:lnSpc>
            </a:pPr>
            <a:r>
              <a:rPr lang="en-US" sz="1300" b="1" dirty="0" smtClean="0">
                <a:solidFill>
                  <a:schemeClr val="bg1"/>
                </a:solidFill>
              </a:rPr>
              <a:t>Enlarged</a:t>
            </a:r>
          </a:p>
          <a:p>
            <a:pPr>
              <a:lnSpc>
                <a:spcPts val="1400"/>
              </a:lnSpc>
            </a:pPr>
            <a:r>
              <a:rPr lang="en-US" sz="1300" b="1" dirty="0" smtClean="0">
                <a:solidFill>
                  <a:schemeClr val="bg1"/>
                </a:solidFill>
              </a:rPr>
              <a:t>ventricles</a:t>
            </a:r>
            <a:endParaRPr lang="en-US" sz="1300" b="1" dirty="0">
              <a:solidFill>
                <a:schemeClr val="bg1"/>
              </a:solidFill>
            </a:endParaRPr>
          </a:p>
        </p:txBody>
      </p:sp>
      <p:sp>
        <p:nvSpPr>
          <p:cNvPr id="24" name="TextBox 23"/>
          <p:cNvSpPr txBox="1"/>
          <p:nvPr/>
        </p:nvSpPr>
        <p:spPr>
          <a:xfrm>
            <a:off x="7717389" y="3318895"/>
            <a:ext cx="1176001" cy="246221"/>
          </a:xfrm>
          <a:prstGeom prst="rect">
            <a:avLst/>
          </a:prstGeom>
          <a:solidFill>
            <a:schemeClr val="tx1"/>
          </a:solidFill>
        </p:spPr>
        <p:txBody>
          <a:bodyPr wrap="square" tIns="0" bIns="0" rtlCol="0">
            <a:spAutoFit/>
          </a:bodyPr>
          <a:lstStyle/>
          <a:p>
            <a:endParaRPr lang="en-US" sz="1600" b="1" dirty="0"/>
          </a:p>
        </p:txBody>
      </p:sp>
      <p:sp>
        <p:nvSpPr>
          <p:cNvPr id="30" name="Content Placeholder 2"/>
          <p:cNvSpPr txBox="1">
            <a:spLocks/>
          </p:cNvSpPr>
          <p:nvPr/>
        </p:nvSpPr>
        <p:spPr>
          <a:xfrm>
            <a:off x="254514" y="1883902"/>
            <a:ext cx="7696200" cy="2166747"/>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400"/>
              </a:spcAft>
            </a:pPr>
            <a:r>
              <a:rPr lang="en-US" dirty="0" smtClean="0">
                <a:solidFill>
                  <a:schemeClr val="bg2"/>
                </a:solidFill>
              </a:rPr>
              <a:t>Cardiomegaly </a:t>
            </a:r>
            <a:r>
              <a:rPr lang="en-US" dirty="0">
                <a:solidFill>
                  <a:schemeClr val="bg2"/>
                </a:solidFill>
              </a:rPr>
              <a:t>– enlarged </a:t>
            </a:r>
            <a:r>
              <a:rPr lang="en-US" dirty="0" smtClean="0">
                <a:solidFill>
                  <a:schemeClr val="bg2"/>
                </a:solidFill>
              </a:rPr>
              <a:t>heart</a:t>
            </a:r>
            <a:br>
              <a:rPr lang="en-US" dirty="0" smtClean="0">
                <a:solidFill>
                  <a:schemeClr val="bg2"/>
                </a:solidFill>
              </a:rPr>
            </a:br>
            <a:r>
              <a:rPr lang="en-US" dirty="0" smtClean="0">
                <a:solidFill>
                  <a:schemeClr val="bg2"/>
                </a:solidFill>
              </a:rPr>
              <a:t>                             </a:t>
            </a:r>
            <a:r>
              <a:rPr lang="en-US" dirty="0">
                <a:solidFill>
                  <a:schemeClr val="bg2"/>
                </a:solidFill>
              </a:rPr>
              <a:t>(&gt;450 g)</a:t>
            </a:r>
            <a:br>
              <a:rPr lang="en-US" dirty="0">
                <a:solidFill>
                  <a:schemeClr val="bg2"/>
                </a:solidFill>
              </a:rPr>
            </a:br>
            <a:r>
              <a:rPr lang="en-US" dirty="0" smtClean="0">
                <a:solidFill>
                  <a:schemeClr val="bg2"/>
                </a:solidFill>
              </a:rPr>
              <a:t/>
            </a:r>
            <a:br>
              <a:rPr lang="en-US" dirty="0" smtClean="0">
                <a:solidFill>
                  <a:schemeClr val="bg2"/>
                </a:solidFill>
              </a:rPr>
            </a:br>
            <a:endParaRPr lang="en-US" dirty="0" smtClean="0">
              <a:solidFill>
                <a:schemeClr val="bg2"/>
              </a:solidFill>
            </a:endParaRPr>
          </a:p>
          <a:p>
            <a:pPr>
              <a:spcAft>
                <a:spcPts val="1200"/>
              </a:spcAft>
            </a:pPr>
            <a:r>
              <a:rPr lang="en-US" dirty="0" smtClean="0">
                <a:solidFill>
                  <a:schemeClr val="bg2"/>
                </a:solidFill>
              </a:rPr>
              <a:t>Left </a:t>
            </a:r>
            <a:r>
              <a:rPr lang="en-US" dirty="0">
                <a:solidFill>
                  <a:schemeClr val="bg2"/>
                </a:solidFill>
              </a:rPr>
              <a:t>ventricular hypertrophy (LVH) – thickened left ventricle (≥1.2 cm) </a:t>
            </a:r>
          </a:p>
        </p:txBody>
      </p:sp>
      <p:pic>
        <p:nvPicPr>
          <p:cNvPr id="13" name="Picture 12"/>
          <p:cNvPicPr>
            <a:picLocks noChangeAspect="1"/>
          </p:cNvPicPr>
          <p:nvPr/>
        </p:nvPicPr>
        <p:blipFill>
          <a:blip r:embed="rId5"/>
          <a:stretch>
            <a:fillRect/>
          </a:stretch>
        </p:blipFill>
        <p:spPr>
          <a:xfrm>
            <a:off x="6954018" y="3644864"/>
            <a:ext cx="1993392" cy="2146336"/>
          </a:xfrm>
          <a:prstGeom prst="rect">
            <a:avLst/>
          </a:prstGeom>
        </p:spPr>
      </p:pic>
      <p:sp>
        <p:nvSpPr>
          <p:cNvPr id="9" name="TextBox 8"/>
          <p:cNvSpPr txBox="1"/>
          <p:nvPr/>
        </p:nvSpPr>
        <p:spPr>
          <a:xfrm>
            <a:off x="6477000" y="6477513"/>
            <a:ext cx="2057400" cy="415498"/>
          </a:xfrm>
          <a:prstGeom prst="rect">
            <a:avLst/>
          </a:prstGeom>
          <a:noFill/>
        </p:spPr>
        <p:txBody>
          <a:bodyPr wrap="square" rtlCol="0">
            <a:spAutoFit/>
          </a:bodyPr>
          <a:lstStyle/>
          <a:p>
            <a:pPr algn="ctr"/>
            <a:r>
              <a:rPr lang="en-US" sz="1050" b="1" dirty="0" smtClean="0">
                <a:solidFill>
                  <a:schemeClr val="bg1"/>
                </a:solidFill>
              </a:rPr>
              <a:t>Skidmore College</a:t>
            </a:r>
          </a:p>
          <a:p>
            <a:pPr algn="ctr"/>
            <a:r>
              <a:rPr lang="en-US" sz="1000" i="1" dirty="0" smtClean="0">
                <a:solidFill>
                  <a:schemeClr val="bg1"/>
                </a:solidFill>
              </a:rPr>
              <a:t>First Responder Health &amp; Safety Lab </a:t>
            </a:r>
            <a:endParaRPr lang="en-US" sz="1000" i="1" dirty="0">
              <a:solidFill>
                <a:schemeClr val="bg1"/>
              </a:solidFill>
            </a:endParaRPr>
          </a:p>
        </p:txBody>
      </p:sp>
      <p:sp>
        <p:nvSpPr>
          <p:cNvPr id="12" name="Title 1"/>
          <p:cNvSpPr txBox="1">
            <a:spLocks/>
          </p:cNvSpPr>
          <p:nvPr/>
        </p:nvSpPr>
        <p:spPr>
          <a:xfrm>
            <a:off x="6275" y="76200"/>
            <a:ext cx="4641925" cy="664797"/>
          </a:xfrm>
          <a:prstGeom prst="rect">
            <a:avLst/>
          </a:prstGeom>
          <a:solidFill>
            <a:schemeClr val="bg2"/>
          </a:solidFill>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n-US" dirty="0" smtClean="0"/>
              <a:t>Structural Changes</a:t>
            </a:r>
            <a:endParaRPr lang="en-US" dirty="0"/>
          </a:p>
        </p:txBody>
      </p:sp>
    </p:spTree>
    <p:extLst>
      <p:ext uri="{BB962C8B-B14F-4D97-AF65-F5344CB8AC3E}">
        <p14:creationId xmlns:p14="http://schemas.microsoft.com/office/powerpoint/2010/main" val="18413545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6734" y="323104"/>
            <a:ext cx="5108295" cy="1077218"/>
          </a:xfrm>
          <a:prstGeom prst="rect">
            <a:avLst/>
          </a:prstGeom>
          <a:solidFill>
            <a:srgbClr val="F8DED3"/>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Cardiovascular Strain of Firefighting</a:t>
            </a:r>
          </a:p>
        </p:txBody>
      </p:sp>
      <p:sp>
        <p:nvSpPr>
          <p:cNvPr id="15" name="TextBox 14"/>
          <p:cNvSpPr txBox="1"/>
          <p:nvPr/>
        </p:nvSpPr>
        <p:spPr>
          <a:xfrm>
            <a:off x="3070035" y="5476049"/>
            <a:ext cx="3004466" cy="1015663"/>
          </a:xfrm>
          <a:prstGeom prst="rect">
            <a:avLst/>
          </a:prstGeom>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000" dirty="0">
                <a:solidFill>
                  <a:srgbClr val="000000"/>
                </a:solidFill>
              </a:rPr>
              <a:t>SCD or</a:t>
            </a:r>
          </a:p>
          <a:p>
            <a:pPr algn="ctr" fontAlgn="base">
              <a:spcBef>
                <a:spcPct val="0"/>
              </a:spcBef>
              <a:spcAft>
                <a:spcPct val="0"/>
              </a:spcAft>
            </a:pPr>
            <a:r>
              <a:rPr lang="en-US" sz="3000" dirty="0">
                <a:solidFill>
                  <a:srgbClr val="000000"/>
                </a:solidFill>
              </a:rPr>
              <a:t>Other CVD Event</a:t>
            </a:r>
          </a:p>
        </p:txBody>
      </p:sp>
      <p:cxnSp>
        <p:nvCxnSpPr>
          <p:cNvPr id="37" name="Straight Arrow Connector 36"/>
          <p:cNvCxnSpPr/>
          <p:nvPr/>
        </p:nvCxnSpPr>
        <p:spPr>
          <a:xfrm>
            <a:off x="4579289" y="4952454"/>
            <a:ext cx="0" cy="5125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 y="2124067"/>
            <a:ext cx="465836" cy="415498"/>
          </a:xfrm>
          <a:prstGeom prst="rect">
            <a:avLst/>
          </a:prstGeom>
          <a:noFill/>
          <a:ln>
            <a:noFill/>
          </a:ln>
        </p:spPr>
        <p:txBody>
          <a:bodyPr wrap="square" rtlCol="0">
            <a:spAutoFit/>
          </a:bodyPr>
          <a:lstStyle/>
          <a:p>
            <a:pPr algn="ctr" fontAlgn="base">
              <a:spcBef>
                <a:spcPct val="0"/>
              </a:spcBef>
              <a:spcAft>
                <a:spcPct val="0"/>
              </a:spcAft>
            </a:pPr>
            <a:r>
              <a:rPr lang="en-US" sz="2100" dirty="0">
                <a:solidFill>
                  <a:srgbClr val="000000"/>
                </a:solidFill>
                <a:latin typeface="Arial" charset="0"/>
              </a:rPr>
              <a:t>A)</a:t>
            </a:r>
          </a:p>
        </p:txBody>
      </p:sp>
      <p:sp>
        <p:nvSpPr>
          <p:cNvPr id="23" name="TextBox 22"/>
          <p:cNvSpPr txBox="1"/>
          <p:nvPr/>
        </p:nvSpPr>
        <p:spPr>
          <a:xfrm>
            <a:off x="27699" y="4098122"/>
            <a:ext cx="465836" cy="415498"/>
          </a:xfrm>
          <a:prstGeom prst="rect">
            <a:avLst/>
          </a:prstGeom>
          <a:noFill/>
          <a:ln>
            <a:noFill/>
          </a:ln>
        </p:spPr>
        <p:txBody>
          <a:bodyPr wrap="square" rtlCol="0">
            <a:spAutoFit/>
          </a:bodyPr>
          <a:lstStyle/>
          <a:p>
            <a:pPr algn="ctr" fontAlgn="base">
              <a:spcBef>
                <a:spcPct val="0"/>
              </a:spcBef>
              <a:spcAft>
                <a:spcPct val="0"/>
              </a:spcAft>
            </a:pPr>
            <a:r>
              <a:rPr lang="en-US" sz="2100" dirty="0">
                <a:solidFill>
                  <a:srgbClr val="000000"/>
                </a:solidFill>
                <a:latin typeface="Arial" charset="0"/>
              </a:rPr>
              <a:t>B)</a:t>
            </a:r>
          </a:p>
        </p:txBody>
      </p:sp>
      <p:grpSp>
        <p:nvGrpSpPr>
          <p:cNvPr id="13" name="Group 12"/>
          <p:cNvGrpSpPr/>
          <p:nvPr/>
        </p:nvGrpSpPr>
        <p:grpSpPr>
          <a:xfrm>
            <a:off x="351607" y="1813192"/>
            <a:ext cx="8413274" cy="3139263"/>
            <a:chOff x="481066" y="2057400"/>
            <a:chExt cx="8605520" cy="3123160"/>
          </a:xfrm>
        </p:grpSpPr>
        <p:cxnSp>
          <p:nvCxnSpPr>
            <p:cNvPr id="26" name="Straight Connector 25"/>
            <p:cNvCxnSpPr/>
            <p:nvPr/>
          </p:nvCxnSpPr>
          <p:spPr>
            <a:xfrm>
              <a:off x="491226" y="2071600"/>
              <a:ext cx="8595360" cy="0"/>
            </a:xfrm>
            <a:prstGeom prst="line">
              <a:avLst/>
            </a:prstGeom>
            <a:ln w="25400">
              <a:solidFill>
                <a:srgbClr val="FF0000"/>
              </a:solidFill>
              <a:prstDash val="sysDash"/>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1066" y="2057400"/>
              <a:ext cx="3509772" cy="3108960"/>
            </a:xfrm>
            <a:prstGeom prst="line">
              <a:avLst/>
            </a:prstGeom>
            <a:ln w="25400">
              <a:solidFill>
                <a:srgbClr val="FF0000"/>
              </a:solidFill>
              <a:prstDash val="sys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557520" y="2071600"/>
              <a:ext cx="3509772" cy="3108960"/>
            </a:xfrm>
            <a:prstGeom prst="line">
              <a:avLst/>
            </a:prstGeom>
            <a:ln w="25400">
              <a:solidFill>
                <a:srgbClr val="FF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10682" y="3855064"/>
              <a:ext cx="1531439" cy="719565"/>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2000" dirty="0">
                  <a:solidFill>
                    <a:srgbClr val="000000"/>
                  </a:solidFill>
                  <a:latin typeface="Arial" charset="0"/>
                </a:rPr>
                <a:t>Arrhythmia</a:t>
              </a:r>
            </a:p>
            <a:p>
              <a:pPr algn="ctr" fontAlgn="base">
                <a:spcBef>
                  <a:spcPct val="0"/>
                </a:spcBef>
                <a:spcAft>
                  <a:spcPct val="0"/>
                </a:spcAft>
              </a:pPr>
              <a:endParaRPr lang="en-US" sz="2100" dirty="0">
                <a:solidFill>
                  <a:srgbClr val="000000"/>
                </a:solidFill>
                <a:latin typeface="Arial" charset="0"/>
              </a:endParaRPr>
            </a:p>
          </p:txBody>
        </p:sp>
        <p:sp>
          <p:nvSpPr>
            <p:cNvPr id="10" name="TextBox 9"/>
            <p:cNvSpPr txBox="1"/>
            <p:nvPr/>
          </p:nvSpPr>
          <p:spPr>
            <a:xfrm>
              <a:off x="2453309" y="3855063"/>
              <a:ext cx="2940522" cy="707886"/>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2000" dirty="0">
                  <a:solidFill>
                    <a:srgbClr val="000000"/>
                  </a:solidFill>
                  <a:latin typeface="Arial" charset="0"/>
                </a:rPr>
                <a:t>Plaque Rupture and Thrombus Formation</a:t>
              </a:r>
            </a:p>
          </p:txBody>
        </p:sp>
        <p:sp>
          <p:nvSpPr>
            <p:cNvPr id="11" name="TextBox 10"/>
            <p:cNvSpPr txBox="1"/>
            <p:nvPr/>
          </p:nvSpPr>
          <p:spPr>
            <a:xfrm>
              <a:off x="1836133" y="3373291"/>
              <a:ext cx="2920105" cy="367437"/>
            </a:xfrm>
            <a:prstGeom prst="rect">
              <a:avLst/>
            </a:prstGeom>
            <a:noFill/>
            <a:ln>
              <a:noFill/>
            </a:ln>
          </p:spPr>
          <p:txBody>
            <a:bodyPr wrap="square" rtlCol="0">
              <a:spAutoFit/>
            </a:bodyPr>
            <a:lstStyle/>
            <a:p>
              <a:pPr algn="ctr" fontAlgn="base">
                <a:spcBef>
                  <a:spcPct val="0"/>
                </a:spcBef>
                <a:spcAft>
                  <a:spcPct val="0"/>
                </a:spcAft>
              </a:pPr>
              <a:r>
                <a:rPr lang="en-US" b="1" dirty="0">
                  <a:solidFill>
                    <a:srgbClr val="000000"/>
                  </a:solidFill>
                  <a:latin typeface="Arial" charset="0"/>
                </a:rPr>
                <a:t>Underlying CHD</a:t>
              </a:r>
              <a:endParaRPr lang="en-US" dirty="0">
                <a:solidFill>
                  <a:srgbClr val="000000"/>
                </a:solidFill>
                <a:latin typeface="Arial" charset="0"/>
              </a:endParaRPr>
            </a:p>
          </p:txBody>
        </p:sp>
        <p:cxnSp>
          <p:nvCxnSpPr>
            <p:cNvPr id="19" name="Straight Connector 18"/>
            <p:cNvCxnSpPr/>
            <p:nvPr/>
          </p:nvCxnSpPr>
          <p:spPr>
            <a:xfrm>
              <a:off x="4003040" y="5180560"/>
              <a:ext cx="1554480" cy="0"/>
            </a:xfrm>
            <a:prstGeom prst="line">
              <a:avLst/>
            </a:prstGeom>
            <a:ln w="25400">
              <a:solidFill>
                <a:srgbClr val="FF0000"/>
              </a:solidFill>
              <a:prstDash val="sysDash"/>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343400" y="2935069"/>
            <a:ext cx="2971800" cy="646331"/>
          </a:xfrm>
          <a:prstGeom prst="rect">
            <a:avLst/>
          </a:prstGeom>
        </p:spPr>
        <p:txBody>
          <a:bodyPr wrap="square">
            <a:spAutoFit/>
          </a:bodyPr>
          <a:lstStyle/>
          <a:p>
            <a:pPr algn="ctr" fontAlgn="base">
              <a:spcBef>
                <a:spcPct val="0"/>
              </a:spcBef>
              <a:spcAft>
                <a:spcPct val="0"/>
              </a:spcAft>
            </a:pPr>
            <a:r>
              <a:rPr lang="en-US" b="1" dirty="0">
                <a:solidFill>
                  <a:srgbClr val="000000"/>
                </a:solidFill>
                <a:latin typeface="Arial" charset="0"/>
              </a:rPr>
              <a:t>Cardiomegaly/LVH,</a:t>
            </a:r>
          </a:p>
          <a:p>
            <a:pPr algn="ctr" fontAlgn="base">
              <a:spcBef>
                <a:spcPct val="0"/>
              </a:spcBef>
              <a:spcAft>
                <a:spcPct val="0"/>
              </a:spcAft>
            </a:pPr>
            <a:r>
              <a:rPr lang="en-US" b="1" dirty="0">
                <a:solidFill>
                  <a:srgbClr val="000000"/>
                </a:solidFill>
                <a:latin typeface="Arial" charset="0"/>
              </a:rPr>
              <a:t>and/or Underlying CHD</a:t>
            </a:r>
            <a:endParaRPr lang="en-US" dirty="0">
              <a:solidFill>
                <a:srgbClr val="000000"/>
              </a:solidFill>
              <a:latin typeface="Arial" charset="0"/>
            </a:endParaRPr>
          </a:p>
        </p:txBody>
      </p:sp>
      <p:pic>
        <p:nvPicPr>
          <p:cNvPr id="24" name="Picture 5"/>
          <p:cNvPicPr>
            <a:picLocks noChangeAspect="1" noChangeArrowheads="1"/>
          </p:cNvPicPr>
          <p:nvPr/>
        </p:nvPicPr>
        <p:blipFill>
          <a:blip r:embed="rId2" cstate="print"/>
          <a:srcRect/>
          <a:stretch>
            <a:fillRect/>
          </a:stretch>
        </p:blipFill>
        <p:spPr bwMode="auto">
          <a:xfrm>
            <a:off x="-4789" y="6065938"/>
            <a:ext cx="2303145" cy="520065"/>
          </a:xfrm>
          <a:prstGeom prst="rect">
            <a:avLst/>
          </a:prstGeom>
          <a:noFill/>
          <a:ln w="9525">
            <a:noFill/>
            <a:miter lim="800000"/>
            <a:headEnd/>
            <a:tailEnd/>
          </a:ln>
          <a:effectLst/>
        </p:spPr>
      </p:pic>
      <p:cxnSp>
        <p:nvCxnSpPr>
          <p:cNvPr id="28" name="Straight Arrow Connector 27"/>
          <p:cNvCxnSpPr/>
          <p:nvPr/>
        </p:nvCxnSpPr>
        <p:spPr>
          <a:xfrm flipH="1">
            <a:off x="4579290" y="1377421"/>
            <a:ext cx="1" cy="4500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4791" y="6583060"/>
            <a:ext cx="2303147" cy="276999"/>
          </a:xfrm>
          <a:prstGeom prst="rect">
            <a:avLst/>
          </a:prstGeom>
          <a:solidFill>
            <a:srgbClr val="002060"/>
          </a:solidFill>
        </p:spPr>
        <p:txBody>
          <a:bodyPr wrap="square">
            <a:spAutoFit/>
          </a:bodyPr>
          <a:lstStyle/>
          <a:p>
            <a:pPr fontAlgn="base">
              <a:spcBef>
                <a:spcPct val="0"/>
              </a:spcBef>
              <a:spcAft>
                <a:spcPct val="0"/>
              </a:spcAft>
            </a:pPr>
            <a:r>
              <a:rPr lang="da-DK" sz="1200" b="1" dirty="0" smtClean="0">
                <a:solidFill>
                  <a:srgbClr val="FFFF00"/>
                </a:solidFill>
                <a:latin typeface="Arial" charset="0"/>
              </a:rPr>
              <a:t>Smith et al. 2013.</a:t>
            </a:r>
          </a:p>
        </p:txBody>
      </p:sp>
      <p:sp>
        <p:nvSpPr>
          <p:cNvPr id="29" name="Oval 28"/>
          <p:cNvSpPr/>
          <p:nvPr/>
        </p:nvSpPr>
        <p:spPr>
          <a:xfrm>
            <a:off x="1430025" y="2667000"/>
            <a:ext cx="6286500" cy="2126105"/>
          </a:xfrm>
          <a:prstGeom prst="ellipse">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32" name="TextBox 31"/>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
        <p:nvSpPr>
          <p:cNvPr id="34" name="TextBox 33"/>
          <p:cNvSpPr txBox="1"/>
          <p:nvPr/>
        </p:nvSpPr>
        <p:spPr>
          <a:xfrm>
            <a:off x="4267200" y="1917735"/>
            <a:ext cx="2011680" cy="646331"/>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a:solidFill>
                  <a:srgbClr val="000000"/>
                </a:solidFill>
                <a:latin typeface="Arial" charset="0"/>
              </a:rPr>
              <a:t>Altered</a:t>
            </a:r>
          </a:p>
          <a:p>
            <a:pPr algn="ctr" fontAlgn="base">
              <a:spcBef>
                <a:spcPct val="0"/>
              </a:spcBef>
              <a:spcAft>
                <a:spcPct val="0"/>
              </a:spcAft>
            </a:pPr>
            <a:r>
              <a:rPr lang="en-US" dirty="0">
                <a:solidFill>
                  <a:srgbClr val="000000"/>
                </a:solidFill>
                <a:latin typeface="Arial" charset="0"/>
              </a:rPr>
              <a:t>Vascular Function</a:t>
            </a:r>
          </a:p>
        </p:txBody>
      </p:sp>
      <p:sp>
        <p:nvSpPr>
          <p:cNvPr id="35" name="TextBox 34"/>
          <p:cNvSpPr txBox="1"/>
          <p:nvPr/>
        </p:nvSpPr>
        <p:spPr>
          <a:xfrm>
            <a:off x="6391947" y="1916690"/>
            <a:ext cx="2377440" cy="646331"/>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a:solidFill>
                  <a:srgbClr val="000000"/>
                </a:solidFill>
                <a:latin typeface="Arial" charset="0"/>
              </a:rPr>
              <a:t>Enhanced</a:t>
            </a:r>
          </a:p>
          <a:p>
            <a:pPr algn="ctr" fontAlgn="base">
              <a:spcBef>
                <a:spcPct val="0"/>
              </a:spcBef>
              <a:spcAft>
                <a:spcPct val="0"/>
              </a:spcAft>
            </a:pPr>
            <a:r>
              <a:rPr lang="en-US" dirty="0">
                <a:solidFill>
                  <a:srgbClr val="000000"/>
                </a:solidFill>
                <a:latin typeface="Arial" charset="0"/>
              </a:rPr>
              <a:t>Coagulatory Potential</a:t>
            </a:r>
          </a:p>
        </p:txBody>
      </p:sp>
      <p:sp>
        <p:nvSpPr>
          <p:cNvPr id="36" name="TextBox 35"/>
          <p:cNvSpPr txBox="1"/>
          <p:nvPr/>
        </p:nvSpPr>
        <p:spPr>
          <a:xfrm>
            <a:off x="2615393" y="1916690"/>
            <a:ext cx="1554480" cy="649224"/>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smtClean="0">
                <a:solidFill>
                  <a:srgbClr val="000000"/>
                </a:solidFill>
                <a:latin typeface="Arial" charset="0"/>
              </a:rPr>
              <a:t>Ischemia</a:t>
            </a:r>
          </a:p>
        </p:txBody>
      </p:sp>
      <p:sp>
        <p:nvSpPr>
          <p:cNvPr id="38" name="TextBox 37"/>
          <p:cNvSpPr txBox="1"/>
          <p:nvPr/>
        </p:nvSpPr>
        <p:spPr>
          <a:xfrm>
            <a:off x="399206" y="1917710"/>
            <a:ext cx="2103120" cy="649224"/>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smtClean="0">
                <a:solidFill>
                  <a:srgbClr val="000000"/>
                </a:solidFill>
                <a:latin typeface="Arial" charset="0"/>
              </a:rPr>
              <a:t>Increased Cardiac </a:t>
            </a:r>
            <a:r>
              <a:rPr lang="en-US" dirty="0">
                <a:solidFill>
                  <a:srgbClr val="000000"/>
                </a:solidFill>
                <a:latin typeface="Arial" charset="0"/>
              </a:rPr>
              <a:t>Work/Shear Stress</a:t>
            </a:r>
          </a:p>
        </p:txBody>
      </p:sp>
    </p:spTree>
    <p:extLst>
      <p:ext uri="{BB962C8B-B14F-4D97-AF65-F5344CB8AC3E}">
        <p14:creationId xmlns:p14="http://schemas.microsoft.com/office/powerpoint/2010/main" val="156908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bwMode="auto">
          <a:xfrm>
            <a:off x="-76200" y="-76199"/>
            <a:ext cx="9296400" cy="1044802"/>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itle 1"/>
          <p:cNvSpPr>
            <a:spLocks noGrp="1"/>
          </p:cNvSpPr>
          <p:nvPr>
            <p:ph type="title"/>
          </p:nvPr>
        </p:nvSpPr>
        <p:spPr>
          <a:xfrm>
            <a:off x="0" y="3437"/>
            <a:ext cx="5562600" cy="664797"/>
          </a:xfrm>
          <a:solidFill>
            <a:schemeClr val="bg2"/>
          </a:solidFill>
        </p:spPr>
        <p:txBody>
          <a:bodyPr/>
          <a:lstStyle/>
          <a:p>
            <a:pPr algn="ctr"/>
            <a:r>
              <a:rPr lang="en-US" dirty="0" smtClean="0"/>
              <a:t>Model of CVE in the FS </a:t>
            </a:r>
            <a:endParaRPr lang="en-US" dirty="0"/>
          </a:p>
        </p:txBody>
      </p:sp>
      <p:sp>
        <p:nvSpPr>
          <p:cNvPr id="12" name="Rectangle 11"/>
          <p:cNvSpPr/>
          <p:nvPr/>
        </p:nvSpPr>
        <p:spPr>
          <a:xfrm>
            <a:off x="-3163" y="6396335"/>
            <a:ext cx="2825966" cy="461665"/>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Adapted from Soteriades et al. 2011,</a:t>
            </a:r>
          </a:p>
          <a:p>
            <a:pPr fontAlgn="base">
              <a:spcBef>
                <a:spcPct val="0"/>
              </a:spcBef>
              <a:spcAft>
                <a:spcPct val="0"/>
              </a:spcAft>
            </a:pPr>
            <a:r>
              <a:rPr lang="da-DK" sz="1200" b="1" dirty="0" smtClean="0">
                <a:solidFill>
                  <a:srgbClr val="FFFF00"/>
                </a:solidFill>
                <a:latin typeface="Arial" charset="0"/>
              </a:rPr>
              <a:t>Cardiology in Review.</a:t>
            </a:r>
            <a:endParaRPr lang="en-US" sz="1200" b="1" dirty="0">
              <a:solidFill>
                <a:srgbClr val="FFFF00"/>
              </a:solidFill>
              <a:latin typeface="Arial"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20" name="TextBox 19"/>
          <p:cNvSpPr txBox="1"/>
          <p:nvPr/>
        </p:nvSpPr>
        <p:spPr>
          <a:xfrm>
            <a:off x="1382341" y="3036983"/>
            <a:ext cx="1371600" cy="1277273"/>
          </a:xfrm>
          <a:prstGeom prst="rect">
            <a:avLst/>
          </a:prstGeom>
          <a:solidFill>
            <a:sysClr val="window" lastClr="FFFFFF"/>
          </a:solidFill>
          <a:ln w="19050">
            <a:solidFill>
              <a:srgbClr val="996600"/>
            </a:solidFill>
          </a:ln>
        </p:spPr>
        <p:txBody>
          <a:bodyPr wrap="square" rtlCol="0">
            <a:spAutoFit/>
          </a:bodyPr>
          <a:lstStyle/>
          <a:p>
            <a:pPr marL="0" marR="0" lvl="0" indent="0" algn="ctr" defTabSz="914400" eaLnBrk="1" fontAlgn="auto" latinLnBrk="0" hangingPunct="1">
              <a:lnSpc>
                <a:spcPct val="100000"/>
              </a:lnSpc>
              <a:spcBef>
                <a:spcPts val="0"/>
              </a:spcBef>
              <a:spcAft>
                <a:spcPts val="200"/>
              </a:spcAft>
              <a:buClrTx/>
              <a:buSzTx/>
              <a:buFontTx/>
              <a:buNone/>
              <a:tabLst/>
              <a:defRPr/>
            </a:pPr>
            <a:r>
              <a:rPr kumimoji="0" lang="en-US" sz="1200" b="1" i="0" u="sng" strike="noStrike" kern="0" cap="none" spc="0" normalizeH="0" baseline="0" noProof="0" dirty="0" smtClean="0">
                <a:ln>
                  <a:noFill/>
                </a:ln>
                <a:solidFill>
                  <a:srgbClr val="996600"/>
                </a:solidFill>
                <a:effectLst/>
                <a:uLnTx/>
                <a:uFillTx/>
                <a:latin typeface="Helvetica" pitchFamily="34" charset="0"/>
              </a:rPr>
              <a:t>Personal</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Genetics</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Baseline Habits</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Initial Body</a:t>
            </a:r>
            <a:br>
              <a:rPr kumimoji="0" lang="en-US" sz="1200" b="0" i="0" u="none" strike="noStrike" kern="0" cap="none" spc="0" normalizeH="0" baseline="0" noProof="0" dirty="0" smtClean="0">
                <a:ln>
                  <a:noFill/>
                </a:ln>
                <a:solidFill>
                  <a:prstClr val="black"/>
                </a:solidFill>
                <a:effectLst/>
                <a:uLnTx/>
                <a:uFillTx/>
                <a:latin typeface="Helvetica" pitchFamily="34" charset="0"/>
              </a:rPr>
            </a:br>
            <a:r>
              <a:rPr kumimoji="0" lang="en-US" sz="1200" b="0" i="0" u="none" strike="noStrike" kern="0" cap="none" spc="0" normalizeH="0" baseline="0" noProof="0" dirty="0" smtClean="0">
                <a:ln>
                  <a:noFill/>
                </a:ln>
                <a:solidFill>
                  <a:prstClr val="black"/>
                </a:solidFill>
                <a:effectLst/>
                <a:uLnTx/>
                <a:uFillTx/>
                <a:latin typeface="Helvetica" pitchFamily="34" charset="0"/>
              </a:rPr>
              <a:t>   Composition</a:t>
            </a:r>
            <a:br>
              <a:rPr kumimoji="0" lang="en-US" sz="1200" b="0" i="0" u="none" strike="noStrike" kern="0" cap="none" spc="0" normalizeH="0" baseline="0" noProof="0" dirty="0" smtClean="0">
                <a:ln>
                  <a:noFill/>
                </a:ln>
                <a:solidFill>
                  <a:prstClr val="black"/>
                </a:solidFill>
                <a:effectLst/>
                <a:uLnTx/>
                <a:uFillTx/>
                <a:latin typeface="Helvetica" pitchFamily="34" charset="0"/>
              </a:rPr>
            </a:br>
            <a:r>
              <a:rPr kumimoji="0" lang="en-US" sz="1200" b="0" i="0" u="none" strike="noStrike" kern="0" cap="none" spc="0" normalizeH="0" baseline="0" noProof="0" dirty="0" smtClean="0">
                <a:ln>
                  <a:noFill/>
                </a:ln>
                <a:solidFill>
                  <a:prstClr val="black"/>
                </a:solidFill>
                <a:effectLst/>
                <a:uLnTx/>
                <a:uFillTx/>
                <a:latin typeface="Helvetica" pitchFamily="34" charset="0"/>
              </a:rPr>
              <a:t>   &amp; Fitness Level</a:t>
            </a:r>
          </a:p>
        </p:txBody>
      </p:sp>
      <p:sp>
        <p:nvSpPr>
          <p:cNvPr id="21" name="TextBox 20"/>
          <p:cNvSpPr txBox="1"/>
          <p:nvPr/>
        </p:nvSpPr>
        <p:spPr>
          <a:xfrm>
            <a:off x="2570878" y="995036"/>
            <a:ext cx="1737360" cy="2195473"/>
          </a:xfrm>
          <a:prstGeom prst="rect">
            <a:avLst/>
          </a:prstGeom>
          <a:solidFill>
            <a:sysClr val="window" lastClr="FFFFFF"/>
          </a:solidFill>
          <a:ln w="19050">
            <a:solidFill>
              <a:srgbClr val="FF6600"/>
            </a:solidFill>
          </a:ln>
        </p:spPr>
        <p:txBody>
          <a:bodyPr wrap="square" rtlCol="0">
            <a:spAutoFit/>
          </a:bodyPr>
          <a:lstStyle/>
          <a:p>
            <a:pPr marL="0" marR="0" lvl="0" indent="0" algn="ctr" defTabSz="914400" eaLnBrk="1" fontAlgn="auto" latinLnBrk="0" hangingPunct="1">
              <a:lnSpc>
                <a:spcPct val="100000"/>
              </a:lnSpc>
              <a:spcBef>
                <a:spcPts val="0"/>
              </a:spcBef>
              <a:spcAft>
                <a:spcPts val="400"/>
              </a:spcAft>
              <a:buClrTx/>
              <a:buSzTx/>
              <a:buFontTx/>
              <a:buNone/>
              <a:tabLst/>
              <a:defRPr/>
            </a:pPr>
            <a:r>
              <a:rPr kumimoji="0" lang="en-US" sz="1200" b="1" i="0" u="sng" strike="noStrike" kern="0" cap="none" spc="0" normalizeH="0" baseline="0" noProof="0" dirty="0" smtClean="0">
                <a:ln>
                  <a:noFill/>
                </a:ln>
                <a:solidFill>
                  <a:srgbClr val="FF6600"/>
                </a:solidFill>
                <a:effectLst/>
                <a:uLnTx/>
                <a:uFillTx/>
                <a:latin typeface="Helvetica" pitchFamily="34" charset="0"/>
              </a:rPr>
              <a:t>Occupational</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Tobacco</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Alcohol</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Poor Diet</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Sedentary Behavior</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Fire Smoke</a:t>
            </a:r>
            <a:endParaRPr kumimoji="0" lang="en-US" sz="800" b="0" i="0" u="none" strike="noStrike" kern="0" cap="none" spc="0" normalizeH="0" baseline="0" noProof="0" dirty="0" smtClean="0">
              <a:ln>
                <a:noFill/>
              </a:ln>
              <a:solidFill>
                <a:prstClr val="black"/>
              </a:solidFill>
              <a:effectLst/>
              <a:uLnTx/>
              <a:uFillTx/>
              <a:latin typeface="Helvetica" pitchFamily="34" charset="0"/>
            </a:endParaRP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Noise</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Stress</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Shift Work/</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   Sleep Deprivation</a:t>
            </a:r>
          </a:p>
        </p:txBody>
      </p:sp>
      <p:sp>
        <p:nvSpPr>
          <p:cNvPr id="22" name="TextBox 21"/>
          <p:cNvSpPr txBox="1"/>
          <p:nvPr/>
        </p:nvSpPr>
        <p:spPr>
          <a:xfrm>
            <a:off x="2702494" y="4132934"/>
            <a:ext cx="1463040" cy="1564531"/>
          </a:xfrm>
          <a:prstGeom prst="rect">
            <a:avLst/>
          </a:prstGeom>
          <a:solidFill>
            <a:sysClr val="window" lastClr="FFFFFF"/>
          </a:solidFill>
          <a:ln w="19050">
            <a:solidFill>
              <a:srgbClr val="0033CC"/>
            </a:solidFill>
          </a:ln>
        </p:spPr>
        <p:txBody>
          <a:bodyPr wrap="square" rtlCol="0">
            <a:spAutoFit/>
          </a:bodyPr>
          <a:lstStyle/>
          <a:p>
            <a:pPr marL="0" marR="0" lvl="0" indent="0" algn="ctr" defTabSz="914400" eaLnBrk="1" fontAlgn="auto" latinLnBrk="0" hangingPunct="1">
              <a:lnSpc>
                <a:spcPct val="100000"/>
              </a:lnSpc>
              <a:spcBef>
                <a:spcPts val="0"/>
              </a:spcBef>
              <a:spcAft>
                <a:spcPts val="400"/>
              </a:spcAft>
              <a:buClrTx/>
              <a:buSzTx/>
              <a:buFontTx/>
              <a:buNone/>
              <a:tabLst/>
              <a:defRPr/>
            </a:pPr>
            <a:r>
              <a:rPr kumimoji="0" lang="en-US" sz="1200" b="1" i="0" u="sng" strike="noStrike" kern="0" cap="none" spc="0" normalizeH="0" baseline="0" noProof="0" dirty="0" smtClean="0">
                <a:ln>
                  <a:noFill/>
                </a:ln>
                <a:solidFill>
                  <a:srgbClr val="0033CC"/>
                </a:solidFill>
                <a:effectLst/>
                <a:uLnTx/>
                <a:uFillTx/>
                <a:latin typeface="Helvetica" pitchFamily="34" charset="0"/>
              </a:rPr>
              <a:t>Behavioral</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Regular Exercise</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Physical Activity</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Healthy Diet</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Adequate Sleep</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Moderate Alcohol</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Tobacco Free</a:t>
            </a:r>
          </a:p>
        </p:txBody>
      </p:sp>
      <p:sp>
        <p:nvSpPr>
          <p:cNvPr id="23" name="TextBox 22"/>
          <p:cNvSpPr txBox="1"/>
          <p:nvPr/>
        </p:nvSpPr>
        <p:spPr>
          <a:xfrm>
            <a:off x="4080344" y="3096275"/>
            <a:ext cx="1188720" cy="1143903"/>
          </a:xfrm>
          <a:prstGeom prst="rect">
            <a:avLst/>
          </a:prstGeom>
          <a:solidFill>
            <a:sysClr val="window" lastClr="FFFFFF"/>
          </a:solidFill>
          <a:ln w="19050">
            <a:solidFill>
              <a:srgbClr val="009900"/>
            </a:solidFill>
          </a:ln>
        </p:spPr>
        <p:txBody>
          <a:bodyPr wrap="square" rtlCol="0">
            <a:spAutoFit/>
          </a:bodyPr>
          <a:lstStyle/>
          <a:p>
            <a:pPr marL="0" marR="0" lvl="0" indent="0" algn="ctr" defTabSz="914400" eaLnBrk="1" fontAlgn="auto" latinLnBrk="0" hangingPunct="1">
              <a:lnSpc>
                <a:spcPct val="100000"/>
              </a:lnSpc>
              <a:spcBef>
                <a:spcPts val="0"/>
              </a:spcBef>
              <a:spcAft>
                <a:spcPts val="400"/>
              </a:spcAft>
              <a:buClrTx/>
              <a:buSzTx/>
              <a:buFontTx/>
              <a:buNone/>
              <a:tabLst/>
              <a:defRPr/>
            </a:pPr>
            <a:r>
              <a:rPr kumimoji="0" lang="en-US" sz="1200" b="1" i="0" u="sng" strike="noStrike" kern="0" cap="none" spc="0" normalizeH="0" baseline="0" noProof="0" dirty="0" smtClean="0">
                <a:ln>
                  <a:noFill/>
                </a:ln>
                <a:solidFill>
                  <a:srgbClr val="009900"/>
                </a:solidFill>
                <a:effectLst/>
                <a:uLnTx/>
                <a:uFillTx/>
                <a:latin typeface="Helvetica" pitchFamily="34" charset="0"/>
              </a:rPr>
              <a:t>Medical</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Hypertension</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Dyslipidemia</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Diabetes</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Obesity</a:t>
            </a:r>
          </a:p>
        </p:txBody>
      </p:sp>
      <p:sp>
        <p:nvSpPr>
          <p:cNvPr id="24" name="TextBox 23"/>
          <p:cNvSpPr txBox="1"/>
          <p:nvPr/>
        </p:nvSpPr>
        <p:spPr>
          <a:xfrm>
            <a:off x="5742415" y="2882067"/>
            <a:ext cx="914400" cy="646331"/>
          </a:xfrm>
          <a:prstGeom prst="rect">
            <a:avLst/>
          </a:prstGeom>
          <a:solidFill>
            <a:sysClr val="window" lastClr="FFFFFF"/>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Known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CHD 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Equivalent</a:t>
            </a:r>
          </a:p>
        </p:txBody>
      </p:sp>
      <p:sp>
        <p:nvSpPr>
          <p:cNvPr id="25" name="TextBox 24"/>
          <p:cNvSpPr txBox="1"/>
          <p:nvPr/>
        </p:nvSpPr>
        <p:spPr>
          <a:xfrm>
            <a:off x="5742415" y="3792279"/>
            <a:ext cx="914400" cy="646331"/>
          </a:xfrm>
          <a:prstGeom prst="rect">
            <a:avLst/>
          </a:prstGeom>
          <a:solidFill>
            <a:sysClr val="window" lastClr="FFFFFF"/>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Subclinical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Disease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 LVH</a:t>
            </a:r>
          </a:p>
        </p:txBody>
      </p:sp>
      <p:sp>
        <p:nvSpPr>
          <p:cNvPr id="26" name="TextBox 25"/>
          <p:cNvSpPr txBox="1"/>
          <p:nvPr/>
        </p:nvSpPr>
        <p:spPr>
          <a:xfrm>
            <a:off x="7038793" y="5749543"/>
            <a:ext cx="822960" cy="697627"/>
          </a:xfrm>
          <a:prstGeom prst="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Acute</a:t>
            </a:r>
          </a:p>
          <a:p>
            <a:pPr marL="0" marR="0" lvl="0" indent="0" algn="ctr"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CVD</a:t>
            </a:r>
          </a:p>
          <a:p>
            <a:pPr marL="0" marR="0" lvl="0" indent="0" algn="ctr"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Events</a:t>
            </a:r>
          </a:p>
        </p:txBody>
      </p:sp>
      <p:sp>
        <p:nvSpPr>
          <p:cNvPr id="27" name="Right Arrow 26"/>
          <p:cNvSpPr/>
          <p:nvPr/>
        </p:nvSpPr>
        <p:spPr>
          <a:xfrm>
            <a:off x="4308238" y="1983753"/>
            <a:ext cx="1097280" cy="219456"/>
          </a:xfrm>
          <a:prstGeom prst="rightArrow">
            <a:avLst/>
          </a:prstGeom>
          <a:solidFill>
            <a:srgbClr val="003399"/>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28" name="Group 27"/>
          <p:cNvGrpSpPr/>
          <p:nvPr/>
        </p:nvGrpSpPr>
        <p:grpSpPr>
          <a:xfrm>
            <a:off x="1382341" y="5824627"/>
            <a:ext cx="5641848" cy="548640"/>
            <a:chOff x="229233" y="6913883"/>
            <a:chExt cx="6035040" cy="548640"/>
          </a:xfrm>
        </p:grpSpPr>
        <p:sp>
          <p:nvSpPr>
            <p:cNvPr id="29" name="Right Arrow 28"/>
            <p:cNvSpPr/>
            <p:nvPr/>
          </p:nvSpPr>
          <p:spPr>
            <a:xfrm>
              <a:off x="229233" y="6913883"/>
              <a:ext cx="6035040" cy="548640"/>
            </a:xfrm>
            <a:prstGeom prst="rightArrow">
              <a:avLst/>
            </a:prstGeom>
            <a:solidFill>
              <a:srgbClr val="003399"/>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0" name="TextBox 29"/>
            <p:cNvSpPr txBox="1"/>
            <p:nvPr/>
          </p:nvSpPr>
          <p:spPr>
            <a:xfrm>
              <a:off x="876944" y="7051979"/>
              <a:ext cx="4627975"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Helvetica" pitchFamily="34" charset="0"/>
                </a:rPr>
                <a:t>Progression of Atherosclerosis or Structural Heart Changes</a:t>
              </a:r>
            </a:p>
          </p:txBody>
        </p:sp>
      </p:grpSp>
      <p:grpSp>
        <p:nvGrpSpPr>
          <p:cNvPr id="31" name="Group 30"/>
          <p:cNvGrpSpPr/>
          <p:nvPr/>
        </p:nvGrpSpPr>
        <p:grpSpPr>
          <a:xfrm>
            <a:off x="6166043" y="1174813"/>
            <a:ext cx="1554480" cy="1188720"/>
            <a:chOff x="5114955" y="1918644"/>
            <a:chExt cx="1920240" cy="1371600"/>
          </a:xfrm>
        </p:grpSpPr>
        <p:sp>
          <p:nvSpPr>
            <p:cNvPr id="32" name="Isosceles Triangle 31"/>
            <p:cNvSpPr/>
            <p:nvPr/>
          </p:nvSpPr>
          <p:spPr>
            <a:xfrm rot="10800000">
              <a:off x="5114955" y="1918644"/>
              <a:ext cx="1920240" cy="1371600"/>
            </a:xfrm>
            <a:prstGeom prst="triangle">
              <a:avLst/>
            </a:prstGeom>
            <a:solidFill>
              <a:srgbClr val="C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3" name="TextBox 32"/>
            <p:cNvSpPr txBox="1"/>
            <p:nvPr/>
          </p:nvSpPr>
          <p:spPr>
            <a:xfrm>
              <a:off x="5434511" y="2007484"/>
              <a:ext cx="1280160" cy="7837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40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Helvetica" pitchFamily="34" charset="0"/>
                </a:rPr>
                <a:t>Triggers/</a:t>
              </a:r>
            </a:p>
            <a:p>
              <a:pPr marL="0" marR="0" lvl="0" indent="0" algn="ctr" defTabSz="914400" eaLnBrk="1" fontAlgn="auto" latinLnBrk="0" hangingPunct="1">
                <a:lnSpc>
                  <a:spcPct val="100000"/>
                </a:lnSpc>
                <a:spcBef>
                  <a:spcPts val="0"/>
                </a:spcBef>
                <a:spcAft>
                  <a:spcPts val="40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Helvetica" pitchFamily="34" charset="0"/>
                </a:rPr>
                <a:t>Strenuous</a:t>
              </a:r>
              <a:br>
                <a:rPr kumimoji="0" lang="en-US" sz="1200" b="1" i="0" u="none" strike="noStrike" kern="0" cap="none" spc="0" normalizeH="0" baseline="0" noProof="0" dirty="0" smtClean="0">
                  <a:ln>
                    <a:noFill/>
                  </a:ln>
                  <a:solidFill>
                    <a:prstClr val="white"/>
                  </a:solidFill>
                  <a:effectLst/>
                  <a:uLnTx/>
                  <a:uFillTx/>
                  <a:latin typeface="Helvetica" pitchFamily="34" charset="0"/>
                </a:rPr>
              </a:br>
              <a:r>
                <a:rPr kumimoji="0" lang="en-US" sz="1200" b="1" i="0" u="none" strike="noStrike" kern="0" cap="none" spc="0" normalizeH="0" baseline="0" noProof="0" dirty="0" smtClean="0">
                  <a:ln>
                    <a:noFill/>
                  </a:ln>
                  <a:solidFill>
                    <a:prstClr val="white"/>
                  </a:solidFill>
                  <a:effectLst/>
                  <a:uLnTx/>
                  <a:uFillTx/>
                  <a:latin typeface="Helvetica" pitchFamily="34" charset="0"/>
                </a:rPr>
                <a:t>Duties</a:t>
              </a:r>
            </a:p>
          </p:txBody>
        </p:sp>
      </p:grpSp>
      <p:sp>
        <p:nvSpPr>
          <p:cNvPr id="34" name="Right Arrow 33"/>
          <p:cNvSpPr/>
          <p:nvPr/>
        </p:nvSpPr>
        <p:spPr>
          <a:xfrm>
            <a:off x="5278142" y="3101959"/>
            <a:ext cx="457200" cy="219456"/>
          </a:xfrm>
          <a:prstGeom prst="rightArrow">
            <a:avLst/>
          </a:prstGeom>
          <a:solidFill>
            <a:srgbClr val="003399"/>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5" name="Left-Right Arrow 34"/>
          <p:cNvSpPr/>
          <p:nvPr/>
        </p:nvSpPr>
        <p:spPr>
          <a:xfrm>
            <a:off x="5284936" y="4012943"/>
            <a:ext cx="457200" cy="219456"/>
          </a:xfrm>
          <a:prstGeom prst="leftRightArrow">
            <a:avLst/>
          </a:prstGeom>
          <a:solidFill>
            <a:srgbClr val="003399"/>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6" name="Left-Right Arrow 35"/>
          <p:cNvSpPr/>
          <p:nvPr/>
        </p:nvSpPr>
        <p:spPr>
          <a:xfrm>
            <a:off x="2761892" y="3555182"/>
            <a:ext cx="1316736" cy="219456"/>
          </a:xfrm>
          <a:prstGeom prst="leftRightArrow">
            <a:avLst/>
          </a:prstGeom>
          <a:solidFill>
            <a:srgbClr val="003399"/>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7" name="Right Brace 36"/>
          <p:cNvSpPr/>
          <p:nvPr/>
        </p:nvSpPr>
        <p:spPr>
          <a:xfrm>
            <a:off x="6673055" y="3212779"/>
            <a:ext cx="338328" cy="905256"/>
          </a:xfrm>
          <a:prstGeom prst="righ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a:ea typeface="+mn-ea"/>
              <a:cs typeface="+mn-cs"/>
            </a:endParaRPr>
          </a:p>
        </p:txBody>
      </p:sp>
      <p:cxnSp>
        <p:nvCxnSpPr>
          <p:cNvPr id="38" name="Straight Arrow Connector 37"/>
          <p:cNvCxnSpPr/>
          <p:nvPr/>
        </p:nvCxnSpPr>
        <p:spPr>
          <a:xfrm>
            <a:off x="6943525" y="2361073"/>
            <a:ext cx="0" cy="3474720"/>
          </a:xfrm>
          <a:prstGeom prst="straightConnector1">
            <a:avLst/>
          </a:prstGeom>
          <a:noFill/>
          <a:ln w="25400" cap="flat" cmpd="sng" algn="ctr">
            <a:solidFill>
              <a:srgbClr val="C00000"/>
            </a:solidFill>
            <a:prstDash val="solid"/>
            <a:miter lim="800000"/>
            <a:tailEnd type="triangle"/>
          </a:ln>
          <a:effectLst/>
        </p:spPr>
      </p:cxnSp>
      <p:sp>
        <p:nvSpPr>
          <p:cNvPr id="39" name="Right Arrow 38"/>
          <p:cNvSpPr/>
          <p:nvPr/>
        </p:nvSpPr>
        <p:spPr>
          <a:xfrm rot="10800000">
            <a:off x="1608480" y="4818809"/>
            <a:ext cx="1097280" cy="219456"/>
          </a:xfrm>
          <a:prstGeom prst="rightArrow">
            <a:avLst/>
          </a:prstGeom>
          <a:solidFill>
            <a:srgbClr val="003399"/>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40" name="TextBox 39"/>
          <p:cNvSpPr txBox="1"/>
          <p:nvPr/>
        </p:nvSpPr>
        <p:spPr>
          <a:xfrm>
            <a:off x="7037768" y="3312748"/>
            <a:ext cx="822960" cy="697627"/>
          </a:xfrm>
          <a:prstGeom prst="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Death</a:t>
            </a:r>
          </a:p>
          <a:p>
            <a:pPr marL="0" marR="0" lvl="0" indent="0" algn="ctr"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Disease</a:t>
            </a:r>
          </a:p>
          <a:p>
            <a:pPr marL="0" marR="0" lvl="0" indent="0" algn="ctr" defTabSz="914400" eaLnBrk="1" fontAlgn="auto" latinLnBrk="0" hangingPunct="1">
              <a:lnSpc>
                <a:spcPct val="100000"/>
              </a:lnSpc>
              <a:spcBef>
                <a:spcPts val="0"/>
              </a:spcBef>
              <a:spcAft>
                <a:spcPts val="20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Helvetica" pitchFamily="34" charset="0"/>
              </a:rPr>
              <a:t>Disability</a:t>
            </a:r>
          </a:p>
        </p:txBody>
      </p:sp>
      <p:sp>
        <p:nvSpPr>
          <p:cNvPr id="41" name="Oval 40"/>
          <p:cNvSpPr/>
          <p:nvPr/>
        </p:nvSpPr>
        <p:spPr>
          <a:xfrm>
            <a:off x="5152258" y="2615382"/>
            <a:ext cx="2075688" cy="2075688"/>
          </a:xfrm>
          <a:prstGeom prst="ellipse">
            <a:avLst/>
          </a:prstGeom>
          <a:no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090699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229621"/>
            <a:ext cx="8790440" cy="6400800"/>
            <a:chOff x="-428353" y="81289"/>
            <a:chExt cx="7353237" cy="5234638"/>
          </a:xfrm>
        </p:grpSpPr>
        <p:sp>
          <p:nvSpPr>
            <p:cNvPr id="7" name="Rectangle 6"/>
            <p:cNvSpPr/>
            <p:nvPr/>
          </p:nvSpPr>
          <p:spPr>
            <a:xfrm>
              <a:off x="-428353" y="81289"/>
              <a:ext cx="7266540" cy="5234638"/>
            </a:xfrm>
            <a:prstGeom prst="rect">
              <a:avLst/>
            </a:prstGeom>
            <a:solidFill>
              <a:schemeClr val="accent1">
                <a:lumMod val="40000"/>
                <a:lumOff val="60000"/>
                <a:alpha val="18000"/>
              </a:schemeClr>
            </a:solidFill>
            <a:ln w="4445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p:cNvGrpSpPr/>
            <p:nvPr/>
          </p:nvGrpSpPr>
          <p:grpSpPr>
            <a:xfrm>
              <a:off x="-300868" y="186267"/>
              <a:ext cx="7225752" cy="4950526"/>
              <a:chOff x="-300868" y="0"/>
              <a:chExt cx="7225752" cy="4950526"/>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6686" b="2357"/>
              <a:stretch/>
            </p:blipFill>
            <p:spPr>
              <a:xfrm>
                <a:off x="356718" y="1147869"/>
                <a:ext cx="1649839" cy="1615259"/>
              </a:xfrm>
              <a:prstGeom prst="rect">
                <a:avLst/>
              </a:prstGeom>
              <a:ln>
                <a:noFill/>
              </a:ln>
            </p:spPr>
          </p:pic>
          <p:grpSp>
            <p:nvGrpSpPr>
              <p:cNvPr id="9" name="Group 8"/>
              <p:cNvGrpSpPr/>
              <p:nvPr/>
            </p:nvGrpSpPr>
            <p:grpSpPr>
              <a:xfrm>
                <a:off x="-300868" y="0"/>
                <a:ext cx="7225752" cy="4950526"/>
                <a:chOff x="-300877" y="0"/>
                <a:chExt cx="7225961" cy="4950876"/>
              </a:xfrm>
            </p:grpSpPr>
            <p:grpSp>
              <p:nvGrpSpPr>
                <p:cNvPr id="10" name="Group 9"/>
                <p:cNvGrpSpPr/>
                <p:nvPr/>
              </p:nvGrpSpPr>
              <p:grpSpPr>
                <a:xfrm>
                  <a:off x="2097259" y="0"/>
                  <a:ext cx="3970868" cy="2735786"/>
                  <a:chOff x="1398546" y="211450"/>
                  <a:chExt cx="5058705" cy="3487178"/>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157" y="1641863"/>
                    <a:ext cx="2157094" cy="2056765"/>
                  </a:xfrm>
                  <a:prstGeom prst="rect">
                    <a:avLst/>
                  </a:prstGeom>
                  <a:ln>
                    <a:noFill/>
                  </a:ln>
                </p:spPr>
              </p:pic>
              <p:sp>
                <p:nvSpPr>
                  <p:cNvPr id="14" name="Text Box 78"/>
                  <p:cNvSpPr txBox="1"/>
                  <p:nvPr/>
                </p:nvSpPr>
                <p:spPr>
                  <a:xfrm>
                    <a:off x="1933168" y="2126589"/>
                    <a:ext cx="1579850" cy="61288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a:effectLst/>
                        <a:ea typeface="Calibri" charset="0"/>
                        <a:cs typeface="Times New Roman" charset="0"/>
                      </a:rPr>
                      <a:t>Two types of heart disease</a:t>
                    </a:r>
                    <a:endParaRPr lang="en-US" sz="1200">
                      <a:effectLst/>
                      <a:ea typeface="Calibri" charset="0"/>
                      <a:cs typeface="Times New Roman" charset="0"/>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4145"/>
                  <a:stretch/>
                </p:blipFill>
                <p:spPr bwMode="auto">
                  <a:xfrm>
                    <a:off x="2042202" y="211450"/>
                    <a:ext cx="1503680" cy="1954530"/>
                  </a:xfrm>
                  <a:prstGeom prst="rect">
                    <a:avLst/>
                  </a:prstGeom>
                  <a:ln>
                    <a:noFill/>
                  </a:ln>
                  <a:extLst>
                    <a:ext uri="{53640926-AAD7-44d8-BBD7-CCE9431645EC}">
                      <a14:shadowObscured xmlns:a14="http://schemas.microsoft.com/office/drawing/2010/main"/>
                    </a:ext>
                  </a:extLst>
                </p:spPr>
              </p:pic>
              <p:grpSp>
                <p:nvGrpSpPr>
                  <p:cNvPr id="16" name="Group 15"/>
                  <p:cNvGrpSpPr/>
                  <p:nvPr/>
                </p:nvGrpSpPr>
                <p:grpSpPr>
                  <a:xfrm>
                    <a:off x="1398546" y="627078"/>
                    <a:ext cx="509612" cy="1174750"/>
                    <a:chOff x="102137" y="255891"/>
                    <a:chExt cx="513447" cy="1175113"/>
                  </a:xfrm>
                </p:grpSpPr>
                <p:sp>
                  <p:nvSpPr>
                    <p:cNvPr id="20" name="Down Arrow 19"/>
                    <p:cNvSpPr/>
                    <p:nvPr/>
                  </p:nvSpPr>
                  <p:spPr>
                    <a:xfrm rot="2163161">
                      <a:off x="102137" y="447349"/>
                      <a:ext cx="441960" cy="96901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Text Box 82"/>
                    <p:cNvSpPr txBox="1"/>
                    <p:nvPr/>
                  </p:nvSpPr>
                  <p:spPr>
                    <a:xfrm rot="18358798">
                      <a:off x="-156841" y="658579"/>
                      <a:ext cx="1175113" cy="3697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100" b="1" dirty="0">
                          <a:effectLst/>
                          <a:ea typeface="Calibri" charset="0"/>
                          <a:cs typeface="Times New Roman" charset="0"/>
                        </a:rPr>
                        <a:t>Structural HD</a:t>
                      </a:r>
                      <a:endParaRPr lang="en-US" sz="1200" b="1" dirty="0">
                        <a:effectLst/>
                        <a:ea typeface="Calibri" charset="0"/>
                        <a:cs typeface="Times New Roman" charset="0"/>
                      </a:endParaRPr>
                    </a:p>
                  </p:txBody>
                </p:sp>
              </p:grpSp>
              <p:grpSp>
                <p:nvGrpSpPr>
                  <p:cNvPr id="17" name="Group 16"/>
                  <p:cNvGrpSpPr/>
                  <p:nvPr/>
                </p:nvGrpSpPr>
                <p:grpSpPr>
                  <a:xfrm>
                    <a:off x="3742041" y="791004"/>
                    <a:ext cx="441960" cy="1056663"/>
                    <a:chOff x="-383392" y="109316"/>
                    <a:chExt cx="441960" cy="1056663"/>
                  </a:xfrm>
                </p:grpSpPr>
                <p:sp>
                  <p:nvSpPr>
                    <p:cNvPr id="18" name="Down Arrow 17"/>
                    <p:cNvSpPr/>
                    <p:nvPr/>
                  </p:nvSpPr>
                  <p:spPr>
                    <a:xfrm rot="19362617">
                      <a:off x="-383392" y="135177"/>
                      <a:ext cx="441960" cy="96901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Box 85"/>
                    <p:cNvSpPr txBox="1"/>
                    <p:nvPr/>
                  </p:nvSpPr>
                  <p:spPr>
                    <a:xfrm rot="3244577">
                      <a:off x="-719384" y="452497"/>
                      <a:ext cx="1056663" cy="37030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100" b="1" dirty="0">
                          <a:effectLst/>
                          <a:ea typeface="Calibri" charset="0"/>
                          <a:cs typeface="Times New Roman" charset="0"/>
                        </a:rPr>
                        <a:t>Coronary</a:t>
                      </a:r>
                      <a:r>
                        <a:rPr lang="en-US" sz="1200" b="1" dirty="0">
                          <a:effectLst/>
                          <a:ea typeface="Calibri" charset="0"/>
                          <a:cs typeface="Times New Roman" charset="0"/>
                        </a:rPr>
                        <a:t> HD</a:t>
                      </a:r>
                    </a:p>
                  </p:txBody>
                </p:sp>
              </p:grpSp>
            </p:grpSp>
            <p:sp>
              <p:nvSpPr>
                <p:cNvPr id="11" name="Text Box 86"/>
                <p:cNvSpPr txBox="1"/>
                <p:nvPr/>
              </p:nvSpPr>
              <p:spPr>
                <a:xfrm>
                  <a:off x="-300877" y="3009148"/>
                  <a:ext cx="3509645" cy="19329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u="sng" dirty="0">
                      <a:effectLst/>
                      <a:ea typeface="Calibri" charset="0"/>
                      <a:cs typeface="Times New Roman" charset="0"/>
                    </a:rPr>
                    <a:t>Structural Heart Disease</a:t>
                  </a:r>
                  <a:endParaRPr lang="en-US" u="sng" dirty="0">
                    <a:effectLst/>
                    <a:ea typeface="Calibri" charset="0"/>
                    <a:cs typeface="Times New Roman" charset="0"/>
                  </a:endParaRPr>
                </a:p>
                <a:p>
                  <a:pPr marL="0" marR="0">
                    <a:spcBef>
                      <a:spcPts val="0"/>
                    </a:spcBef>
                    <a:spcAft>
                      <a:spcPts val="0"/>
                    </a:spcAft>
                  </a:pPr>
                  <a:r>
                    <a:rPr lang="en-US" sz="1600" b="1" dirty="0" smtClean="0">
                      <a:ea typeface="Calibri" charset="0"/>
                      <a:cs typeface="Times New Roman" charset="0"/>
                    </a:rPr>
                    <a:t>Structural HD </a:t>
                  </a:r>
                  <a:r>
                    <a:rPr lang="en-US" sz="1600" dirty="0" smtClean="0">
                      <a:ea typeface="Calibri" charset="0"/>
                      <a:cs typeface="Times New Roman" charset="0"/>
                    </a:rPr>
                    <a:t>- g</a:t>
                  </a:r>
                  <a:r>
                    <a:rPr lang="en-US" sz="1600" dirty="0" smtClean="0">
                      <a:effectLst/>
                      <a:ea typeface="Calibri" charset="0"/>
                      <a:cs typeface="Times New Roman" charset="0"/>
                    </a:rPr>
                    <a:t>eneral </a:t>
                  </a:r>
                  <a:r>
                    <a:rPr lang="en-US" sz="1600" dirty="0">
                      <a:effectLst/>
                      <a:ea typeface="Calibri" charset="0"/>
                      <a:cs typeface="Times New Roman" charset="0"/>
                    </a:rPr>
                    <a:t>term to describe structural changes to the </a:t>
                  </a:r>
                  <a:r>
                    <a:rPr lang="en-US" sz="1600" dirty="0" smtClean="0">
                      <a:effectLst/>
                      <a:ea typeface="Calibri" charset="0"/>
                      <a:cs typeface="Times New Roman" charset="0"/>
                    </a:rPr>
                    <a:t>heart. </a:t>
                  </a:r>
                  <a:r>
                    <a:rPr lang="en-US" sz="1600" dirty="0">
                      <a:ea typeface="Calibri" charset="0"/>
                      <a:cs typeface="Times New Roman" charset="0"/>
                    </a:rPr>
                    <a:t>I</a:t>
                  </a:r>
                  <a:r>
                    <a:rPr lang="en-US" sz="1600" dirty="0" smtClean="0">
                      <a:effectLst/>
                      <a:ea typeface="Calibri" charset="0"/>
                      <a:cs typeface="Times New Roman" charset="0"/>
                    </a:rPr>
                    <a:t>t includes:</a:t>
                  </a:r>
                  <a:endParaRPr lang="en-US" sz="1600" dirty="0">
                    <a:effectLst/>
                    <a:ea typeface="Calibri" charset="0"/>
                    <a:cs typeface="Times New Roman" charset="0"/>
                  </a:endParaRPr>
                </a:p>
                <a:p>
                  <a:pPr marL="115888" marR="0" indent="-115888">
                    <a:spcBef>
                      <a:spcPts val="0"/>
                    </a:spcBef>
                    <a:spcAft>
                      <a:spcPts val="0"/>
                    </a:spcAft>
                    <a:buFont typeface="Arial" panose="020B0604020202020204" pitchFamily="34" charset="0"/>
                    <a:buChar char="•"/>
                  </a:pPr>
                  <a:r>
                    <a:rPr lang="en-US" sz="1600" b="1" dirty="0" smtClean="0">
                      <a:effectLst/>
                      <a:ea typeface="Calibri" charset="0"/>
                      <a:cs typeface="Times New Roman" charset="0"/>
                    </a:rPr>
                    <a:t>Cardiomegaly</a:t>
                  </a:r>
                  <a:r>
                    <a:rPr lang="en-US" sz="1600" dirty="0" smtClean="0">
                      <a:effectLst/>
                      <a:ea typeface="Calibri" charset="0"/>
                      <a:cs typeface="Times New Roman" charset="0"/>
                    </a:rPr>
                    <a:t> </a:t>
                  </a:r>
                  <a:r>
                    <a:rPr lang="en-US" sz="1600" dirty="0">
                      <a:effectLst/>
                      <a:ea typeface="Calibri" charset="0"/>
                      <a:cs typeface="Times New Roman" charset="0"/>
                    </a:rPr>
                    <a:t>–an enlarged heart</a:t>
                  </a:r>
                </a:p>
                <a:p>
                  <a:pPr marL="115888" marR="0" indent="-115888">
                    <a:spcBef>
                      <a:spcPts val="0"/>
                    </a:spcBef>
                    <a:spcAft>
                      <a:spcPts val="0"/>
                    </a:spcAft>
                    <a:buFont typeface="Arial" panose="020B0604020202020204" pitchFamily="34" charset="0"/>
                    <a:buChar char="•"/>
                  </a:pPr>
                  <a:r>
                    <a:rPr lang="en-US" sz="1600" b="1" dirty="0" smtClean="0">
                      <a:effectLst/>
                      <a:ea typeface="Calibri" charset="0"/>
                      <a:cs typeface="Times New Roman" charset="0"/>
                    </a:rPr>
                    <a:t>Left </a:t>
                  </a:r>
                  <a:r>
                    <a:rPr lang="en-US" sz="1600" b="1" dirty="0">
                      <a:effectLst/>
                      <a:ea typeface="Calibri" charset="0"/>
                      <a:cs typeface="Times New Roman" charset="0"/>
                    </a:rPr>
                    <a:t>Ventricular Hypertrophy (LVH)</a:t>
                  </a:r>
                  <a:r>
                    <a:rPr lang="en-US" sz="1600" dirty="0">
                      <a:effectLst/>
                      <a:ea typeface="Calibri" charset="0"/>
                      <a:cs typeface="Times New Roman" charset="0"/>
                    </a:rPr>
                    <a:t> – a thickening of the heart muscle (left ventricle) </a:t>
                  </a:r>
                </a:p>
                <a:p>
                  <a:pPr marL="0" marR="0">
                    <a:spcBef>
                      <a:spcPts val="0"/>
                    </a:spcBef>
                    <a:spcAft>
                      <a:spcPts val="0"/>
                    </a:spcAft>
                  </a:pPr>
                  <a:r>
                    <a:rPr lang="en-US" sz="1600" b="1" dirty="0" smtClean="0">
                      <a:effectLst/>
                      <a:ea typeface="Calibri" charset="0"/>
                      <a:cs typeface="Times New Roman" charset="0"/>
                    </a:rPr>
                    <a:t/>
                  </a:r>
                  <a:br>
                    <a:rPr lang="en-US" sz="1600" b="1" dirty="0" smtClean="0">
                      <a:effectLst/>
                      <a:ea typeface="Calibri" charset="0"/>
                      <a:cs typeface="Times New Roman" charset="0"/>
                    </a:rPr>
                  </a:br>
                  <a:r>
                    <a:rPr lang="en-US" sz="1600" b="1" dirty="0" smtClean="0">
                      <a:effectLst/>
                      <a:ea typeface="Calibri" charset="0"/>
                      <a:cs typeface="Times New Roman" charset="0"/>
                    </a:rPr>
                    <a:t>Major Risk:</a:t>
                  </a:r>
                  <a:endParaRPr lang="en-US" sz="1600" dirty="0">
                    <a:effectLst/>
                    <a:ea typeface="Calibri" charset="0"/>
                    <a:cs typeface="Times New Roman" charset="0"/>
                  </a:endParaRPr>
                </a:p>
                <a:p>
                  <a:pPr marL="115888" marR="0" lvl="0" indent="-115888">
                    <a:spcBef>
                      <a:spcPts val="0"/>
                    </a:spcBef>
                    <a:spcAft>
                      <a:spcPts val="0"/>
                    </a:spcAft>
                    <a:buFont typeface="Arial" panose="020B0604020202020204" pitchFamily="34" charset="0"/>
                    <a:buChar char="•"/>
                  </a:pPr>
                  <a:r>
                    <a:rPr lang="en-US" sz="1600" dirty="0">
                      <a:effectLst/>
                      <a:ea typeface="Calibri" charset="0"/>
                      <a:cs typeface="Times New Roman" charset="0"/>
                    </a:rPr>
                    <a:t>Increased susceptibility to arrhythmia </a:t>
                  </a:r>
                </a:p>
                <a:p>
                  <a:pPr marL="115888" marR="0" lvl="0" indent="-115888">
                    <a:spcBef>
                      <a:spcPts val="0"/>
                    </a:spcBef>
                    <a:spcAft>
                      <a:spcPts val="0"/>
                    </a:spcAft>
                    <a:buFont typeface="Arial" panose="020B0604020202020204" pitchFamily="34" charset="0"/>
                    <a:buChar char="•"/>
                  </a:pPr>
                  <a:r>
                    <a:rPr lang="en-US" sz="1600" dirty="0">
                      <a:effectLst/>
                      <a:ea typeface="Calibri" charset="0"/>
                      <a:cs typeface="Times New Roman" charset="0"/>
                    </a:rPr>
                    <a:t>Can impede blood flow from the heart</a:t>
                  </a:r>
                </a:p>
              </p:txBody>
            </p:sp>
            <p:sp>
              <p:nvSpPr>
                <p:cNvPr id="12" name="Text Box 87"/>
                <p:cNvSpPr txBox="1"/>
                <p:nvPr/>
              </p:nvSpPr>
              <p:spPr>
                <a:xfrm>
                  <a:off x="3268754" y="3010951"/>
                  <a:ext cx="3656330" cy="193992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indent="-228600" algn="ctr">
                    <a:spcBef>
                      <a:spcPts val="0"/>
                    </a:spcBef>
                    <a:spcAft>
                      <a:spcPts val="0"/>
                    </a:spcAft>
                  </a:pPr>
                  <a:r>
                    <a:rPr lang="en-US" b="1" u="sng" dirty="0">
                      <a:effectLst/>
                      <a:ea typeface="Calibri" charset="0"/>
                      <a:cs typeface="Times New Roman" charset="0"/>
                    </a:rPr>
                    <a:t>Coronary Heart Disease (</a:t>
                  </a:r>
                  <a:r>
                    <a:rPr lang="en-US" b="1" u="sng" dirty="0" smtClean="0">
                      <a:effectLst/>
                      <a:ea typeface="Calibri" charset="0"/>
                      <a:cs typeface="Times New Roman" charset="0"/>
                    </a:rPr>
                    <a:t>CHD)</a:t>
                  </a:r>
                  <a:endParaRPr lang="en-US" u="sng" dirty="0" smtClean="0">
                    <a:effectLst/>
                    <a:ea typeface="Calibri" charset="0"/>
                    <a:cs typeface="Times New Roman" charset="0"/>
                  </a:endParaRPr>
                </a:p>
                <a:p>
                  <a:pPr marL="228600" marR="0" indent="-228600">
                    <a:spcBef>
                      <a:spcPts val="0"/>
                    </a:spcBef>
                    <a:spcAft>
                      <a:spcPts val="0"/>
                    </a:spcAft>
                  </a:pPr>
                  <a:r>
                    <a:rPr lang="en-US" sz="1600" b="1" dirty="0" smtClean="0">
                      <a:effectLst/>
                      <a:ea typeface="Calibri" charset="0"/>
                      <a:cs typeface="Times New Roman" charset="0"/>
                    </a:rPr>
                    <a:t>CHD</a:t>
                  </a:r>
                  <a:r>
                    <a:rPr lang="en-US" sz="1600" dirty="0" smtClean="0">
                      <a:effectLst/>
                      <a:ea typeface="Calibri" charset="0"/>
                      <a:cs typeface="Times New Roman" charset="0"/>
                    </a:rPr>
                    <a:t> - narrowing of the blood vessels that supply blood and oxygen to the heart tissue</a:t>
                  </a:r>
                </a:p>
                <a:p>
                  <a:pPr marR="0">
                    <a:spcBef>
                      <a:spcPts val="0"/>
                    </a:spcBef>
                    <a:spcAft>
                      <a:spcPts val="0"/>
                    </a:spcAft>
                  </a:pPr>
                  <a:r>
                    <a:rPr lang="en-US" sz="1600" b="1" dirty="0">
                      <a:ea typeface="Calibri" charset="0"/>
                      <a:cs typeface="Times New Roman" charset="0"/>
                    </a:rPr>
                    <a:t/>
                  </a:r>
                  <a:br>
                    <a:rPr lang="en-US" sz="1600" b="1" dirty="0">
                      <a:ea typeface="Calibri" charset="0"/>
                      <a:cs typeface="Times New Roman" charset="0"/>
                    </a:rPr>
                  </a:br>
                  <a:r>
                    <a:rPr lang="en-US" sz="1600" b="1" dirty="0" smtClean="0">
                      <a:effectLst/>
                      <a:ea typeface="Calibri" charset="0"/>
                      <a:cs typeface="Times New Roman" charset="0"/>
                    </a:rPr>
                    <a:t>Major </a:t>
                  </a:r>
                  <a:r>
                    <a:rPr lang="en-US" sz="1600" b="1" dirty="0">
                      <a:effectLst/>
                      <a:ea typeface="Calibri" charset="0"/>
                      <a:cs typeface="Times New Roman" charset="0"/>
                    </a:rPr>
                    <a:t>Risk:</a:t>
                  </a:r>
                </a:p>
                <a:p>
                  <a:pPr marL="114300" marR="0" lvl="0" indent="-114300">
                    <a:spcBef>
                      <a:spcPts val="0"/>
                    </a:spcBef>
                    <a:spcAft>
                      <a:spcPts val="0"/>
                    </a:spcAft>
                    <a:buFont typeface="Arial" panose="020B0604020202020204" pitchFamily="34" charset="0"/>
                    <a:buChar char="•"/>
                  </a:pPr>
                  <a:r>
                    <a:rPr lang="en-US" sz="1600" dirty="0">
                      <a:effectLst/>
                      <a:ea typeface="Calibri" charset="0"/>
                      <a:cs typeface="Times New Roman" charset="0"/>
                    </a:rPr>
                    <a:t>Atherosclerotic plaque builds up in artery causing stenosis and ischemia</a:t>
                  </a:r>
                </a:p>
                <a:p>
                  <a:pPr marL="114300" marR="0" lvl="0" indent="-114300">
                    <a:spcBef>
                      <a:spcPts val="0"/>
                    </a:spcBef>
                    <a:spcAft>
                      <a:spcPts val="0"/>
                    </a:spcAft>
                    <a:buFont typeface="Arial" panose="020B0604020202020204" pitchFamily="34" charset="0"/>
                    <a:buChar char="•"/>
                  </a:pPr>
                  <a:r>
                    <a:rPr lang="en-US" sz="1600" dirty="0">
                      <a:effectLst/>
                      <a:ea typeface="Calibri" charset="0"/>
                      <a:cs typeface="Times New Roman" charset="0"/>
                    </a:rPr>
                    <a:t>Plaque ruptures, causing </a:t>
                  </a:r>
                  <a:r>
                    <a:rPr lang="en-US" sz="1600" dirty="0" smtClean="0">
                      <a:effectLst/>
                      <a:ea typeface="Calibri" charset="0"/>
                      <a:cs typeface="Times New Roman" charset="0"/>
                    </a:rPr>
                    <a:t>formation</a:t>
                  </a:r>
                  <a:br>
                    <a:rPr lang="en-US" sz="1600" dirty="0" smtClean="0">
                      <a:effectLst/>
                      <a:ea typeface="Calibri" charset="0"/>
                      <a:cs typeface="Times New Roman" charset="0"/>
                    </a:rPr>
                  </a:br>
                  <a:r>
                    <a:rPr lang="en-US" sz="1600" dirty="0" smtClean="0">
                      <a:effectLst/>
                      <a:ea typeface="Calibri" charset="0"/>
                      <a:cs typeface="Times New Roman" charset="0"/>
                    </a:rPr>
                    <a:t>of </a:t>
                  </a:r>
                  <a:r>
                    <a:rPr lang="en-US" sz="1600" dirty="0">
                      <a:effectLst/>
                      <a:ea typeface="Calibri" charset="0"/>
                      <a:cs typeface="Times New Roman" charset="0"/>
                    </a:rPr>
                    <a:t>a blood clot, which causes </a:t>
                  </a:r>
                  <a:r>
                    <a:rPr lang="en-US" sz="1600" dirty="0" smtClean="0">
                      <a:effectLst/>
                      <a:ea typeface="Calibri" charset="0"/>
                      <a:cs typeface="Times New Roman" charset="0"/>
                    </a:rPr>
                    <a:t>a</a:t>
                  </a:r>
                  <a:br>
                    <a:rPr lang="en-US" sz="1600" dirty="0" smtClean="0">
                      <a:effectLst/>
                      <a:ea typeface="Calibri" charset="0"/>
                      <a:cs typeface="Times New Roman" charset="0"/>
                    </a:rPr>
                  </a:br>
                  <a:r>
                    <a:rPr lang="en-US" sz="1600" dirty="0" smtClean="0">
                      <a:effectLst/>
                      <a:ea typeface="Calibri" charset="0"/>
                      <a:cs typeface="Times New Roman" charset="0"/>
                    </a:rPr>
                    <a:t>heart </a:t>
                  </a:r>
                  <a:r>
                    <a:rPr lang="en-US" sz="1600" dirty="0">
                      <a:effectLst/>
                      <a:ea typeface="Calibri" charset="0"/>
                      <a:cs typeface="Times New Roman" charset="0"/>
                    </a:rPr>
                    <a:t>attack </a:t>
                  </a:r>
                </a:p>
                <a:p>
                  <a:pPr marL="228600" marR="0">
                    <a:spcBef>
                      <a:spcPts val="0"/>
                    </a:spcBef>
                    <a:spcAft>
                      <a:spcPts val="0"/>
                    </a:spcAft>
                  </a:pPr>
                  <a:r>
                    <a:rPr lang="en-US" sz="1600" dirty="0">
                      <a:effectLst/>
                      <a:ea typeface="Calibri" charset="0"/>
                      <a:cs typeface="Times New Roman" charset="0"/>
                    </a:rPr>
                    <a:t> </a:t>
                  </a:r>
                </a:p>
              </p:txBody>
            </p:sp>
          </p:grpSp>
        </p:grpSp>
      </p:grpSp>
    </p:spTree>
    <p:extLst>
      <p:ext uri="{BB962C8B-B14F-4D97-AF65-F5344CB8AC3E}">
        <p14:creationId xmlns:p14="http://schemas.microsoft.com/office/powerpoint/2010/main" val="2675436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24" y="304800"/>
            <a:ext cx="9130276" cy="6454670"/>
          </a:xfrm>
          <a:prstGeom prst="rect">
            <a:avLst/>
          </a:prstGeom>
        </p:spPr>
      </p:pic>
    </p:spTree>
    <p:extLst>
      <p:ext uri="{BB962C8B-B14F-4D97-AF65-F5344CB8AC3E}">
        <p14:creationId xmlns:p14="http://schemas.microsoft.com/office/powerpoint/2010/main" val="21477364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6200" y="-76199"/>
            <a:ext cx="9296400" cy="137160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itle 1"/>
          <p:cNvSpPr>
            <a:spLocks noGrp="1"/>
          </p:cNvSpPr>
          <p:nvPr>
            <p:ph type="title"/>
          </p:nvPr>
        </p:nvSpPr>
        <p:spPr>
          <a:xfrm>
            <a:off x="76200" y="76200"/>
            <a:ext cx="3810000" cy="664797"/>
          </a:xfrm>
          <a:solidFill>
            <a:schemeClr val="bg2"/>
          </a:solidFill>
        </p:spPr>
        <p:txBody>
          <a:bodyPr/>
          <a:lstStyle/>
          <a:p>
            <a:pPr algn="ctr"/>
            <a:r>
              <a:rPr lang="en-US" dirty="0" smtClean="0"/>
              <a:t>Who is at Risk?</a:t>
            </a:r>
            <a:endParaRPr lang="en-US" dirty="0"/>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11" name="Content Placeholder 2"/>
          <p:cNvSpPr>
            <a:spLocks noGrp="1"/>
          </p:cNvSpPr>
          <p:nvPr>
            <p:ph idx="1"/>
          </p:nvPr>
        </p:nvSpPr>
        <p:spPr>
          <a:xfrm>
            <a:off x="602247" y="1492544"/>
            <a:ext cx="7886700" cy="2622256"/>
          </a:xfrm>
        </p:spPr>
        <p:txBody>
          <a:bodyPr/>
          <a:lstStyle/>
          <a:p>
            <a:pPr marL="0" indent="0">
              <a:buNone/>
            </a:pPr>
            <a:r>
              <a:rPr lang="en-US" sz="3600" dirty="0" smtClean="0">
                <a:solidFill>
                  <a:srgbClr val="050595"/>
                </a:solidFill>
              </a:rPr>
              <a:t>Most firefighters recover from firefighting without cardiac issues.</a:t>
            </a:r>
          </a:p>
          <a:p>
            <a:pPr marL="0" indent="0">
              <a:buNone/>
            </a:pPr>
            <a:endParaRPr lang="en-US" sz="3200" dirty="0" smtClean="0"/>
          </a:p>
          <a:p>
            <a:pPr marL="0" indent="0">
              <a:buNone/>
            </a:pPr>
            <a:r>
              <a:rPr lang="en-US" sz="3200" dirty="0" smtClean="0">
                <a:solidFill>
                  <a:srgbClr val="990000"/>
                </a:solidFill>
              </a:rPr>
              <a:t>How do we identify those who are at risk?</a:t>
            </a:r>
          </a:p>
          <a:p>
            <a:pPr marL="0" indent="0">
              <a:buNone/>
            </a:pPr>
            <a:endParaRPr lang="en-US" sz="3200" dirty="0"/>
          </a:p>
        </p:txBody>
      </p:sp>
      <p:pic>
        <p:nvPicPr>
          <p:cNvPr id="2" name="Picture 1"/>
          <p:cNvPicPr>
            <a:picLocks noChangeAspect="1"/>
          </p:cNvPicPr>
          <p:nvPr/>
        </p:nvPicPr>
        <p:blipFill>
          <a:blip r:embed="rId3"/>
          <a:stretch>
            <a:fillRect/>
          </a:stretch>
        </p:blipFill>
        <p:spPr>
          <a:xfrm>
            <a:off x="1066800" y="3886200"/>
            <a:ext cx="3767655" cy="2630652"/>
          </a:xfrm>
          <a:prstGeom prst="rect">
            <a:avLst/>
          </a:prstGeom>
        </p:spPr>
      </p:pic>
    </p:spTree>
    <p:extLst>
      <p:ext uri="{BB962C8B-B14F-4D97-AF65-F5344CB8AC3E}">
        <p14:creationId xmlns:p14="http://schemas.microsoft.com/office/powerpoint/2010/main" val="19716052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0500" y="2519073"/>
            <a:ext cx="8610600" cy="3424527"/>
          </a:xfrm>
        </p:spPr>
        <p:txBody>
          <a:bodyPr/>
          <a:lstStyle/>
          <a:p>
            <a:pPr>
              <a:spcAft>
                <a:spcPts val="1200"/>
              </a:spcAft>
            </a:pPr>
            <a:r>
              <a:rPr lang="en-US" dirty="0" smtClean="0">
                <a:solidFill>
                  <a:schemeClr val="bg2"/>
                </a:solidFill>
              </a:rPr>
              <a:t>Section 1 </a:t>
            </a:r>
            <a:r>
              <a:rPr lang="en-US" dirty="0" smtClean="0">
                <a:solidFill>
                  <a:schemeClr val="bg2"/>
                </a:solidFill>
                <a:latin typeface="Times New Roman" panose="02020603050405020304" pitchFamily="18" charset="0"/>
                <a:cs typeface="Times New Roman" panose="02020603050405020304" pitchFamily="18" charset="0"/>
              </a:rPr>
              <a:t>– </a:t>
            </a:r>
            <a:r>
              <a:rPr lang="en-US" dirty="0" smtClean="0">
                <a:solidFill>
                  <a:schemeClr val="bg2"/>
                </a:solidFill>
              </a:rPr>
              <a:t>Health and Safety in the Fire Service</a:t>
            </a:r>
          </a:p>
          <a:p>
            <a:pPr>
              <a:spcAft>
                <a:spcPts val="1200"/>
              </a:spcAft>
            </a:pPr>
            <a:r>
              <a:rPr lang="en-US" dirty="0" smtClean="0">
                <a:solidFill>
                  <a:schemeClr val="bg2"/>
                </a:solidFill>
              </a:rPr>
              <a:t>Section 2 </a:t>
            </a:r>
            <a:r>
              <a:rPr lang="en-US" dirty="0">
                <a:solidFill>
                  <a:schemeClr val="bg2"/>
                </a:solidFill>
                <a:latin typeface="Times New Roman" panose="02020603050405020304" pitchFamily="18" charset="0"/>
                <a:cs typeface="Times New Roman" panose="02020603050405020304" pitchFamily="18" charset="0"/>
              </a:rPr>
              <a:t>– </a:t>
            </a:r>
            <a:r>
              <a:rPr lang="en-US" dirty="0" smtClean="0">
                <a:solidFill>
                  <a:schemeClr val="bg2"/>
                </a:solidFill>
              </a:rPr>
              <a:t>Cardiovascular Strain of Firefighting</a:t>
            </a:r>
          </a:p>
          <a:p>
            <a:pPr>
              <a:spcAft>
                <a:spcPts val="1200"/>
              </a:spcAft>
            </a:pPr>
            <a:r>
              <a:rPr lang="en-US" dirty="0" smtClean="0">
                <a:solidFill>
                  <a:schemeClr val="bg2"/>
                </a:solidFill>
              </a:rPr>
              <a:t>Section 3 </a:t>
            </a:r>
            <a:r>
              <a:rPr lang="en-US" dirty="0">
                <a:solidFill>
                  <a:schemeClr val="bg2"/>
                </a:solidFill>
                <a:latin typeface="Times New Roman" panose="02020603050405020304" pitchFamily="18" charset="0"/>
                <a:cs typeface="Times New Roman" panose="02020603050405020304" pitchFamily="18" charset="0"/>
              </a:rPr>
              <a:t>– </a:t>
            </a:r>
            <a:r>
              <a:rPr lang="en-US" dirty="0" smtClean="0">
                <a:solidFill>
                  <a:schemeClr val="bg2"/>
                </a:solidFill>
              </a:rPr>
              <a:t>Linking Cardiovascular Strain to</a:t>
            </a:r>
            <a:br>
              <a:rPr lang="en-US" dirty="0" smtClean="0">
                <a:solidFill>
                  <a:schemeClr val="bg2"/>
                </a:solidFill>
              </a:rPr>
            </a:br>
            <a:r>
              <a:rPr lang="en-US" dirty="0" smtClean="0">
                <a:solidFill>
                  <a:schemeClr val="bg2"/>
                </a:solidFill>
              </a:rPr>
              <a:t>                     Sudden Cardiac Death</a:t>
            </a:r>
          </a:p>
          <a:p>
            <a:r>
              <a:rPr lang="en-US" dirty="0" smtClean="0">
                <a:solidFill>
                  <a:schemeClr val="bg2"/>
                </a:solidFill>
              </a:rPr>
              <a:t>Section 4 </a:t>
            </a:r>
            <a:r>
              <a:rPr lang="en-US" dirty="0" smtClean="0">
                <a:solidFill>
                  <a:schemeClr val="bg2"/>
                </a:solidFill>
                <a:latin typeface="Times New Roman" panose="02020603050405020304" pitchFamily="18" charset="0"/>
                <a:cs typeface="Times New Roman" panose="02020603050405020304" pitchFamily="18" charset="0"/>
              </a:rPr>
              <a:t>– </a:t>
            </a:r>
            <a:r>
              <a:rPr lang="en-US" dirty="0" smtClean="0">
                <a:solidFill>
                  <a:schemeClr val="bg2"/>
                </a:solidFill>
              </a:rPr>
              <a:t>Strategies to Combat CVD in the Fire</a:t>
            </a:r>
            <a:br>
              <a:rPr lang="en-US" dirty="0" smtClean="0">
                <a:solidFill>
                  <a:schemeClr val="bg2"/>
                </a:solidFill>
              </a:rPr>
            </a:br>
            <a:r>
              <a:rPr lang="en-US" dirty="0" smtClean="0">
                <a:solidFill>
                  <a:schemeClr val="bg2"/>
                </a:solidFill>
              </a:rPr>
              <a:t>                     Service</a:t>
            </a:r>
            <a:endParaRPr lang="en-US" dirty="0"/>
          </a:p>
        </p:txBody>
      </p:sp>
      <p:sp>
        <p:nvSpPr>
          <p:cNvPr id="3" name="Rectangle 2"/>
          <p:cNvSpPr/>
          <p:nvPr/>
        </p:nvSpPr>
        <p:spPr bwMode="auto">
          <a:xfrm>
            <a:off x="-76200" y="-76200"/>
            <a:ext cx="9296400" cy="219456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Title 4"/>
          <p:cNvSpPr txBox="1">
            <a:spLocks/>
          </p:cNvSpPr>
          <p:nvPr/>
        </p:nvSpPr>
        <p:spPr>
          <a:xfrm>
            <a:off x="304800" y="609600"/>
            <a:ext cx="8382000" cy="67710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Combatting CVD</a:t>
            </a:r>
            <a:endParaRPr lang="en-US" sz="4400" dirty="0"/>
          </a:p>
        </p:txBody>
      </p:sp>
    </p:spTree>
    <p:extLst>
      <p:ext uri="{BB962C8B-B14F-4D97-AF65-F5344CB8AC3E}">
        <p14:creationId xmlns:p14="http://schemas.microsoft.com/office/powerpoint/2010/main" val="41510532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itle 1"/>
          <p:cNvSpPr>
            <a:spLocks noGrp="1"/>
          </p:cNvSpPr>
          <p:nvPr>
            <p:ph type="title"/>
          </p:nvPr>
        </p:nvSpPr>
        <p:spPr>
          <a:xfrm>
            <a:off x="7172" y="15214"/>
            <a:ext cx="6546028" cy="1341906"/>
          </a:xfrm>
          <a:solidFill>
            <a:schemeClr val="bg2"/>
          </a:solidFill>
        </p:spPr>
        <p:txBody>
          <a:bodyPr/>
          <a:lstStyle/>
          <a:p>
            <a:pPr algn="ctr"/>
            <a:r>
              <a:rPr lang="en-US" dirty="0" smtClean="0"/>
              <a:t>CVD Risk Factor Hazards</a:t>
            </a:r>
            <a:endParaRPr lang="en-US" dirty="0"/>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pic>
        <p:nvPicPr>
          <p:cNvPr id="20" name="Picture 5" descr="http://images.journals.lww.com/cardiologyinreview/XLargeThumb.00045415-201105000-00000.CV.jpeg"/>
          <p:cNvPicPr>
            <a:picLocks noChangeAspect="1" noChangeArrowheads="1"/>
          </p:cNvPicPr>
          <p:nvPr/>
        </p:nvPicPr>
        <p:blipFill>
          <a:blip r:embed="rId3" cstate="print"/>
          <a:srcRect/>
          <a:stretch>
            <a:fillRect/>
          </a:stretch>
        </p:blipFill>
        <p:spPr bwMode="auto">
          <a:xfrm>
            <a:off x="0" y="1438835"/>
            <a:ext cx="1281138" cy="1761565"/>
          </a:xfrm>
          <a:prstGeom prst="rect">
            <a:avLst/>
          </a:prstGeom>
          <a:noFill/>
          <a:ln w="9525">
            <a:noFill/>
            <a:miter lim="800000"/>
            <a:headEnd/>
            <a:tailEnd/>
          </a:ln>
        </p:spPr>
      </p:pic>
      <p:graphicFrame>
        <p:nvGraphicFramePr>
          <p:cNvPr id="13" name="Table 12"/>
          <p:cNvGraphicFramePr>
            <a:graphicFrameLocks noGrp="1"/>
          </p:cNvGraphicFramePr>
          <p:nvPr>
            <p:extLst>
              <p:ext uri="{D42A27DB-BD31-4B8C-83A1-F6EECF244321}">
                <p14:modId xmlns:p14="http://schemas.microsoft.com/office/powerpoint/2010/main" val="167519215"/>
              </p:ext>
            </p:extLst>
          </p:nvPr>
        </p:nvGraphicFramePr>
        <p:xfrm>
          <a:off x="1524000" y="1828800"/>
          <a:ext cx="5562600" cy="4410775"/>
        </p:xfrm>
        <a:graphic>
          <a:graphicData uri="http://schemas.openxmlformats.org/drawingml/2006/table">
            <a:tbl>
              <a:tblPr firstRow="1" bandRow="1">
                <a:tableStyleId>{8EC20E35-A176-4012-BC5E-935CFFF8708E}</a:tableStyleId>
              </a:tblPr>
              <a:tblGrid>
                <a:gridCol w="3166089"/>
                <a:gridCol w="2396511"/>
              </a:tblGrid>
              <a:tr h="424481">
                <a:tc gridSpan="2">
                  <a:txBody>
                    <a:bodyPr/>
                    <a:lstStyle/>
                    <a:p>
                      <a:r>
                        <a:rPr lang="en-US" sz="2000" dirty="0" smtClean="0"/>
                        <a:t>Relative</a:t>
                      </a:r>
                      <a:r>
                        <a:rPr lang="en-US" sz="2000" baseline="0" dirty="0" smtClean="0"/>
                        <a:t> Risk of On-duty CHD Death by Risk Factor</a:t>
                      </a:r>
                      <a:endParaRPr lang="en-US" sz="2000" dirty="0">
                        <a:solidFill>
                          <a:srgbClr val="000000"/>
                        </a:solidFill>
                      </a:endParaRPr>
                    </a:p>
                  </a:txBody>
                  <a:tcPr/>
                </a:tc>
                <a:tc hMerge="1">
                  <a:txBody>
                    <a:bodyPr/>
                    <a:lstStyle/>
                    <a:p>
                      <a:endParaRPr lang="en-US" dirty="0"/>
                    </a:p>
                  </a:txBody>
                  <a:tcPr/>
                </a:tc>
              </a:tr>
              <a:tr h="438912">
                <a:tc>
                  <a:txBody>
                    <a:bodyPr/>
                    <a:lstStyle/>
                    <a:p>
                      <a:pPr algn="l"/>
                      <a:r>
                        <a:rPr lang="en-US" b="1" dirty="0" smtClean="0"/>
                        <a:t>Risk Factor</a:t>
                      </a:r>
                      <a:endParaRPr lang="en-US" b="1" dirty="0">
                        <a:solidFill>
                          <a:srgbClr val="000000"/>
                        </a:solidFill>
                      </a:endParaRPr>
                    </a:p>
                  </a:txBody>
                  <a:tcPr/>
                </a:tc>
                <a:tc>
                  <a:txBody>
                    <a:bodyPr/>
                    <a:lstStyle/>
                    <a:p>
                      <a:pPr algn="ctr"/>
                      <a:r>
                        <a:rPr lang="en-US" b="1" dirty="0" smtClean="0"/>
                        <a:t>On-duty CHD Fatalities</a:t>
                      </a:r>
                      <a:endParaRPr lang="en-US" b="1" dirty="0">
                        <a:solidFill>
                          <a:srgbClr val="000000"/>
                        </a:solidFill>
                      </a:endParaRPr>
                    </a:p>
                  </a:txBody>
                  <a:tcPr/>
                </a:tc>
              </a:tr>
              <a:tr h="438912">
                <a:tc>
                  <a:txBody>
                    <a:bodyPr/>
                    <a:lstStyle/>
                    <a:p>
                      <a:r>
                        <a:rPr lang="en-US" dirty="0" smtClean="0"/>
                        <a:t>Age </a:t>
                      </a:r>
                      <a:r>
                        <a:rPr lang="en-US" dirty="0" smtClean="0">
                          <a:sym typeface="Symbol"/>
                        </a:rPr>
                        <a:t> </a:t>
                      </a:r>
                      <a:r>
                        <a:rPr lang="en-US" dirty="0" smtClean="0"/>
                        <a:t>45 years old</a:t>
                      </a:r>
                      <a:endParaRPr lang="en-US" dirty="0">
                        <a:solidFill>
                          <a:srgbClr val="000000"/>
                        </a:solidFill>
                      </a:endParaRPr>
                    </a:p>
                  </a:txBody>
                  <a:tcPr/>
                </a:tc>
                <a:tc>
                  <a:txBody>
                    <a:bodyPr/>
                    <a:lstStyle/>
                    <a:p>
                      <a:pPr algn="ctr"/>
                      <a:r>
                        <a:rPr lang="en-US" dirty="0" smtClean="0"/>
                        <a:t>18.0 (8.5</a:t>
                      </a:r>
                      <a:r>
                        <a:rPr lang="en-US" dirty="0" smtClean="0">
                          <a:sym typeface="Symbol"/>
                        </a:rPr>
                        <a:t></a:t>
                      </a:r>
                      <a:r>
                        <a:rPr lang="en-US" dirty="0" smtClean="0"/>
                        <a:t>40)</a:t>
                      </a:r>
                      <a:endParaRPr lang="en-US" dirty="0">
                        <a:solidFill>
                          <a:srgbClr val="000000"/>
                        </a:solidFill>
                      </a:endParaRPr>
                    </a:p>
                  </a:txBody>
                  <a:tcPr/>
                </a:tc>
              </a:tr>
              <a:tr h="438912">
                <a:tc>
                  <a:txBody>
                    <a:bodyPr/>
                    <a:lstStyle/>
                    <a:p>
                      <a:r>
                        <a:rPr lang="en-US" dirty="0" smtClean="0"/>
                        <a:t>Current Smoking</a:t>
                      </a:r>
                      <a:endParaRPr lang="en-US" dirty="0">
                        <a:solidFill>
                          <a:srgbClr val="000000"/>
                        </a:solidFill>
                      </a:endParaRPr>
                    </a:p>
                  </a:txBody>
                  <a:tcPr/>
                </a:tc>
                <a:tc>
                  <a:txBody>
                    <a:bodyPr/>
                    <a:lstStyle/>
                    <a:p>
                      <a:pPr algn="ctr"/>
                      <a:r>
                        <a:rPr lang="en-US" dirty="0" smtClean="0"/>
                        <a:t>  8.6 (4.2</a:t>
                      </a:r>
                      <a:r>
                        <a:rPr lang="en-US" dirty="0" smtClean="0">
                          <a:sym typeface="Symbol"/>
                        </a:rPr>
                        <a:t></a:t>
                      </a:r>
                      <a:r>
                        <a:rPr lang="en-US" dirty="0" smtClean="0"/>
                        <a:t>17)</a:t>
                      </a:r>
                      <a:endParaRPr lang="en-US" dirty="0">
                        <a:solidFill>
                          <a:srgbClr val="000000"/>
                        </a:solidFill>
                      </a:endParaRPr>
                    </a:p>
                  </a:txBody>
                  <a:tcPr/>
                </a:tc>
              </a:tr>
              <a:tr h="438912">
                <a:tc>
                  <a:txBody>
                    <a:bodyPr/>
                    <a:lstStyle/>
                    <a:p>
                      <a:r>
                        <a:rPr lang="en-US" dirty="0" smtClean="0"/>
                        <a:t>Hypertension</a:t>
                      </a:r>
                      <a:endParaRPr lang="en-US" dirty="0">
                        <a:solidFill>
                          <a:srgbClr val="000000"/>
                        </a:solidFill>
                      </a:endParaRPr>
                    </a:p>
                  </a:txBody>
                  <a:tcPr/>
                </a:tc>
                <a:tc>
                  <a:txBody>
                    <a:bodyPr/>
                    <a:lstStyle/>
                    <a:p>
                      <a:pPr algn="ctr"/>
                      <a:r>
                        <a:rPr lang="en-US" dirty="0" smtClean="0"/>
                        <a:t>12.0 (5.8</a:t>
                      </a:r>
                      <a:r>
                        <a:rPr lang="en-US" dirty="0" smtClean="0">
                          <a:sym typeface="Symbol"/>
                        </a:rPr>
                        <a:t>25</a:t>
                      </a:r>
                      <a:r>
                        <a:rPr lang="en-US" dirty="0" smtClean="0"/>
                        <a:t>)</a:t>
                      </a:r>
                      <a:endParaRPr lang="en-US" dirty="0">
                        <a:solidFill>
                          <a:srgbClr val="000000"/>
                        </a:solidFill>
                      </a:endParaRPr>
                    </a:p>
                  </a:txBody>
                  <a:tcPr/>
                </a:tc>
              </a:tr>
              <a:tr h="438912">
                <a:tc>
                  <a:txBody>
                    <a:bodyPr/>
                    <a:lstStyle/>
                    <a:p>
                      <a:r>
                        <a:rPr lang="en-US" dirty="0" smtClean="0"/>
                        <a:t>Obesity, BMI </a:t>
                      </a:r>
                      <a:r>
                        <a:rPr lang="en-US" dirty="0" smtClean="0">
                          <a:sym typeface="Symbol"/>
                        </a:rPr>
                        <a:t> 30 kg∙m</a:t>
                      </a:r>
                      <a:r>
                        <a:rPr lang="en-US" baseline="30000" dirty="0" smtClean="0">
                          <a:sym typeface="Symbol"/>
                        </a:rPr>
                        <a:t>-2</a:t>
                      </a:r>
                      <a:endParaRPr lang="en-US" baseline="30000" dirty="0">
                        <a:solidFill>
                          <a:srgbClr val="000000"/>
                        </a:solidFill>
                      </a:endParaRPr>
                    </a:p>
                  </a:txBody>
                  <a:tcPr/>
                </a:tc>
                <a:tc>
                  <a:txBody>
                    <a:bodyPr/>
                    <a:lstStyle/>
                    <a:p>
                      <a:pPr algn="ctr"/>
                      <a:r>
                        <a:rPr lang="en-US" dirty="0" smtClean="0"/>
                        <a:t>   3.1 (1.5</a:t>
                      </a:r>
                      <a:r>
                        <a:rPr lang="en-US" dirty="0" smtClean="0">
                          <a:sym typeface="Symbol"/>
                        </a:rPr>
                        <a:t>6.6</a:t>
                      </a:r>
                      <a:r>
                        <a:rPr lang="en-US" dirty="0" smtClean="0"/>
                        <a:t>)</a:t>
                      </a:r>
                      <a:endParaRPr lang="en-US" dirty="0">
                        <a:solidFill>
                          <a:srgbClr val="000000"/>
                        </a:solidFill>
                      </a:endParaRPr>
                    </a:p>
                  </a:txBody>
                  <a:tcPr/>
                </a:tc>
              </a:tr>
              <a:tr h="438912">
                <a:tc>
                  <a:txBody>
                    <a:bodyPr/>
                    <a:lstStyle/>
                    <a:p>
                      <a:r>
                        <a:rPr lang="en-US" baseline="0" dirty="0" smtClean="0"/>
                        <a:t>Cholesterol </a:t>
                      </a:r>
                      <a:r>
                        <a:rPr lang="en-US" dirty="0" smtClean="0">
                          <a:sym typeface="Symbol"/>
                        </a:rPr>
                        <a:t> </a:t>
                      </a:r>
                      <a:r>
                        <a:rPr lang="en-US" baseline="0" dirty="0" smtClean="0"/>
                        <a:t>5.18 mmol∙L</a:t>
                      </a:r>
                      <a:r>
                        <a:rPr lang="en-US" baseline="30000" dirty="0" smtClean="0"/>
                        <a:t>-1</a:t>
                      </a:r>
                      <a:endParaRPr lang="en-US" baseline="30000" dirty="0">
                        <a:solidFill>
                          <a:srgbClr val="000000"/>
                        </a:solidFill>
                      </a:endParaRPr>
                    </a:p>
                  </a:txBody>
                  <a:tcPr/>
                </a:tc>
                <a:tc>
                  <a:txBody>
                    <a:bodyPr/>
                    <a:lstStyle/>
                    <a:p>
                      <a:pPr algn="ctr"/>
                      <a:r>
                        <a:rPr lang="en-US" dirty="0" smtClean="0"/>
                        <a:t>  4.4 (1.5</a:t>
                      </a:r>
                      <a:r>
                        <a:rPr lang="en-US" dirty="0" smtClean="0">
                          <a:sym typeface="Symbol"/>
                        </a:rPr>
                        <a:t></a:t>
                      </a:r>
                      <a:r>
                        <a:rPr lang="en-US" dirty="0" smtClean="0"/>
                        <a:t>13)</a:t>
                      </a:r>
                      <a:endParaRPr lang="en-US" dirty="0">
                        <a:solidFill>
                          <a:srgbClr val="000000"/>
                        </a:solidFill>
                      </a:endParaRPr>
                    </a:p>
                  </a:txBody>
                  <a:tcPr/>
                </a:tc>
              </a:tr>
              <a:tr h="438912">
                <a:tc>
                  <a:txBody>
                    <a:bodyPr/>
                    <a:lstStyle/>
                    <a:p>
                      <a:r>
                        <a:rPr lang="en-US" baseline="0" dirty="0" smtClean="0"/>
                        <a:t>Diabetes mellitus</a:t>
                      </a:r>
                      <a:endParaRPr lang="en-US" baseline="0" dirty="0">
                        <a:solidFill>
                          <a:srgbClr val="000000"/>
                        </a:solidFill>
                      </a:endParaRPr>
                    </a:p>
                  </a:txBody>
                  <a:tcPr/>
                </a:tc>
                <a:tc>
                  <a:txBody>
                    <a:bodyPr/>
                    <a:lstStyle/>
                    <a:p>
                      <a:pPr algn="ctr"/>
                      <a:r>
                        <a:rPr lang="en-US" dirty="0" smtClean="0"/>
                        <a:t>10.2 (3.7</a:t>
                      </a:r>
                      <a:r>
                        <a:rPr lang="en-US" dirty="0" smtClean="0">
                          <a:sym typeface="Symbol"/>
                        </a:rPr>
                        <a:t></a:t>
                      </a:r>
                      <a:r>
                        <a:rPr lang="en-US" dirty="0" smtClean="0"/>
                        <a:t>28)</a:t>
                      </a:r>
                      <a:endParaRPr lang="en-US" dirty="0">
                        <a:solidFill>
                          <a:srgbClr val="000000"/>
                        </a:solidFill>
                      </a:endParaRPr>
                    </a:p>
                  </a:txBody>
                  <a:tcPr/>
                </a:tc>
              </a:tr>
              <a:tr h="456710">
                <a:tc>
                  <a:txBody>
                    <a:bodyPr/>
                    <a:lstStyle/>
                    <a:p>
                      <a:r>
                        <a:rPr lang="en-US" sz="1800" b="1" baseline="0" dirty="0" smtClean="0">
                          <a:solidFill>
                            <a:srgbClr val="FF0000"/>
                          </a:solidFill>
                        </a:rPr>
                        <a:t>Prior diagnosis of CHD</a:t>
                      </a:r>
                      <a:endParaRPr lang="en-US" sz="1800" b="1" baseline="0" dirty="0">
                        <a:solidFill>
                          <a:srgbClr val="FF0000"/>
                        </a:solidFill>
                      </a:endParaRPr>
                    </a:p>
                  </a:txBody>
                  <a:tcPr/>
                </a:tc>
                <a:tc>
                  <a:txBody>
                    <a:bodyPr/>
                    <a:lstStyle/>
                    <a:p>
                      <a:pPr algn="ctr"/>
                      <a:r>
                        <a:rPr lang="en-US" sz="1800" b="1" dirty="0" smtClean="0">
                          <a:solidFill>
                            <a:srgbClr val="FF0000"/>
                          </a:solidFill>
                        </a:rPr>
                        <a:t>   35.0 (9.5</a:t>
                      </a:r>
                      <a:r>
                        <a:rPr lang="en-US" sz="1800" b="1" dirty="0" smtClean="0">
                          <a:solidFill>
                            <a:srgbClr val="FF0000"/>
                          </a:solidFill>
                          <a:sym typeface="Symbol"/>
                        </a:rPr>
                        <a:t></a:t>
                      </a:r>
                      <a:r>
                        <a:rPr lang="en-US" sz="1800" b="1" dirty="0" smtClean="0">
                          <a:solidFill>
                            <a:srgbClr val="FF0000"/>
                          </a:solidFill>
                        </a:rPr>
                        <a:t>128)</a:t>
                      </a:r>
                      <a:endParaRPr lang="en-US" sz="1800" b="1" dirty="0">
                        <a:solidFill>
                          <a:srgbClr val="FF0000"/>
                        </a:solidFill>
                      </a:endParaRPr>
                    </a:p>
                  </a:txBody>
                  <a:tcPr/>
                </a:tc>
              </a:tr>
              <a:tr h="365760">
                <a:tc gridSpan="2">
                  <a:txBody>
                    <a:bodyPr/>
                    <a:lstStyle/>
                    <a:p>
                      <a:r>
                        <a:rPr lang="en-US" sz="1200" strike="noStrike" baseline="0" dirty="0" smtClean="0"/>
                        <a:t>Source:  Soteriades et al., Cardiovascular Disease in US Firefighters, Cardiology in Review, 2011.</a:t>
                      </a:r>
                      <a:endParaRPr lang="en-US" sz="1200" strike="noStrike" baseline="0" dirty="0">
                        <a:solidFill>
                          <a:srgbClr val="000000"/>
                        </a:solidFill>
                      </a:endParaRPr>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33828064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TextBox 2"/>
          <p:cNvSpPr txBox="1"/>
          <p:nvPr/>
        </p:nvSpPr>
        <p:spPr>
          <a:xfrm>
            <a:off x="6477000" y="6477513"/>
            <a:ext cx="2057400" cy="415498"/>
          </a:xfrm>
          <a:prstGeom prst="rect">
            <a:avLst/>
          </a:prstGeom>
          <a:noFill/>
        </p:spPr>
        <p:txBody>
          <a:bodyPr wrap="square" rtlCol="0">
            <a:spAutoFit/>
          </a:bodyPr>
          <a:lstStyle/>
          <a:p>
            <a:pPr algn="ctr"/>
            <a:r>
              <a:rPr lang="en-US" sz="1050" b="1" dirty="0" smtClean="0">
                <a:solidFill>
                  <a:schemeClr val="bg1"/>
                </a:solidFill>
              </a:rPr>
              <a:t>Skidmore College</a:t>
            </a:r>
          </a:p>
          <a:p>
            <a:pPr algn="ctr"/>
            <a:r>
              <a:rPr lang="en-US" sz="1000" i="1" dirty="0" smtClean="0">
                <a:solidFill>
                  <a:schemeClr val="bg1"/>
                </a:solidFill>
              </a:rPr>
              <a:t>First Responder Health &amp; Safety Lab </a:t>
            </a:r>
            <a:endParaRPr lang="en-US" sz="1000" i="1"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 y="1650797"/>
            <a:ext cx="6682191" cy="3835603"/>
          </a:xfrm>
          <a:prstGeom prst="rect">
            <a:avLst/>
          </a:prstGeom>
        </p:spPr>
      </p:pic>
      <p:sp>
        <p:nvSpPr>
          <p:cNvPr id="5" name="Title 1"/>
          <p:cNvSpPr txBox="1">
            <a:spLocks/>
          </p:cNvSpPr>
          <p:nvPr/>
        </p:nvSpPr>
        <p:spPr>
          <a:xfrm>
            <a:off x="31376" y="78963"/>
            <a:ext cx="8610600" cy="664797"/>
          </a:xfrm>
          <a:prstGeom prst="rect">
            <a:avLst/>
          </a:prstGeom>
          <a:solidFill>
            <a:schemeClr val="bg2"/>
          </a:solidFill>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n-US" dirty="0" smtClean="0"/>
              <a:t>Physical Fitness, Activity &amp; CHD Risk</a:t>
            </a:r>
            <a:endParaRPr lang="en-US" dirty="0"/>
          </a:p>
        </p:txBody>
      </p:sp>
      <p:sp>
        <p:nvSpPr>
          <p:cNvPr id="6" name="TextBox 5"/>
          <p:cNvSpPr txBox="1"/>
          <p:nvPr/>
        </p:nvSpPr>
        <p:spPr>
          <a:xfrm>
            <a:off x="949287" y="5566827"/>
            <a:ext cx="5562600" cy="1138773"/>
          </a:xfrm>
          <a:prstGeom prst="rect">
            <a:avLst/>
          </a:prstGeom>
          <a:noFill/>
        </p:spPr>
        <p:txBody>
          <a:bodyPr wrap="square" rtlCol="0">
            <a:spAutoFit/>
          </a:bodyPr>
          <a:lstStyle/>
          <a:p>
            <a:pPr>
              <a:lnSpc>
                <a:spcPts val="3000"/>
              </a:lnSpc>
            </a:pPr>
            <a:r>
              <a:rPr lang="en-US" sz="2400" b="1" dirty="0" smtClean="0">
                <a:solidFill>
                  <a:srgbClr val="050595"/>
                </a:solidFill>
              </a:rPr>
              <a:t>Persons in the </a:t>
            </a:r>
            <a:r>
              <a:rPr lang="en-US" sz="2400" b="1" dirty="0" smtClean="0">
                <a:solidFill>
                  <a:srgbClr val="050595"/>
                </a:solidFill>
                <a:latin typeface="Times New Roman" panose="02020603050405020304" pitchFamily="18" charset="0"/>
                <a:cs typeface="Times New Roman" panose="02020603050405020304" pitchFamily="18" charset="0"/>
              </a:rPr>
              <a:t>≥</a:t>
            </a:r>
            <a:r>
              <a:rPr lang="en-US" sz="2400" b="1" dirty="0" smtClean="0">
                <a:solidFill>
                  <a:srgbClr val="050595"/>
                </a:solidFill>
              </a:rPr>
              <a:t> 75</a:t>
            </a:r>
            <a:r>
              <a:rPr lang="en-US" sz="2400" b="1" baseline="30000" dirty="0" smtClean="0">
                <a:solidFill>
                  <a:srgbClr val="050595"/>
                </a:solidFill>
              </a:rPr>
              <a:t>th</a:t>
            </a:r>
            <a:r>
              <a:rPr lang="en-US" sz="2400" b="1" dirty="0" smtClean="0">
                <a:solidFill>
                  <a:srgbClr val="050595"/>
                </a:solidFill>
              </a:rPr>
              <a:t> percentile of Fitness </a:t>
            </a:r>
            <a:r>
              <a:rPr lang="en-US" sz="2400" b="1" dirty="0" smtClean="0">
                <a:solidFill>
                  <a:srgbClr val="050595"/>
                </a:solidFill>
                <a:latin typeface="+mj-lt"/>
                <a:cs typeface="Times New Roman" panose="02020603050405020304" pitchFamily="18" charset="0"/>
              </a:rPr>
              <a:t>had </a:t>
            </a:r>
            <a:r>
              <a:rPr lang="en-US" sz="2400" b="1" dirty="0" smtClean="0">
                <a:solidFill>
                  <a:srgbClr val="050595"/>
                </a:solidFill>
                <a:latin typeface="Times New Roman" panose="02020603050405020304" pitchFamily="18" charset="0"/>
                <a:cs typeface="Times New Roman" panose="02020603050405020304" pitchFamily="18" charset="0"/>
              </a:rPr>
              <a:t>≥ </a:t>
            </a:r>
            <a:r>
              <a:rPr lang="en-US" sz="2400" b="1" dirty="0" smtClean="0">
                <a:solidFill>
                  <a:srgbClr val="050595"/>
                </a:solidFill>
              </a:rPr>
              <a:t>60% Lower Risk</a:t>
            </a:r>
          </a:p>
          <a:p>
            <a:endParaRPr lang="en-US" dirty="0"/>
          </a:p>
        </p:txBody>
      </p:sp>
      <p:sp>
        <p:nvSpPr>
          <p:cNvPr id="8" name="Rectangle 7"/>
          <p:cNvSpPr/>
          <p:nvPr/>
        </p:nvSpPr>
        <p:spPr>
          <a:xfrm>
            <a:off x="0" y="6589644"/>
            <a:ext cx="1737360" cy="276999"/>
          </a:xfrm>
          <a:prstGeom prst="rect">
            <a:avLst/>
          </a:prstGeom>
          <a:solidFill>
            <a:srgbClr val="002060"/>
          </a:solidFill>
        </p:spPr>
        <p:txBody>
          <a:bodyPr wrap="square">
            <a:spAutoFit/>
          </a:bodyPr>
          <a:lstStyle/>
          <a:p>
            <a:pPr fontAlgn="base">
              <a:spcBef>
                <a:spcPct val="0"/>
              </a:spcBef>
              <a:spcAft>
                <a:spcPct val="0"/>
              </a:spcAft>
            </a:pPr>
            <a:r>
              <a:rPr lang="da-DK" sz="1200" b="1" dirty="0" smtClean="0">
                <a:solidFill>
                  <a:srgbClr val="FFFF00"/>
                </a:solidFill>
                <a:latin typeface="Arial" charset="0"/>
              </a:rPr>
              <a:t>Williams 2001, MSSE</a:t>
            </a:r>
            <a:endParaRPr lang="en-US" sz="1200" b="1" dirty="0">
              <a:solidFill>
                <a:srgbClr val="FFFF00"/>
              </a:solidFill>
              <a:latin typeface="Arial" charset="0"/>
            </a:endParaRPr>
          </a:p>
        </p:txBody>
      </p:sp>
      <p:sp>
        <p:nvSpPr>
          <p:cNvPr id="4" name="Oval 3"/>
          <p:cNvSpPr/>
          <p:nvPr/>
        </p:nvSpPr>
        <p:spPr bwMode="auto">
          <a:xfrm>
            <a:off x="5579208" y="3685998"/>
            <a:ext cx="1371600" cy="838200"/>
          </a:xfrm>
          <a:prstGeom prst="ellipse">
            <a:avLst/>
          </a:prstGeom>
          <a:solidFill>
            <a:schemeClr val="accent2">
              <a:lumMod val="75000"/>
              <a:alpha val="3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92982800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6200" y="-76199"/>
            <a:ext cx="9296400" cy="1219562"/>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TextBox 2"/>
          <p:cNvSpPr txBox="1"/>
          <p:nvPr/>
        </p:nvSpPr>
        <p:spPr>
          <a:xfrm>
            <a:off x="6477000" y="6477513"/>
            <a:ext cx="2057400" cy="415498"/>
          </a:xfrm>
          <a:prstGeom prst="rect">
            <a:avLst/>
          </a:prstGeom>
          <a:noFill/>
        </p:spPr>
        <p:txBody>
          <a:bodyPr wrap="square" rtlCol="0">
            <a:spAutoFit/>
          </a:bodyPr>
          <a:lstStyle/>
          <a:p>
            <a:pPr algn="ctr"/>
            <a:r>
              <a:rPr lang="en-US" sz="1050" b="1" dirty="0" smtClean="0">
                <a:solidFill>
                  <a:schemeClr val="bg1"/>
                </a:solidFill>
              </a:rPr>
              <a:t>Skidmore College</a:t>
            </a:r>
          </a:p>
          <a:p>
            <a:pPr algn="ctr"/>
            <a:r>
              <a:rPr lang="en-US" sz="1000" i="1" dirty="0" smtClean="0">
                <a:solidFill>
                  <a:schemeClr val="bg1"/>
                </a:solidFill>
              </a:rPr>
              <a:t>First Responder Health &amp; Safety Lab </a:t>
            </a:r>
            <a:endParaRPr lang="en-US" sz="1000" i="1" dirty="0">
              <a:solidFill>
                <a:schemeClr val="bg1"/>
              </a:solidFill>
            </a:endParaRPr>
          </a:p>
        </p:txBody>
      </p:sp>
      <p:sp>
        <p:nvSpPr>
          <p:cNvPr id="5" name="Title 1"/>
          <p:cNvSpPr txBox="1">
            <a:spLocks/>
          </p:cNvSpPr>
          <p:nvPr/>
        </p:nvSpPr>
        <p:spPr>
          <a:xfrm>
            <a:off x="35859" y="52966"/>
            <a:ext cx="7696200" cy="664797"/>
          </a:xfrm>
          <a:prstGeom prst="rect">
            <a:avLst/>
          </a:prstGeom>
          <a:solidFill>
            <a:schemeClr val="bg2"/>
          </a:solidFill>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n-US" dirty="0" smtClean="0"/>
              <a:t>Fitness and Metabolic Syndrome</a:t>
            </a:r>
            <a:endParaRPr lang="en-US" dirty="0"/>
          </a:p>
        </p:txBody>
      </p:sp>
      <p:sp>
        <p:nvSpPr>
          <p:cNvPr id="6" name="TextBox 5"/>
          <p:cNvSpPr txBox="1"/>
          <p:nvPr/>
        </p:nvSpPr>
        <p:spPr>
          <a:xfrm>
            <a:off x="1084128" y="1303581"/>
            <a:ext cx="5257800" cy="873957"/>
          </a:xfrm>
          <a:prstGeom prst="rect">
            <a:avLst/>
          </a:prstGeom>
          <a:noFill/>
        </p:spPr>
        <p:txBody>
          <a:bodyPr wrap="square" rtlCol="0">
            <a:spAutoFit/>
          </a:bodyPr>
          <a:lstStyle/>
          <a:p>
            <a:pPr algn="ctr">
              <a:lnSpc>
                <a:spcPts val="3000"/>
              </a:lnSpc>
            </a:pPr>
            <a:r>
              <a:rPr lang="en-US" sz="3200" dirty="0" smtClean="0">
                <a:solidFill>
                  <a:srgbClr val="050595"/>
                </a:solidFill>
              </a:rPr>
              <a:t>Fitness is a better predictor of</a:t>
            </a:r>
          </a:p>
          <a:p>
            <a:pPr algn="ctr">
              <a:lnSpc>
                <a:spcPts val="3000"/>
              </a:lnSpc>
            </a:pPr>
            <a:r>
              <a:rPr lang="en-US" sz="3200" dirty="0" smtClean="0">
                <a:solidFill>
                  <a:srgbClr val="050595"/>
                </a:solidFill>
              </a:rPr>
              <a:t>metabolic syndrome than age</a:t>
            </a:r>
          </a:p>
        </p:txBody>
      </p:sp>
      <p:sp>
        <p:nvSpPr>
          <p:cNvPr id="8" name="Rectangle 7"/>
          <p:cNvSpPr/>
          <p:nvPr/>
        </p:nvSpPr>
        <p:spPr>
          <a:xfrm>
            <a:off x="0" y="6589980"/>
            <a:ext cx="1828800" cy="276999"/>
          </a:xfrm>
          <a:prstGeom prst="rect">
            <a:avLst/>
          </a:prstGeom>
          <a:solidFill>
            <a:srgbClr val="002060"/>
          </a:solidFill>
        </p:spPr>
        <p:txBody>
          <a:bodyPr wrap="square">
            <a:spAutoFit/>
          </a:bodyPr>
          <a:lstStyle/>
          <a:p>
            <a:pPr fontAlgn="base">
              <a:spcBef>
                <a:spcPct val="0"/>
              </a:spcBef>
              <a:spcAft>
                <a:spcPct val="0"/>
              </a:spcAft>
            </a:pPr>
            <a:r>
              <a:rPr lang="da-DK" sz="1200" b="1" dirty="0" smtClean="0">
                <a:solidFill>
                  <a:srgbClr val="FFFF00"/>
                </a:solidFill>
                <a:latin typeface="Arial" charset="0"/>
              </a:rPr>
              <a:t>Baur et al. 2012, JSCR</a:t>
            </a:r>
            <a:endParaRPr lang="en-US" sz="1200" b="1" dirty="0">
              <a:solidFill>
                <a:srgbClr val="FFFF00"/>
              </a:solidFill>
              <a:latin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404" y="2166159"/>
            <a:ext cx="6051249" cy="4158441"/>
          </a:xfrm>
          <a:prstGeom prst="rect">
            <a:avLst/>
          </a:prstGeom>
        </p:spPr>
      </p:pic>
    </p:spTree>
    <p:extLst>
      <p:ext uri="{BB962C8B-B14F-4D97-AF65-F5344CB8AC3E}">
        <p14:creationId xmlns:p14="http://schemas.microsoft.com/office/powerpoint/2010/main" val="8363176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 name="Title 1"/>
          <p:cNvSpPr txBox="1">
            <a:spLocks/>
          </p:cNvSpPr>
          <p:nvPr/>
        </p:nvSpPr>
        <p:spPr>
          <a:xfrm>
            <a:off x="99949" y="78471"/>
            <a:ext cx="3465512" cy="664797"/>
          </a:xfrm>
          <a:prstGeom prst="rect">
            <a:avLst/>
          </a:prstGeom>
          <a:solidFill>
            <a:schemeClr val="bg2"/>
          </a:solidFill>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dirty="0" smtClean="0"/>
              <a:t>Who </a:t>
            </a:r>
            <a:r>
              <a:rPr dirty="0"/>
              <a:t>is at </a:t>
            </a:r>
            <a:r>
              <a:rPr dirty="0" smtClean="0"/>
              <a:t>Risk</a:t>
            </a:r>
            <a:endParaRPr dirty="0"/>
          </a:p>
        </p:txBody>
      </p:sp>
      <p:sp>
        <p:nvSpPr>
          <p:cNvPr id="5" name="TextBox 4"/>
          <p:cNvSpPr txBox="1"/>
          <p:nvPr/>
        </p:nvSpPr>
        <p:spPr>
          <a:xfrm>
            <a:off x="6477000" y="6477513"/>
            <a:ext cx="2057400" cy="415498"/>
          </a:xfrm>
          <a:prstGeom prst="rect">
            <a:avLst/>
          </a:prstGeom>
          <a:noFill/>
        </p:spPr>
        <p:txBody>
          <a:bodyPr wrap="square" rtlCol="0">
            <a:spAutoFit/>
          </a:bodyPr>
          <a:lstStyle/>
          <a:p>
            <a:pPr algn="ctr"/>
            <a:r>
              <a:rPr lang="en-US" sz="1050" b="1" dirty="0" smtClean="0">
                <a:solidFill>
                  <a:schemeClr val="bg1"/>
                </a:solidFill>
              </a:rPr>
              <a:t>Skidmore College</a:t>
            </a:r>
          </a:p>
          <a:p>
            <a:pPr algn="ctr"/>
            <a:r>
              <a:rPr lang="en-US" sz="1000" i="1" dirty="0" smtClean="0">
                <a:solidFill>
                  <a:schemeClr val="bg1"/>
                </a:solidFill>
              </a:rPr>
              <a:t>First Responder Health &amp; Safety Lab </a:t>
            </a:r>
            <a:endParaRPr lang="en-US" sz="1000" i="1" dirty="0">
              <a:solidFill>
                <a:schemeClr val="bg1"/>
              </a:solidFill>
            </a:endParaRPr>
          </a:p>
        </p:txBody>
      </p:sp>
      <p:pic>
        <p:nvPicPr>
          <p:cNvPr id="9" name="Picture 2"/>
          <p:cNvPicPr>
            <a:picLocks noChangeAspect="1" noChangeArrowheads="1"/>
          </p:cNvPicPr>
          <p:nvPr/>
        </p:nvPicPr>
        <p:blipFill>
          <a:blip r:embed="rId2" cstate="print"/>
          <a:srcRect/>
          <a:stretch>
            <a:fillRect/>
          </a:stretch>
        </p:blipFill>
        <p:spPr bwMode="auto">
          <a:xfrm>
            <a:off x="276225" y="2438305"/>
            <a:ext cx="8619077" cy="3429095"/>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285750" y="1085755"/>
            <a:ext cx="1546955" cy="2076450"/>
          </a:xfrm>
          <a:prstGeom prst="rect">
            <a:avLst/>
          </a:prstGeom>
          <a:noFill/>
          <a:ln w="9525">
            <a:noFill/>
            <a:miter lim="800000"/>
            <a:headEnd/>
            <a:tailEnd/>
          </a:ln>
        </p:spPr>
      </p:pic>
      <p:sp>
        <p:nvSpPr>
          <p:cNvPr id="10" name="Title 1"/>
          <p:cNvSpPr txBox="1">
            <a:spLocks/>
          </p:cNvSpPr>
          <p:nvPr/>
        </p:nvSpPr>
        <p:spPr>
          <a:xfrm>
            <a:off x="2153285" y="1557827"/>
            <a:ext cx="6402387" cy="1074738"/>
          </a:xfrm>
          <a:prstGeom prst="rect">
            <a:avLst/>
          </a:prstGeom>
        </p:spPr>
        <p:txBody>
          <a:bodyPr>
            <a:normAutofit fontScale="60000" lnSpcReduction="20000"/>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n-US" dirty="0" smtClean="0">
                <a:solidFill>
                  <a:srgbClr val="050595"/>
                </a:solidFill>
                <a:latin typeface="+mn-lt"/>
              </a:rPr>
              <a:t>Sudden </a:t>
            </a:r>
            <a:r>
              <a:rPr lang="en-US" dirty="0">
                <a:solidFill>
                  <a:srgbClr val="050595"/>
                </a:solidFill>
                <a:latin typeface="+mn-lt"/>
              </a:rPr>
              <a:t>Cardiac Death </a:t>
            </a:r>
            <a:r>
              <a:rPr lang="en-US" dirty="0" smtClean="0">
                <a:solidFill>
                  <a:srgbClr val="050595"/>
                </a:solidFill>
                <a:latin typeface="+mn-lt"/>
              </a:rPr>
              <a:t>Among </a:t>
            </a:r>
            <a:r>
              <a:rPr lang="en-US" dirty="0">
                <a:solidFill>
                  <a:srgbClr val="050595"/>
                </a:solidFill>
                <a:latin typeface="+mn-lt"/>
              </a:rPr>
              <a:t>Firefighters </a:t>
            </a:r>
            <a:r>
              <a:rPr lang="en-US" dirty="0" smtClean="0">
                <a:solidFill>
                  <a:srgbClr val="050595"/>
                </a:solidFill>
                <a:latin typeface="+mn-lt"/>
              </a:rPr>
              <a:t>≤ 45 Years </a:t>
            </a:r>
            <a:r>
              <a:rPr lang="en-US" dirty="0">
                <a:solidFill>
                  <a:srgbClr val="050595"/>
                </a:solidFill>
                <a:latin typeface="+mn-lt"/>
              </a:rPr>
              <a:t>of Age in the United </a:t>
            </a:r>
            <a:r>
              <a:rPr lang="en-US" dirty="0" smtClean="0">
                <a:solidFill>
                  <a:srgbClr val="050595"/>
                </a:solidFill>
                <a:latin typeface="+mn-lt"/>
              </a:rPr>
              <a:t>States</a:t>
            </a:r>
            <a:r>
              <a:rPr lang="en-US" sz="4000" b="1" dirty="0"/>
              <a:t/>
            </a:r>
            <a:br>
              <a:rPr lang="en-US" sz="4000" b="1" dirty="0"/>
            </a:br>
            <a:endParaRPr lang="en-US" dirty="0"/>
          </a:p>
        </p:txBody>
      </p:sp>
      <p:sp>
        <p:nvSpPr>
          <p:cNvPr id="11" name="Rectangle 10"/>
          <p:cNvSpPr/>
          <p:nvPr/>
        </p:nvSpPr>
        <p:spPr>
          <a:xfrm>
            <a:off x="0" y="6581001"/>
            <a:ext cx="2514600" cy="276999"/>
          </a:xfrm>
          <a:prstGeom prst="rect">
            <a:avLst/>
          </a:prstGeom>
          <a:solidFill>
            <a:srgbClr val="002060"/>
          </a:solidFill>
        </p:spPr>
        <p:txBody>
          <a:bodyPr wrap="square">
            <a:spAutoFit/>
          </a:bodyPr>
          <a:lstStyle/>
          <a:p>
            <a:pPr fontAlgn="base">
              <a:spcBef>
                <a:spcPct val="0"/>
              </a:spcBef>
              <a:spcAft>
                <a:spcPct val="0"/>
              </a:spcAft>
            </a:pPr>
            <a:r>
              <a:rPr lang="da-DK" sz="1200" b="1" dirty="0" smtClean="0">
                <a:solidFill>
                  <a:srgbClr val="FFFF00"/>
                </a:solidFill>
                <a:latin typeface="Arial" charset="0"/>
              </a:rPr>
              <a:t>Yang et al. 2011, Am J Cardiol</a:t>
            </a:r>
            <a:endParaRPr lang="en-US" sz="1200" b="1" dirty="0">
              <a:solidFill>
                <a:srgbClr val="FFFF00"/>
              </a:solidFill>
              <a:latin typeface="Arial" charset="0"/>
            </a:endParaRPr>
          </a:p>
        </p:txBody>
      </p:sp>
      <p:sp>
        <p:nvSpPr>
          <p:cNvPr id="16" name="Oval 15"/>
          <p:cNvSpPr/>
          <p:nvPr/>
        </p:nvSpPr>
        <p:spPr>
          <a:xfrm>
            <a:off x="4681538" y="4064000"/>
            <a:ext cx="1512887" cy="431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17" name="Oval 16"/>
          <p:cNvSpPr/>
          <p:nvPr/>
        </p:nvSpPr>
        <p:spPr>
          <a:xfrm>
            <a:off x="2333625" y="4368800"/>
            <a:ext cx="1512887" cy="431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18" name="Oval 17"/>
          <p:cNvSpPr/>
          <p:nvPr/>
        </p:nvSpPr>
        <p:spPr>
          <a:xfrm>
            <a:off x="6705600" y="5359400"/>
            <a:ext cx="1512887" cy="431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val="5074470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6734" y="323104"/>
            <a:ext cx="5108295" cy="1077218"/>
          </a:xfrm>
          <a:prstGeom prst="rect">
            <a:avLst/>
          </a:prstGeom>
          <a:solidFill>
            <a:srgbClr val="F8DED3"/>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000000"/>
                </a:solidFill>
              </a:rPr>
              <a:t>Cardiovascular Strain of Firefighting</a:t>
            </a:r>
          </a:p>
        </p:txBody>
      </p:sp>
      <p:sp>
        <p:nvSpPr>
          <p:cNvPr id="15" name="TextBox 14"/>
          <p:cNvSpPr txBox="1"/>
          <p:nvPr/>
        </p:nvSpPr>
        <p:spPr>
          <a:xfrm>
            <a:off x="3070035" y="5476049"/>
            <a:ext cx="3004466" cy="1015663"/>
          </a:xfrm>
          <a:prstGeom prst="rect">
            <a:avLst/>
          </a:prstGeom>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000" dirty="0">
                <a:solidFill>
                  <a:srgbClr val="000000"/>
                </a:solidFill>
              </a:rPr>
              <a:t>SCD or</a:t>
            </a:r>
          </a:p>
          <a:p>
            <a:pPr algn="ctr" fontAlgn="base">
              <a:spcBef>
                <a:spcPct val="0"/>
              </a:spcBef>
              <a:spcAft>
                <a:spcPct val="0"/>
              </a:spcAft>
            </a:pPr>
            <a:r>
              <a:rPr lang="en-US" sz="3000" dirty="0">
                <a:solidFill>
                  <a:srgbClr val="000000"/>
                </a:solidFill>
              </a:rPr>
              <a:t>Other CVD Event</a:t>
            </a:r>
          </a:p>
        </p:txBody>
      </p:sp>
      <p:cxnSp>
        <p:nvCxnSpPr>
          <p:cNvPr id="37" name="Straight Arrow Connector 36"/>
          <p:cNvCxnSpPr/>
          <p:nvPr/>
        </p:nvCxnSpPr>
        <p:spPr>
          <a:xfrm>
            <a:off x="4579289" y="4952454"/>
            <a:ext cx="0" cy="5125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 y="2124067"/>
            <a:ext cx="465836" cy="415498"/>
          </a:xfrm>
          <a:prstGeom prst="rect">
            <a:avLst/>
          </a:prstGeom>
          <a:noFill/>
          <a:ln>
            <a:noFill/>
          </a:ln>
        </p:spPr>
        <p:txBody>
          <a:bodyPr wrap="square" rtlCol="0">
            <a:spAutoFit/>
          </a:bodyPr>
          <a:lstStyle/>
          <a:p>
            <a:pPr algn="ctr" fontAlgn="base">
              <a:spcBef>
                <a:spcPct val="0"/>
              </a:spcBef>
              <a:spcAft>
                <a:spcPct val="0"/>
              </a:spcAft>
            </a:pPr>
            <a:r>
              <a:rPr lang="en-US" sz="2100" dirty="0">
                <a:solidFill>
                  <a:srgbClr val="000000"/>
                </a:solidFill>
                <a:latin typeface="Arial" charset="0"/>
              </a:rPr>
              <a:t>A)</a:t>
            </a:r>
          </a:p>
        </p:txBody>
      </p:sp>
      <p:sp>
        <p:nvSpPr>
          <p:cNvPr id="23" name="TextBox 22"/>
          <p:cNvSpPr txBox="1"/>
          <p:nvPr/>
        </p:nvSpPr>
        <p:spPr>
          <a:xfrm>
            <a:off x="27699" y="4098122"/>
            <a:ext cx="465836" cy="415498"/>
          </a:xfrm>
          <a:prstGeom prst="rect">
            <a:avLst/>
          </a:prstGeom>
          <a:noFill/>
          <a:ln>
            <a:noFill/>
          </a:ln>
        </p:spPr>
        <p:txBody>
          <a:bodyPr wrap="square" rtlCol="0">
            <a:spAutoFit/>
          </a:bodyPr>
          <a:lstStyle/>
          <a:p>
            <a:pPr algn="ctr" fontAlgn="base">
              <a:spcBef>
                <a:spcPct val="0"/>
              </a:spcBef>
              <a:spcAft>
                <a:spcPct val="0"/>
              </a:spcAft>
            </a:pPr>
            <a:r>
              <a:rPr lang="en-US" sz="2100" dirty="0">
                <a:solidFill>
                  <a:srgbClr val="000000"/>
                </a:solidFill>
                <a:latin typeface="Arial" charset="0"/>
              </a:rPr>
              <a:t>B)</a:t>
            </a:r>
          </a:p>
        </p:txBody>
      </p:sp>
      <p:grpSp>
        <p:nvGrpSpPr>
          <p:cNvPr id="13" name="Group 12"/>
          <p:cNvGrpSpPr/>
          <p:nvPr/>
        </p:nvGrpSpPr>
        <p:grpSpPr>
          <a:xfrm>
            <a:off x="351607" y="1813192"/>
            <a:ext cx="8413274" cy="3139263"/>
            <a:chOff x="481066" y="2057400"/>
            <a:chExt cx="8605520" cy="3123160"/>
          </a:xfrm>
        </p:grpSpPr>
        <p:cxnSp>
          <p:nvCxnSpPr>
            <p:cNvPr id="26" name="Straight Connector 25"/>
            <p:cNvCxnSpPr/>
            <p:nvPr/>
          </p:nvCxnSpPr>
          <p:spPr>
            <a:xfrm>
              <a:off x="491226" y="2071600"/>
              <a:ext cx="8595360" cy="0"/>
            </a:xfrm>
            <a:prstGeom prst="line">
              <a:avLst/>
            </a:prstGeom>
            <a:ln w="25400">
              <a:solidFill>
                <a:srgbClr val="FF0000"/>
              </a:solidFill>
              <a:prstDash val="sysDash"/>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1066" y="2057400"/>
              <a:ext cx="3509772" cy="3108960"/>
            </a:xfrm>
            <a:prstGeom prst="line">
              <a:avLst/>
            </a:prstGeom>
            <a:ln w="25400">
              <a:solidFill>
                <a:srgbClr val="FF0000"/>
              </a:solidFill>
              <a:prstDash val="sys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557520" y="2071600"/>
              <a:ext cx="3509772" cy="3108960"/>
            </a:xfrm>
            <a:prstGeom prst="line">
              <a:avLst/>
            </a:prstGeom>
            <a:ln w="25400">
              <a:solidFill>
                <a:srgbClr val="FF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10682" y="3855064"/>
              <a:ext cx="1531439" cy="719565"/>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2000" dirty="0">
                  <a:solidFill>
                    <a:srgbClr val="000000"/>
                  </a:solidFill>
                  <a:latin typeface="Arial" charset="0"/>
                </a:rPr>
                <a:t>Arrhythmia</a:t>
              </a:r>
            </a:p>
            <a:p>
              <a:pPr algn="ctr" fontAlgn="base">
                <a:spcBef>
                  <a:spcPct val="0"/>
                </a:spcBef>
                <a:spcAft>
                  <a:spcPct val="0"/>
                </a:spcAft>
              </a:pPr>
              <a:endParaRPr lang="en-US" sz="2100" dirty="0">
                <a:solidFill>
                  <a:srgbClr val="000000"/>
                </a:solidFill>
                <a:latin typeface="Arial" charset="0"/>
              </a:endParaRPr>
            </a:p>
          </p:txBody>
        </p:sp>
        <p:sp>
          <p:nvSpPr>
            <p:cNvPr id="10" name="TextBox 9"/>
            <p:cNvSpPr txBox="1"/>
            <p:nvPr/>
          </p:nvSpPr>
          <p:spPr>
            <a:xfrm>
              <a:off x="2453309" y="3855063"/>
              <a:ext cx="2940522" cy="707886"/>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2000" dirty="0">
                  <a:solidFill>
                    <a:srgbClr val="000000"/>
                  </a:solidFill>
                  <a:latin typeface="Arial" charset="0"/>
                </a:rPr>
                <a:t>Plaque Rupture and Thrombus Formation</a:t>
              </a:r>
            </a:p>
          </p:txBody>
        </p:sp>
        <p:sp>
          <p:nvSpPr>
            <p:cNvPr id="11" name="TextBox 10"/>
            <p:cNvSpPr txBox="1"/>
            <p:nvPr/>
          </p:nvSpPr>
          <p:spPr>
            <a:xfrm>
              <a:off x="1836133" y="3373291"/>
              <a:ext cx="2920105" cy="367437"/>
            </a:xfrm>
            <a:prstGeom prst="rect">
              <a:avLst/>
            </a:prstGeom>
            <a:noFill/>
            <a:ln>
              <a:noFill/>
            </a:ln>
          </p:spPr>
          <p:txBody>
            <a:bodyPr wrap="square" rtlCol="0">
              <a:spAutoFit/>
            </a:bodyPr>
            <a:lstStyle/>
            <a:p>
              <a:pPr algn="ctr" fontAlgn="base">
                <a:spcBef>
                  <a:spcPct val="0"/>
                </a:spcBef>
                <a:spcAft>
                  <a:spcPct val="0"/>
                </a:spcAft>
              </a:pPr>
              <a:r>
                <a:rPr lang="en-US" b="1" dirty="0">
                  <a:solidFill>
                    <a:srgbClr val="000000"/>
                  </a:solidFill>
                  <a:latin typeface="Arial" charset="0"/>
                </a:rPr>
                <a:t>Underlying CHD</a:t>
              </a:r>
              <a:endParaRPr lang="en-US" dirty="0">
                <a:solidFill>
                  <a:srgbClr val="000000"/>
                </a:solidFill>
                <a:latin typeface="Arial" charset="0"/>
              </a:endParaRPr>
            </a:p>
          </p:txBody>
        </p:sp>
        <p:cxnSp>
          <p:nvCxnSpPr>
            <p:cNvPr id="19" name="Straight Connector 18"/>
            <p:cNvCxnSpPr/>
            <p:nvPr/>
          </p:nvCxnSpPr>
          <p:spPr>
            <a:xfrm>
              <a:off x="4003040" y="5180560"/>
              <a:ext cx="1554480" cy="0"/>
            </a:xfrm>
            <a:prstGeom prst="line">
              <a:avLst/>
            </a:prstGeom>
            <a:ln w="25400">
              <a:solidFill>
                <a:srgbClr val="FF0000"/>
              </a:solidFill>
              <a:prstDash val="sysDash"/>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343400" y="2935069"/>
            <a:ext cx="2971800" cy="646331"/>
          </a:xfrm>
          <a:prstGeom prst="rect">
            <a:avLst/>
          </a:prstGeom>
        </p:spPr>
        <p:txBody>
          <a:bodyPr wrap="square">
            <a:spAutoFit/>
          </a:bodyPr>
          <a:lstStyle/>
          <a:p>
            <a:pPr algn="ctr" fontAlgn="base">
              <a:spcBef>
                <a:spcPct val="0"/>
              </a:spcBef>
              <a:spcAft>
                <a:spcPct val="0"/>
              </a:spcAft>
            </a:pPr>
            <a:r>
              <a:rPr lang="en-US" b="1" dirty="0">
                <a:solidFill>
                  <a:srgbClr val="000000"/>
                </a:solidFill>
                <a:latin typeface="Arial" charset="0"/>
              </a:rPr>
              <a:t>Cardiomegaly/LVH,</a:t>
            </a:r>
          </a:p>
          <a:p>
            <a:pPr algn="ctr" fontAlgn="base">
              <a:spcBef>
                <a:spcPct val="0"/>
              </a:spcBef>
              <a:spcAft>
                <a:spcPct val="0"/>
              </a:spcAft>
            </a:pPr>
            <a:r>
              <a:rPr lang="en-US" b="1" dirty="0">
                <a:solidFill>
                  <a:srgbClr val="000000"/>
                </a:solidFill>
                <a:latin typeface="Arial" charset="0"/>
              </a:rPr>
              <a:t>and/or Underlying CHD</a:t>
            </a:r>
            <a:endParaRPr lang="en-US" dirty="0">
              <a:solidFill>
                <a:srgbClr val="000000"/>
              </a:solidFill>
              <a:latin typeface="Arial" charset="0"/>
            </a:endParaRPr>
          </a:p>
        </p:txBody>
      </p:sp>
      <p:pic>
        <p:nvPicPr>
          <p:cNvPr id="24" name="Picture 5"/>
          <p:cNvPicPr>
            <a:picLocks noChangeAspect="1" noChangeArrowheads="1"/>
          </p:cNvPicPr>
          <p:nvPr/>
        </p:nvPicPr>
        <p:blipFill>
          <a:blip r:embed="rId2" cstate="print"/>
          <a:srcRect/>
          <a:stretch>
            <a:fillRect/>
          </a:stretch>
        </p:blipFill>
        <p:spPr bwMode="auto">
          <a:xfrm>
            <a:off x="-4789" y="6065938"/>
            <a:ext cx="2303145" cy="520065"/>
          </a:xfrm>
          <a:prstGeom prst="rect">
            <a:avLst/>
          </a:prstGeom>
          <a:noFill/>
          <a:ln w="9525">
            <a:noFill/>
            <a:miter lim="800000"/>
            <a:headEnd/>
            <a:tailEnd/>
          </a:ln>
          <a:effectLst/>
        </p:spPr>
      </p:pic>
      <p:cxnSp>
        <p:nvCxnSpPr>
          <p:cNvPr id="28" name="Straight Arrow Connector 27"/>
          <p:cNvCxnSpPr/>
          <p:nvPr/>
        </p:nvCxnSpPr>
        <p:spPr>
          <a:xfrm flipH="1">
            <a:off x="4579290" y="1377421"/>
            <a:ext cx="1" cy="4500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4791" y="6583060"/>
            <a:ext cx="2303147" cy="276999"/>
          </a:xfrm>
          <a:prstGeom prst="rect">
            <a:avLst/>
          </a:prstGeom>
          <a:solidFill>
            <a:srgbClr val="002060"/>
          </a:solidFill>
        </p:spPr>
        <p:txBody>
          <a:bodyPr wrap="square">
            <a:spAutoFit/>
          </a:bodyPr>
          <a:lstStyle/>
          <a:p>
            <a:pPr fontAlgn="base">
              <a:spcBef>
                <a:spcPct val="0"/>
              </a:spcBef>
              <a:spcAft>
                <a:spcPct val="0"/>
              </a:spcAft>
            </a:pPr>
            <a:r>
              <a:rPr lang="da-DK" sz="1200" b="1" dirty="0" smtClean="0">
                <a:solidFill>
                  <a:srgbClr val="FFFF00"/>
                </a:solidFill>
                <a:latin typeface="Arial" charset="0"/>
              </a:rPr>
              <a:t>Smith et al. 2013.</a:t>
            </a:r>
          </a:p>
        </p:txBody>
      </p:sp>
      <p:sp>
        <p:nvSpPr>
          <p:cNvPr id="29" name="Oval 28"/>
          <p:cNvSpPr/>
          <p:nvPr/>
        </p:nvSpPr>
        <p:spPr>
          <a:xfrm>
            <a:off x="1430025" y="2667000"/>
            <a:ext cx="6286500" cy="2126105"/>
          </a:xfrm>
          <a:prstGeom prst="ellipse">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32" name="TextBox 31"/>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
        <p:nvSpPr>
          <p:cNvPr id="34" name="TextBox 33"/>
          <p:cNvSpPr txBox="1"/>
          <p:nvPr/>
        </p:nvSpPr>
        <p:spPr>
          <a:xfrm>
            <a:off x="4267200" y="1917735"/>
            <a:ext cx="2011680" cy="646331"/>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a:solidFill>
                  <a:srgbClr val="000000"/>
                </a:solidFill>
                <a:latin typeface="Arial" charset="0"/>
              </a:rPr>
              <a:t>Altered</a:t>
            </a:r>
          </a:p>
          <a:p>
            <a:pPr algn="ctr" fontAlgn="base">
              <a:spcBef>
                <a:spcPct val="0"/>
              </a:spcBef>
              <a:spcAft>
                <a:spcPct val="0"/>
              </a:spcAft>
            </a:pPr>
            <a:r>
              <a:rPr lang="en-US" dirty="0">
                <a:solidFill>
                  <a:srgbClr val="000000"/>
                </a:solidFill>
                <a:latin typeface="Arial" charset="0"/>
              </a:rPr>
              <a:t>Vascular Function</a:t>
            </a:r>
          </a:p>
        </p:txBody>
      </p:sp>
      <p:sp>
        <p:nvSpPr>
          <p:cNvPr id="35" name="TextBox 34"/>
          <p:cNvSpPr txBox="1"/>
          <p:nvPr/>
        </p:nvSpPr>
        <p:spPr>
          <a:xfrm>
            <a:off x="6391947" y="1916690"/>
            <a:ext cx="2377440" cy="646331"/>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a:solidFill>
                  <a:srgbClr val="000000"/>
                </a:solidFill>
                <a:latin typeface="Arial" charset="0"/>
              </a:rPr>
              <a:t>Enhanced</a:t>
            </a:r>
          </a:p>
          <a:p>
            <a:pPr algn="ctr" fontAlgn="base">
              <a:spcBef>
                <a:spcPct val="0"/>
              </a:spcBef>
              <a:spcAft>
                <a:spcPct val="0"/>
              </a:spcAft>
            </a:pPr>
            <a:r>
              <a:rPr lang="en-US" dirty="0">
                <a:solidFill>
                  <a:srgbClr val="000000"/>
                </a:solidFill>
                <a:latin typeface="Arial" charset="0"/>
              </a:rPr>
              <a:t>Coagulatory Potential</a:t>
            </a:r>
          </a:p>
        </p:txBody>
      </p:sp>
      <p:sp>
        <p:nvSpPr>
          <p:cNvPr id="36" name="TextBox 35"/>
          <p:cNvSpPr txBox="1"/>
          <p:nvPr/>
        </p:nvSpPr>
        <p:spPr>
          <a:xfrm>
            <a:off x="2615393" y="1916690"/>
            <a:ext cx="1554480" cy="649224"/>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smtClean="0">
                <a:solidFill>
                  <a:srgbClr val="000000"/>
                </a:solidFill>
                <a:latin typeface="Arial" charset="0"/>
              </a:rPr>
              <a:t>Ischemia</a:t>
            </a:r>
          </a:p>
        </p:txBody>
      </p:sp>
      <p:sp>
        <p:nvSpPr>
          <p:cNvPr id="38" name="TextBox 37"/>
          <p:cNvSpPr txBox="1"/>
          <p:nvPr/>
        </p:nvSpPr>
        <p:spPr>
          <a:xfrm>
            <a:off x="399206" y="1917710"/>
            <a:ext cx="2103120" cy="649224"/>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smtClean="0">
                <a:solidFill>
                  <a:srgbClr val="000000"/>
                </a:solidFill>
                <a:latin typeface="Arial" charset="0"/>
              </a:rPr>
              <a:t>Increased Cardiac </a:t>
            </a:r>
            <a:r>
              <a:rPr lang="en-US" dirty="0">
                <a:solidFill>
                  <a:srgbClr val="000000"/>
                </a:solidFill>
                <a:latin typeface="Arial" charset="0"/>
              </a:rPr>
              <a:t>Work/Shear Stress</a:t>
            </a:r>
          </a:p>
        </p:txBody>
      </p:sp>
    </p:spTree>
    <p:extLst>
      <p:ext uri="{BB962C8B-B14F-4D97-AF65-F5344CB8AC3E}">
        <p14:creationId xmlns:p14="http://schemas.microsoft.com/office/powerpoint/2010/main" val="204538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0788" y="341382"/>
            <a:ext cx="6477001" cy="984885"/>
          </a:xfrm>
          <a:prstGeom prst="rect">
            <a:avLst/>
          </a:prstGeom>
          <a:solidFill>
            <a:srgbClr val="F8DED3"/>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a:solidFill>
                  <a:srgbClr val="FF0000"/>
                </a:solidFill>
              </a:rPr>
              <a:t>Cardiovascular </a:t>
            </a:r>
            <a:r>
              <a:rPr lang="en-US" sz="3200" dirty="0" smtClean="0">
                <a:solidFill>
                  <a:srgbClr val="FF0000"/>
                </a:solidFill>
              </a:rPr>
              <a:t>Disease Risk Factors</a:t>
            </a:r>
            <a:r>
              <a:rPr lang="en-US" sz="3200" dirty="0" smtClean="0">
                <a:solidFill>
                  <a:srgbClr val="000000"/>
                </a:solidFill>
              </a:rPr>
              <a:t/>
            </a:r>
            <a:br>
              <a:rPr lang="en-US" sz="3200" dirty="0" smtClean="0">
                <a:solidFill>
                  <a:srgbClr val="000000"/>
                </a:solidFill>
              </a:rPr>
            </a:br>
            <a:r>
              <a:rPr lang="en-US" sz="2600" dirty="0" smtClean="0">
                <a:solidFill>
                  <a:srgbClr val="0000FF"/>
                </a:solidFill>
              </a:rPr>
              <a:t>Cholesterol   BP   Smoking   Obesity   Gluc/DM</a:t>
            </a:r>
            <a:endParaRPr lang="en-US" sz="2600" dirty="0">
              <a:solidFill>
                <a:srgbClr val="0000FF"/>
              </a:solidFill>
            </a:endParaRPr>
          </a:p>
        </p:txBody>
      </p:sp>
      <p:sp>
        <p:nvSpPr>
          <p:cNvPr id="15" name="TextBox 14"/>
          <p:cNvSpPr txBox="1"/>
          <p:nvPr/>
        </p:nvSpPr>
        <p:spPr>
          <a:xfrm>
            <a:off x="3070035" y="5476049"/>
            <a:ext cx="3004466" cy="1015663"/>
          </a:xfrm>
          <a:prstGeom prst="rect">
            <a:avLst/>
          </a:prstGeom>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000" dirty="0">
                <a:solidFill>
                  <a:srgbClr val="000000"/>
                </a:solidFill>
              </a:rPr>
              <a:t>SCD or</a:t>
            </a:r>
          </a:p>
          <a:p>
            <a:pPr algn="ctr" fontAlgn="base">
              <a:spcBef>
                <a:spcPct val="0"/>
              </a:spcBef>
              <a:spcAft>
                <a:spcPct val="0"/>
              </a:spcAft>
            </a:pPr>
            <a:r>
              <a:rPr lang="en-US" sz="3000" dirty="0">
                <a:solidFill>
                  <a:srgbClr val="000000"/>
                </a:solidFill>
              </a:rPr>
              <a:t>Other CVD Event</a:t>
            </a:r>
          </a:p>
        </p:txBody>
      </p:sp>
      <p:cxnSp>
        <p:nvCxnSpPr>
          <p:cNvPr id="37" name="Straight Arrow Connector 36"/>
          <p:cNvCxnSpPr/>
          <p:nvPr/>
        </p:nvCxnSpPr>
        <p:spPr>
          <a:xfrm>
            <a:off x="4579289" y="4952454"/>
            <a:ext cx="0" cy="5125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 y="2124067"/>
            <a:ext cx="465836" cy="415498"/>
          </a:xfrm>
          <a:prstGeom prst="rect">
            <a:avLst/>
          </a:prstGeom>
          <a:noFill/>
          <a:ln>
            <a:noFill/>
          </a:ln>
        </p:spPr>
        <p:txBody>
          <a:bodyPr wrap="square" rtlCol="0">
            <a:spAutoFit/>
          </a:bodyPr>
          <a:lstStyle/>
          <a:p>
            <a:pPr algn="ctr" fontAlgn="base">
              <a:spcBef>
                <a:spcPct val="0"/>
              </a:spcBef>
              <a:spcAft>
                <a:spcPct val="0"/>
              </a:spcAft>
            </a:pPr>
            <a:r>
              <a:rPr lang="en-US" sz="2100" dirty="0">
                <a:solidFill>
                  <a:srgbClr val="000000"/>
                </a:solidFill>
                <a:latin typeface="Arial" charset="0"/>
              </a:rPr>
              <a:t>A)</a:t>
            </a:r>
          </a:p>
        </p:txBody>
      </p:sp>
      <p:sp>
        <p:nvSpPr>
          <p:cNvPr id="23" name="TextBox 22"/>
          <p:cNvSpPr txBox="1"/>
          <p:nvPr/>
        </p:nvSpPr>
        <p:spPr>
          <a:xfrm>
            <a:off x="27699" y="4098122"/>
            <a:ext cx="465836" cy="415498"/>
          </a:xfrm>
          <a:prstGeom prst="rect">
            <a:avLst/>
          </a:prstGeom>
          <a:noFill/>
          <a:ln>
            <a:noFill/>
          </a:ln>
        </p:spPr>
        <p:txBody>
          <a:bodyPr wrap="square" rtlCol="0">
            <a:spAutoFit/>
          </a:bodyPr>
          <a:lstStyle/>
          <a:p>
            <a:pPr algn="ctr" fontAlgn="base">
              <a:spcBef>
                <a:spcPct val="0"/>
              </a:spcBef>
              <a:spcAft>
                <a:spcPct val="0"/>
              </a:spcAft>
            </a:pPr>
            <a:r>
              <a:rPr lang="en-US" sz="2100" dirty="0">
                <a:solidFill>
                  <a:srgbClr val="000000"/>
                </a:solidFill>
                <a:latin typeface="Arial" charset="0"/>
              </a:rPr>
              <a:t>B)</a:t>
            </a:r>
          </a:p>
        </p:txBody>
      </p:sp>
      <p:grpSp>
        <p:nvGrpSpPr>
          <p:cNvPr id="13" name="Group 12"/>
          <p:cNvGrpSpPr/>
          <p:nvPr/>
        </p:nvGrpSpPr>
        <p:grpSpPr>
          <a:xfrm>
            <a:off x="351606" y="1813192"/>
            <a:ext cx="8413277" cy="3139263"/>
            <a:chOff x="481066" y="2057400"/>
            <a:chExt cx="8605520" cy="3123160"/>
          </a:xfrm>
        </p:grpSpPr>
        <p:cxnSp>
          <p:nvCxnSpPr>
            <p:cNvPr id="26" name="Straight Connector 25"/>
            <p:cNvCxnSpPr/>
            <p:nvPr/>
          </p:nvCxnSpPr>
          <p:spPr>
            <a:xfrm>
              <a:off x="491226" y="2071600"/>
              <a:ext cx="8595360" cy="0"/>
            </a:xfrm>
            <a:prstGeom prst="line">
              <a:avLst/>
            </a:prstGeom>
            <a:ln w="25400">
              <a:solidFill>
                <a:srgbClr val="FF0000"/>
              </a:solidFill>
              <a:prstDash val="sysDash"/>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1066" y="2057400"/>
              <a:ext cx="3509772" cy="3108960"/>
            </a:xfrm>
            <a:prstGeom prst="line">
              <a:avLst/>
            </a:prstGeom>
            <a:ln w="25400">
              <a:solidFill>
                <a:srgbClr val="FF0000"/>
              </a:solidFill>
              <a:prstDash val="sys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557520" y="2071600"/>
              <a:ext cx="3509772" cy="3108960"/>
            </a:xfrm>
            <a:prstGeom prst="line">
              <a:avLst/>
            </a:prstGeom>
            <a:ln w="25400">
              <a:solidFill>
                <a:srgbClr val="FF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10682" y="3855064"/>
              <a:ext cx="1531439" cy="719565"/>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2000" dirty="0">
                  <a:solidFill>
                    <a:srgbClr val="000000"/>
                  </a:solidFill>
                  <a:latin typeface="Arial" charset="0"/>
                </a:rPr>
                <a:t>Arrhythmia</a:t>
              </a:r>
            </a:p>
            <a:p>
              <a:pPr algn="ctr" fontAlgn="base">
                <a:spcBef>
                  <a:spcPct val="0"/>
                </a:spcBef>
                <a:spcAft>
                  <a:spcPct val="0"/>
                </a:spcAft>
              </a:pPr>
              <a:endParaRPr lang="en-US" sz="2100" dirty="0">
                <a:solidFill>
                  <a:srgbClr val="000000"/>
                </a:solidFill>
                <a:latin typeface="Arial" charset="0"/>
              </a:endParaRPr>
            </a:p>
          </p:txBody>
        </p:sp>
        <p:sp>
          <p:nvSpPr>
            <p:cNvPr id="10" name="TextBox 9"/>
            <p:cNvSpPr txBox="1"/>
            <p:nvPr/>
          </p:nvSpPr>
          <p:spPr>
            <a:xfrm>
              <a:off x="2453309" y="3855063"/>
              <a:ext cx="2940522" cy="707886"/>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2000" dirty="0">
                  <a:solidFill>
                    <a:srgbClr val="000000"/>
                  </a:solidFill>
                  <a:latin typeface="Arial" charset="0"/>
                </a:rPr>
                <a:t>Plaque Rupture and Thrombus Formation</a:t>
              </a:r>
            </a:p>
          </p:txBody>
        </p:sp>
        <p:sp>
          <p:nvSpPr>
            <p:cNvPr id="11" name="TextBox 10"/>
            <p:cNvSpPr txBox="1"/>
            <p:nvPr/>
          </p:nvSpPr>
          <p:spPr>
            <a:xfrm>
              <a:off x="1836133" y="3373291"/>
              <a:ext cx="2920105" cy="367437"/>
            </a:xfrm>
            <a:prstGeom prst="rect">
              <a:avLst/>
            </a:prstGeom>
            <a:noFill/>
            <a:ln>
              <a:noFill/>
            </a:ln>
          </p:spPr>
          <p:txBody>
            <a:bodyPr wrap="square" rtlCol="0">
              <a:spAutoFit/>
            </a:bodyPr>
            <a:lstStyle/>
            <a:p>
              <a:pPr algn="ctr" fontAlgn="base">
                <a:spcBef>
                  <a:spcPct val="0"/>
                </a:spcBef>
                <a:spcAft>
                  <a:spcPct val="0"/>
                </a:spcAft>
              </a:pPr>
              <a:r>
                <a:rPr lang="en-US" b="1" dirty="0">
                  <a:solidFill>
                    <a:srgbClr val="000000"/>
                  </a:solidFill>
                  <a:latin typeface="Arial" charset="0"/>
                </a:rPr>
                <a:t>Underlying CHD</a:t>
              </a:r>
              <a:endParaRPr lang="en-US" dirty="0">
                <a:solidFill>
                  <a:srgbClr val="000000"/>
                </a:solidFill>
                <a:latin typeface="Arial" charset="0"/>
              </a:endParaRPr>
            </a:p>
          </p:txBody>
        </p:sp>
        <p:cxnSp>
          <p:nvCxnSpPr>
            <p:cNvPr id="19" name="Straight Connector 18"/>
            <p:cNvCxnSpPr/>
            <p:nvPr/>
          </p:nvCxnSpPr>
          <p:spPr>
            <a:xfrm>
              <a:off x="4003040" y="5180560"/>
              <a:ext cx="1554480" cy="0"/>
            </a:xfrm>
            <a:prstGeom prst="line">
              <a:avLst/>
            </a:prstGeom>
            <a:ln w="25400">
              <a:solidFill>
                <a:srgbClr val="FF0000"/>
              </a:solidFill>
              <a:prstDash val="sysDash"/>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343400" y="2935069"/>
            <a:ext cx="2971800" cy="646331"/>
          </a:xfrm>
          <a:prstGeom prst="rect">
            <a:avLst/>
          </a:prstGeom>
        </p:spPr>
        <p:txBody>
          <a:bodyPr wrap="square">
            <a:spAutoFit/>
          </a:bodyPr>
          <a:lstStyle/>
          <a:p>
            <a:pPr algn="ctr" fontAlgn="base">
              <a:spcBef>
                <a:spcPct val="0"/>
              </a:spcBef>
              <a:spcAft>
                <a:spcPct val="0"/>
              </a:spcAft>
            </a:pPr>
            <a:r>
              <a:rPr lang="en-US" b="1" dirty="0">
                <a:solidFill>
                  <a:srgbClr val="000000"/>
                </a:solidFill>
                <a:latin typeface="Arial" charset="0"/>
              </a:rPr>
              <a:t>Cardiomegaly/LVH,</a:t>
            </a:r>
          </a:p>
          <a:p>
            <a:pPr algn="ctr" fontAlgn="base">
              <a:spcBef>
                <a:spcPct val="0"/>
              </a:spcBef>
              <a:spcAft>
                <a:spcPct val="0"/>
              </a:spcAft>
            </a:pPr>
            <a:r>
              <a:rPr lang="en-US" b="1" dirty="0">
                <a:solidFill>
                  <a:srgbClr val="000000"/>
                </a:solidFill>
                <a:latin typeface="Arial" charset="0"/>
              </a:rPr>
              <a:t>and/or Underlying CHD</a:t>
            </a:r>
            <a:endParaRPr lang="en-US" dirty="0">
              <a:solidFill>
                <a:srgbClr val="000000"/>
              </a:solidFill>
              <a:latin typeface="Arial" charset="0"/>
            </a:endParaRPr>
          </a:p>
        </p:txBody>
      </p:sp>
      <p:pic>
        <p:nvPicPr>
          <p:cNvPr id="24" name="Picture 5"/>
          <p:cNvPicPr>
            <a:picLocks noChangeAspect="1" noChangeArrowheads="1"/>
          </p:cNvPicPr>
          <p:nvPr/>
        </p:nvPicPr>
        <p:blipFill>
          <a:blip r:embed="rId2" cstate="print"/>
          <a:srcRect/>
          <a:stretch>
            <a:fillRect/>
          </a:stretch>
        </p:blipFill>
        <p:spPr bwMode="auto">
          <a:xfrm>
            <a:off x="-4789" y="6065938"/>
            <a:ext cx="2303145" cy="520065"/>
          </a:xfrm>
          <a:prstGeom prst="rect">
            <a:avLst/>
          </a:prstGeom>
          <a:noFill/>
          <a:ln w="9525">
            <a:noFill/>
            <a:miter lim="800000"/>
            <a:headEnd/>
            <a:tailEnd/>
          </a:ln>
          <a:effectLst/>
        </p:spPr>
      </p:pic>
      <p:cxnSp>
        <p:nvCxnSpPr>
          <p:cNvPr id="28" name="Straight Arrow Connector 27"/>
          <p:cNvCxnSpPr/>
          <p:nvPr/>
        </p:nvCxnSpPr>
        <p:spPr>
          <a:xfrm flipH="1">
            <a:off x="4579290" y="1377421"/>
            <a:ext cx="1" cy="4500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4791" y="6583060"/>
            <a:ext cx="2303147" cy="276999"/>
          </a:xfrm>
          <a:prstGeom prst="rect">
            <a:avLst/>
          </a:prstGeom>
          <a:solidFill>
            <a:srgbClr val="002060"/>
          </a:solidFill>
        </p:spPr>
        <p:txBody>
          <a:bodyPr wrap="square">
            <a:spAutoFit/>
          </a:bodyPr>
          <a:lstStyle/>
          <a:p>
            <a:pPr fontAlgn="base">
              <a:spcBef>
                <a:spcPct val="0"/>
              </a:spcBef>
              <a:spcAft>
                <a:spcPct val="0"/>
              </a:spcAft>
            </a:pPr>
            <a:r>
              <a:rPr lang="da-DK" sz="1200" b="1" dirty="0" smtClean="0">
                <a:solidFill>
                  <a:srgbClr val="FFFF00"/>
                </a:solidFill>
                <a:latin typeface="Arial" charset="0"/>
              </a:rPr>
              <a:t>Smith et al. 2013.</a:t>
            </a:r>
          </a:p>
        </p:txBody>
      </p:sp>
      <p:sp>
        <p:nvSpPr>
          <p:cNvPr id="29" name="Oval 28"/>
          <p:cNvSpPr/>
          <p:nvPr/>
        </p:nvSpPr>
        <p:spPr>
          <a:xfrm>
            <a:off x="1430025" y="2667000"/>
            <a:ext cx="6286500" cy="2126105"/>
          </a:xfrm>
          <a:prstGeom prst="ellipse">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32" name="TextBox 31"/>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
        <p:nvSpPr>
          <p:cNvPr id="33" name="TextBox 32"/>
          <p:cNvSpPr txBox="1"/>
          <p:nvPr/>
        </p:nvSpPr>
        <p:spPr>
          <a:xfrm>
            <a:off x="4267200" y="1917735"/>
            <a:ext cx="2011680" cy="646331"/>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a:solidFill>
                  <a:srgbClr val="000000"/>
                </a:solidFill>
                <a:latin typeface="Arial" charset="0"/>
              </a:rPr>
              <a:t>Altered</a:t>
            </a:r>
          </a:p>
          <a:p>
            <a:pPr algn="ctr" fontAlgn="base">
              <a:spcBef>
                <a:spcPct val="0"/>
              </a:spcBef>
              <a:spcAft>
                <a:spcPct val="0"/>
              </a:spcAft>
            </a:pPr>
            <a:r>
              <a:rPr lang="en-US" dirty="0">
                <a:solidFill>
                  <a:srgbClr val="000000"/>
                </a:solidFill>
                <a:latin typeface="Arial" charset="0"/>
              </a:rPr>
              <a:t>Vascular Function</a:t>
            </a:r>
          </a:p>
        </p:txBody>
      </p:sp>
      <p:sp>
        <p:nvSpPr>
          <p:cNvPr id="34" name="TextBox 33"/>
          <p:cNvSpPr txBox="1"/>
          <p:nvPr/>
        </p:nvSpPr>
        <p:spPr>
          <a:xfrm>
            <a:off x="6391947" y="1916690"/>
            <a:ext cx="2377440" cy="646331"/>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a:solidFill>
                  <a:srgbClr val="000000"/>
                </a:solidFill>
                <a:latin typeface="Arial" charset="0"/>
              </a:rPr>
              <a:t>Enhanced</a:t>
            </a:r>
          </a:p>
          <a:p>
            <a:pPr algn="ctr" fontAlgn="base">
              <a:spcBef>
                <a:spcPct val="0"/>
              </a:spcBef>
              <a:spcAft>
                <a:spcPct val="0"/>
              </a:spcAft>
            </a:pPr>
            <a:r>
              <a:rPr lang="en-US" dirty="0">
                <a:solidFill>
                  <a:srgbClr val="000000"/>
                </a:solidFill>
                <a:latin typeface="Arial" charset="0"/>
              </a:rPr>
              <a:t>Coagulatory Potential</a:t>
            </a:r>
          </a:p>
        </p:txBody>
      </p:sp>
      <p:sp>
        <p:nvSpPr>
          <p:cNvPr id="38" name="TextBox 37"/>
          <p:cNvSpPr txBox="1"/>
          <p:nvPr/>
        </p:nvSpPr>
        <p:spPr>
          <a:xfrm>
            <a:off x="2615393" y="1916690"/>
            <a:ext cx="1554480" cy="649224"/>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smtClean="0">
                <a:solidFill>
                  <a:srgbClr val="000000"/>
                </a:solidFill>
                <a:latin typeface="Arial" charset="0"/>
              </a:rPr>
              <a:t>Ischemia</a:t>
            </a:r>
          </a:p>
        </p:txBody>
      </p:sp>
      <p:sp>
        <p:nvSpPr>
          <p:cNvPr id="39" name="TextBox 38"/>
          <p:cNvSpPr txBox="1"/>
          <p:nvPr/>
        </p:nvSpPr>
        <p:spPr>
          <a:xfrm>
            <a:off x="399206" y="1917710"/>
            <a:ext cx="2103120" cy="649224"/>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smtClean="0">
                <a:solidFill>
                  <a:srgbClr val="000000"/>
                </a:solidFill>
                <a:latin typeface="Arial" charset="0"/>
              </a:rPr>
              <a:t>Increased Cardiac </a:t>
            </a:r>
            <a:r>
              <a:rPr lang="en-US" dirty="0">
                <a:solidFill>
                  <a:srgbClr val="000000"/>
                </a:solidFill>
                <a:latin typeface="Arial" charset="0"/>
              </a:rPr>
              <a:t>Work/Shear Stress</a:t>
            </a:r>
          </a:p>
        </p:txBody>
      </p:sp>
    </p:spTree>
    <p:extLst>
      <p:ext uri="{BB962C8B-B14F-4D97-AF65-F5344CB8AC3E}">
        <p14:creationId xmlns:p14="http://schemas.microsoft.com/office/powerpoint/2010/main" val="295300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0788" y="341382"/>
            <a:ext cx="6477001" cy="984885"/>
          </a:xfrm>
          <a:prstGeom prst="rect">
            <a:avLst/>
          </a:prstGeom>
          <a:solidFill>
            <a:srgbClr val="F8DED3"/>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200" dirty="0" smtClean="0">
                <a:solidFill>
                  <a:srgbClr val="660066"/>
                </a:solidFill>
              </a:rPr>
              <a:t>Fireground Exposures (Triggers)</a:t>
            </a:r>
            <a:br>
              <a:rPr lang="en-US" sz="3200" dirty="0" smtClean="0">
                <a:solidFill>
                  <a:srgbClr val="660066"/>
                </a:solidFill>
              </a:rPr>
            </a:br>
            <a:r>
              <a:rPr lang="en-US" sz="2600" dirty="0" smtClean="0">
                <a:solidFill>
                  <a:srgbClr val="0000FF"/>
                </a:solidFill>
              </a:rPr>
              <a:t>Exertion   Heat/Dehydration   SNS   Smoke/PM</a:t>
            </a:r>
            <a:endParaRPr lang="en-US" sz="2600" dirty="0">
              <a:solidFill>
                <a:srgbClr val="0000FF"/>
              </a:solidFill>
            </a:endParaRPr>
          </a:p>
        </p:txBody>
      </p:sp>
      <p:sp>
        <p:nvSpPr>
          <p:cNvPr id="15" name="TextBox 14"/>
          <p:cNvSpPr txBox="1"/>
          <p:nvPr/>
        </p:nvSpPr>
        <p:spPr>
          <a:xfrm>
            <a:off x="3070035" y="5476049"/>
            <a:ext cx="3004466" cy="1015663"/>
          </a:xfrm>
          <a:prstGeom prst="rect">
            <a:avLst/>
          </a:prstGeom>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3000" dirty="0">
                <a:solidFill>
                  <a:srgbClr val="000000"/>
                </a:solidFill>
              </a:rPr>
              <a:t>SCD or</a:t>
            </a:r>
          </a:p>
          <a:p>
            <a:pPr algn="ctr" fontAlgn="base">
              <a:spcBef>
                <a:spcPct val="0"/>
              </a:spcBef>
              <a:spcAft>
                <a:spcPct val="0"/>
              </a:spcAft>
            </a:pPr>
            <a:r>
              <a:rPr lang="en-US" sz="3000" dirty="0">
                <a:solidFill>
                  <a:srgbClr val="000000"/>
                </a:solidFill>
              </a:rPr>
              <a:t>Other CVD Event</a:t>
            </a:r>
          </a:p>
        </p:txBody>
      </p:sp>
      <p:cxnSp>
        <p:nvCxnSpPr>
          <p:cNvPr id="37" name="Straight Arrow Connector 36"/>
          <p:cNvCxnSpPr/>
          <p:nvPr/>
        </p:nvCxnSpPr>
        <p:spPr>
          <a:xfrm>
            <a:off x="4579289" y="4952454"/>
            <a:ext cx="0" cy="5125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 y="2124067"/>
            <a:ext cx="465836" cy="415498"/>
          </a:xfrm>
          <a:prstGeom prst="rect">
            <a:avLst/>
          </a:prstGeom>
          <a:noFill/>
          <a:ln>
            <a:noFill/>
          </a:ln>
        </p:spPr>
        <p:txBody>
          <a:bodyPr wrap="square" rtlCol="0">
            <a:spAutoFit/>
          </a:bodyPr>
          <a:lstStyle/>
          <a:p>
            <a:pPr algn="ctr" fontAlgn="base">
              <a:spcBef>
                <a:spcPct val="0"/>
              </a:spcBef>
              <a:spcAft>
                <a:spcPct val="0"/>
              </a:spcAft>
            </a:pPr>
            <a:r>
              <a:rPr lang="en-US" sz="2100" dirty="0">
                <a:solidFill>
                  <a:srgbClr val="000000"/>
                </a:solidFill>
                <a:latin typeface="Arial" charset="0"/>
              </a:rPr>
              <a:t>A)</a:t>
            </a:r>
          </a:p>
        </p:txBody>
      </p:sp>
      <p:sp>
        <p:nvSpPr>
          <p:cNvPr id="23" name="TextBox 22"/>
          <p:cNvSpPr txBox="1"/>
          <p:nvPr/>
        </p:nvSpPr>
        <p:spPr>
          <a:xfrm>
            <a:off x="27699" y="4098122"/>
            <a:ext cx="465836" cy="415498"/>
          </a:xfrm>
          <a:prstGeom prst="rect">
            <a:avLst/>
          </a:prstGeom>
          <a:noFill/>
          <a:ln>
            <a:noFill/>
          </a:ln>
        </p:spPr>
        <p:txBody>
          <a:bodyPr wrap="square" rtlCol="0">
            <a:spAutoFit/>
          </a:bodyPr>
          <a:lstStyle/>
          <a:p>
            <a:pPr algn="ctr" fontAlgn="base">
              <a:spcBef>
                <a:spcPct val="0"/>
              </a:spcBef>
              <a:spcAft>
                <a:spcPct val="0"/>
              </a:spcAft>
            </a:pPr>
            <a:r>
              <a:rPr lang="en-US" sz="2100" dirty="0">
                <a:solidFill>
                  <a:srgbClr val="000000"/>
                </a:solidFill>
                <a:latin typeface="Arial" charset="0"/>
              </a:rPr>
              <a:t>B)</a:t>
            </a:r>
          </a:p>
        </p:txBody>
      </p:sp>
      <p:grpSp>
        <p:nvGrpSpPr>
          <p:cNvPr id="13" name="Group 12"/>
          <p:cNvGrpSpPr/>
          <p:nvPr/>
        </p:nvGrpSpPr>
        <p:grpSpPr>
          <a:xfrm>
            <a:off x="351606" y="1813192"/>
            <a:ext cx="8413277" cy="3139263"/>
            <a:chOff x="481066" y="2057400"/>
            <a:chExt cx="8605520" cy="3123160"/>
          </a:xfrm>
        </p:grpSpPr>
        <p:cxnSp>
          <p:nvCxnSpPr>
            <p:cNvPr id="26" name="Straight Connector 25"/>
            <p:cNvCxnSpPr/>
            <p:nvPr/>
          </p:nvCxnSpPr>
          <p:spPr>
            <a:xfrm>
              <a:off x="491226" y="2071600"/>
              <a:ext cx="8595360" cy="0"/>
            </a:xfrm>
            <a:prstGeom prst="line">
              <a:avLst/>
            </a:prstGeom>
            <a:ln w="25400">
              <a:solidFill>
                <a:srgbClr val="FF0000"/>
              </a:solidFill>
              <a:prstDash val="sysDash"/>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1066" y="2057400"/>
              <a:ext cx="3509772" cy="3108960"/>
            </a:xfrm>
            <a:prstGeom prst="line">
              <a:avLst/>
            </a:prstGeom>
            <a:ln w="25400">
              <a:solidFill>
                <a:srgbClr val="FF0000"/>
              </a:solidFill>
              <a:prstDash val="sys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557520" y="2071600"/>
              <a:ext cx="3509772" cy="3108960"/>
            </a:xfrm>
            <a:prstGeom prst="line">
              <a:avLst/>
            </a:prstGeom>
            <a:ln w="25400">
              <a:solidFill>
                <a:srgbClr val="FF00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10682" y="3855064"/>
              <a:ext cx="1531439" cy="719565"/>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2000" dirty="0">
                  <a:solidFill>
                    <a:srgbClr val="000000"/>
                  </a:solidFill>
                  <a:latin typeface="Arial" charset="0"/>
                </a:rPr>
                <a:t>Arrhythmia</a:t>
              </a:r>
            </a:p>
            <a:p>
              <a:pPr algn="ctr" fontAlgn="base">
                <a:spcBef>
                  <a:spcPct val="0"/>
                </a:spcBef>
                <a:spcAft>
                  <a:spcPct val="0"/>
                </a:spcAft>
              </a:pPr>
              <a:endParaRPr lang="en-US" sz="2100" dirty="0">
                <a:solidFill>
                  <a:srgbClr val="000000"/>
                </a:solidFill>
                <a:latin typeface="Arial" charset="0"/>
              </a:endParaRPr>
            </a:p>
          </p:txBody>
        </p:sp>
        <p:sp>
          <p:nvSpPr>
            <p:cNvPr id="10" name="TextBox 9"/>
            <p:cNvSpPr txBox="1"/>
            <p:nvPr/>
          </p:nvSpPr>
          <p:spPr>
            <a:xfrm>
              <a:off x="2453309" y="3855063"/>
              <a:ext cx="2940522" cy="707886"/>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2000" dirty="0">
                  <a:solidFill>
                    <a:srgbClr val="000000"/>
                  </a:solidFill>
                  <a:latin typeface="Arial" charset="0"/>
                </a:rPr>
                <a:t>Plaque Rupture and Thrombus Formation</a:t>
              </a:r>
            </a:p>
          </p:txBody>
        </p:sp>
        <p:sp>
          <p:nvSpPr>
            <p:cNvPr id="11" name="TextBox 10"/>
            <p:cNvSpPr txBox="1"/>
            <p:nvPr/>
          </p:nvSpPr>
          <p:spPr>
            <a:xfrm>
              <a:off x="1836133" y="3373291"/>
              <a:ext cx="2920105" cy="367437"/>
            </a:xfrm>
            <a:prstGeom prst="rect">
              <a:avLst/>
            </a:prstGeom>
            <a:noFill/>
            <a:ln>
              <a:noFill/>
            </a:ln>
          </p:spPr>
          <p:txBody>
            <a:bodyPr wrap="square" rtlCol="0">
              <a:spAutoFit/>
            </a:bodyPr>
            <a:lstStyle/>
            <a:p>
              <a:pPr algn="ctr" fontAlgn="base">
                <a:spcBef>
                  <a:spcPct val="0"/>
                </a:spcBef>
                <a:spcAft>
                  <a:spcPct val="0"/>
                </a:spcAft>
              </a:pPr>
              <a:r>
                <a:rPr lang="en-US" b="1" dirty="0">
                  <a:solidFill>
                    <a:srgbClr val="000000"/>
                  </a:solidFill>
                  <a:latin typeface="Arial" charset="0"/>
                </a:rPr>
                <a:t>Underlying CHD</a:t>
              </a:r>
              <a:endParaRPr lang="en-US" dirty="0">
                <a:solidFill>
                  <a:srgbClr val="000000"/>
                </a:solidFill>
                <a:latin typeface="Arial" charset="0"/>
              </a:endParaRPr>
            </a:p>
          </p:txBody>
        </p:sp>
        <p:cxnSp>
          <p:nvCxnSpPr>
            <p:cNvPr id="19" name="Straight Connector 18"/>
            <p:cNvCxnSpPr/>
            <p:nvPr/>
          </p:nvCxnSpPr>
          <p:spPr>
            <a:xfrm>
              <a:off x="4003040" y="5180560"/>
              <a:ext cx="1554480" cy="0"/>
            </a:xfrm>
            <a:prstGeom prst="line">
              <a:avLst/>
            </a:prstGeom>
            <a:ln w="25400">
              <a:solidFill>
                <a:srgbClr val="FF0000"/>
              </a:solidFill>
              <a:prstDash val="sysDash"/>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343400" y="2935069"/>
            <a:ext cx="2971800" cy="646331"/>
          </a:xfrm>
          <a:prstGeom prst="rect">
            <a:avLst/>
          </a:prstGeom>
        </p:spPr>
        <p:txBody>
          <a:bodyPr wrap="square">
            <a:spAutoFit/>
          </a:bodyPr>
          <a:lstStyle/>
          <a:p>
            <a:pPr algn="ctr" fontAlgn="base">
              <a:spcBef>
                <a:spcPct val="0"/>
              </a:spcBef>
              <a:spcAft>
                <a:spcPct val="0"/>
              </a:spcAft>
            </a:pPr>
            <a:r>
              <a:rPr lang="en-US" b="1" dirty="0">
                <a:solidFill>
                  <a:srgbClr val="000000"/>
                </a:solidFill>
                <a:latin typeface="Arial" charset="0"/>
              </a:rPr>
              <a:t>Cardiomegaly/LVH,</a:t>
            </a:r>
          </a:p>
          <a:p>
            <a:pPr algn="ctr" fontAlgn="base">
              <a:spcBef>
                <a:spcPct val="0"/>
              </a:spcBef>
              <a:spcAft>
                <a:spcPct val="0"/>
              </a:spcAft>
            </a:pPr>
            <a:r>
              <a:rPr lang="en-US" b="1" dirty="0">
                <a:solidFill>
                  <a:srgbClr val="000000"/>
                </a:solidFill>
                <a:latin typeface="Arial" charset="0"/>
              </a:rPr>
              <a:t>and/or Underlying CHD</a:t>
            </a:r>
            <a:endParaRPr lang="en-US" dirty="0">
              <a:solidFill>
                <a:srgbClr val="000000"/>
              </a:solidFill>
              <a:latin typeface="Arial" charset="0"/>
            </a:endParaRPr>
          </a:p>
        </p:txBody>
      </p:sp>
      <p:pic>
        <p:nvPicPr>
          <p:cNvPr id="24" name="Picture 5"/>
          <p:cNvPicPr>
            <a:picLocks noChangeAspect="1" noChangeArrowheads="1"/>
          </p:cNvPicPr>
          <p:nvPr/>
        </p:nvPicPr>
        <p:blipFill>
          <a:blip r:embed="rId2" cstate="print"/>
          <a:srcRect/>
          <a:stretch>
            <a:fillRect/>
          </a:stretch>
        </p:blipFill>
        <p:spPr bwMode="auto">
          <a:xfrm>
            <a:off x="-4789" y="6065938"/>
            <a:ext cx="2303145" cy="520065"/>
          </a:xfrm>
          <a:prstGeom prst="rect">
            <a:avLst/>
          </a:prstGeom>
          <a:noFill/>
          <a:ln w="9525">
            <a:noFill/>
            <a:miter lim="800000"/>
            <a:headEnd/>
            <a:tailEnd/>
          </a:ln>
          <a:effectLst/>
        </p:spPr>
      </p:pic>
      <p:cxnSp>
        <p:nvCxnSpPr>
          <p:cNvPr id="28" name="Straight Arrow Connector 27"/>
          <p:cNvCxnSpPr/>
          <p:nvPr/>
        </p:nvCxnSpPr>
        <p:spPr>
          <a:xfrm flipH="1">
            <a:off x="4579290" y="1377421"/>
            <a:ext cx="1" cy="4500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4791" y="6583060"/>
            <a:ext cx="2303147" cy="276999"/>
          </a:xfrm>
          <a:prstGeom prst="rect">
            <a:avLst/>
          </a:prstGeom>
          <a:solidFill>
            <a:srgbClr val="002060"/>
          </a:solidFill>
        </p:spPr>
        <p:txBody>
          <a:bodyPr wrap="square">
            <a:spAutoFit/>
          </a:bodyPr>
          <a:lstStyle/>
          <a:p>
            <a:pPr fontAlgn="base">
              <a:spcBef>
                <a:spcPct val="0"/>
              </a:spcBef>
              <a:spcAft>
                <a:spcPct val="0"/>
              </a:spcAft>
            </a:pPr>
            <a:r>
              <a:rPr lang="da-DK" sz="1200" b="1" dirty="0" smtClean="0">
                <a:solidFill>
                  <a:srgbClr val="FFFF00"/>
                </a:solidFill>
                <a:latin typeface="Arial" charset="0"/>
              </a:rPr>
              <a:t>Smith et al. 2013.</a:t>
            </a:r>
          </a:p>
        </p:txBody>
      </p:sp>
      <p:sp>
        <p:nvSpPr>
          <p:cNvPr id="29" name="Oval 28"/>
          <p:cNvSpPr/>
          <p:nvPr/>
        </p:nvSpPr>
        <p:spPr>
          <a:xfrm>
            <a:off x="1430025" y="2667000"/>
            <a:ext cx="6286500" cy="2126105"/>
          </a:xfrm>
          <a:prstGeom prst="ellipse">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11851" t="20372" r="17041" b="20372"/>
          <a:stretch/>
        </p:blipFill>
        <p:spPr>
          <a:xfrm>
            <a:off x="8034190" y="5810029"/>
            <a:ext cx="1056645" cy="1056633"/>
          </a:xfrm>
          <a:prstGeom prst="rect">
            <a:avLst/>
          </a:prstGeom>
        </p:spPr>
      </p:pic>
      <p:sp>
        <p:nvSpPr>
          <p:cNvPr id="32" name="TextBox 31"/>
          <p:cNvSpPr txBox="1"/>
          <p:nvPr/>
        </p:nvSpPr>
        <p:spPr>
          <a:xfrm>
            <a:off x="6477000" y="6477513"/>
            <a:ext cx="2057400" cy="415498"/>
          </a:xfrm>
          <a:prstGeom prst="rect">
            <a:avLst/>
          </a:prstGeom>
          <a:noFill/>
        </p:spPr>
        <p:txBody>
          <a:bodyPr wrap="square" rtlCol="0">
            <a:spAutoFit/>
          </a:bodyPr>
          <a:lstStyle/>
          <a:p>
            <a:pPr algn="ctr"/>
            <a:r>
              <a:rPr lang="en-US" sz="1050" b="1" dirty="0" smtClean="0"/>
              <a:t>Skidmore College</a:t>
            </a:r>
          </a:p>
          <a:p>
            <a:pPr algn="ctr"/>
            <a:r>
              <a:rPr lang="en-US" sz="1000" i="1" dirty="0" smtClean="0"/>
              <a:t>First Responder Health &amp; Safety Lab </a:t>
            </a:r>
            <a:endParaRPr lang="en-US" sz="1000" i="1" dirty="0"/>
          </a:p>
        </p:txBody>
      </p:sp>
      <p:sp>
        <p:nvSpPr>
          <p:cNvPr id="38" name="TextBox 37"/>
          <p:cNvSpPr txBox="1"/>
          <p:nvPr/>
        </p:nvSpPr>
        <p:spPr>
          <a:xfrm>
            <a:off x="4267200" y="1917735"/>
            <a:ext cx="2011680" cy="646331"/>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a:solidFill>
                  <a:srgbClr val="000000"/>
                </a:solidFill>
                <a:latin typeface="Arial" charset="0"/>
              </a:rPr>
              <a:t>Altered</a:t>
            </a:r>
          </a:p>
          <a:p>
            <a:pPr algn="ctr" fontAlgn="base">
              <a:spcBef>
                <a:spcPct val="0"/>
              </a:spcBef>
              <a:spcAft>
                <a:spcPct val="0"/>
              </a:spcAft>
            </a:pPr>
            <a:r>
              <a:rPr lang="en-US" dirty="0">
                <a:solidFill>
                  <a:srgbClr val="000000"/>
                </a:solidFill>
                <a:latin typeface="Arial" charset="0"/>
              </a:rPr>
              <a:t>Vascular Function</a:t>
            </a:r>
          </a:p>
        </p:txBody>
      </p:sp>
      <p:sp>
        <p:nvSpPr>
          <p:cNvPr id="39" name="TextBox 38"/>
          <p:cNvSpPr txBox="1"/>
          <p:nvPr/>
        </p:nvSpPr>
        <p:spPr>
          <a:xfrm>
            <a:off x="6391947" y="1916690"/>
            <a:ext cx="2377440" cy="646331"/>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a:solidFill>
                  <a:srgbClr val="000000"/>
                </a:solidFill>
                <a:latin typeface="Arial" charset="0"/>
              </a:rPr>
              <a:t>Enhanced</a:t>
            </a:r>
          </a:p>
          <a:p>
            <a:pPr algn="ctr" fontAlgn="base">
              <a:spcBef>
                <a:spcPct val="0"/>
              </a:spcBef>
              <a:spcAft>
                <a:spcPct val="0"/>
              </a:spcAft>
            </a:pPr>
            <a:r>
              <a:rPr lang="en-US" dirty="0">
                <a:solidFill>
                  <a:srgbClr val="000000"/>
                </a:solidFill>
                <a:latin typeface="Arial" charset="0"/>
              </a:rPr>
              <a:t>Coagulatory Potential</a:t>
            </a:r>
          </a:p>
        </p:txBody>
      </p:sp>
      <p:sp>
        <p:nvSpPr>
          <p:cNvPr id="40" name="TextBox 39"/>
          <p:cNvSpPr txBox="1"/>
          <p:nvPr/>
        </p:nvSpPr>
        <p:spPr>
          <a:xfrm>
            <a:off x="2615393" y="1916690"/>
            <a:ext cx="1554480" cy="649224"/>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smtClean="0">
                <a:solidFill>
                  <a:srgbClr val="000000"/>
                </a:solidFill>
                <a:latin typeface="Arial" charset="0"/>
              </a:rPr>
              <a:t>Ischemia</a:t>
            </a:r>
          </a:p>
        </p:txBody>
      </p:sp>
      <p:sp>
        <p:nvSpPr>
          <p:cNvPr id="41" name="TextBox 40"/>
          <p:cNvSpPr txBox="1"/>
          <p:nvPr/>
        </p:nvSpPr>
        <p:spPr>
          <a:xfrm>
            <a:off x="399206" y="1917710"/>
            <a:ext cx="2103120" cy="649224"/>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dirty="0" smtClean="0">
                <a:solidFill>
                  <a:srgbClr val="000000"/>
                </a:solidFill>
                <a:latin typeface="Arial" charset="0"/>
              </a:rPr>
              <a:t>Increased Cardiac </a:t>
            </a:r>
            <a:r>
              <a:rPr lang="en-US" dirty="0">
                <a:solidFill>
                  <a:srgbClr val="000000"/>
                </a:solidFill>
                <a:latin typeface="Arial" charset="0"/>
              </a:rPr>
              <a:t>Work/Shear Stress</a:t>
            </a:r>
          </a:p>
        </p:txBody>
      </p:sp>
    </p:spTree>
    <p:extLst>
      <p:ext uri="{BB962C8B-B14F-4D97-AF65-F5344CB8AC3E}">
        <p14:creationId xmlns:p14="http://schemas.microsoft.com/office/powerpoint/2010/main" val="123374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9467" y="2667000"/>
            <a:ext cx="8077200" cy="3647152"/>
          </a:xfrm>
        </p:spPr>
        <p:txBody>
          <a:bodyPr/>
          <a:lstStyle/>
          <a:p>
            <a:pPr>
              <a:spcAft>
                <a:spcPts val="1800"/>
              </a:spcAft>
            </a:pPr>
            <a:r>
              <a:rPr lang="en-US" dirty="0" smtClean="0">
                <a:solidFill>
                  <a:schemeClr val="bg2"/>
                </a:solidFill>
              </a:rPr>
              <a:t>Medical </a:t>
            </a:r>
            <a:r>
              <a:rPr lang="en-US" dirty="0" smtClean="0">
                <a:solidFill>
                  <a:srgbClr val="050595"/>
                </a:solidFill>
              </a:rPr>
              <a:t>Eval</a:t>
            </a:r>
            <a:r>
              <a:rPr lang="en-US" dirty="0" smtClean="0">
                <a:solidFill>
                  <a:schemeClr val="bg2"/>
                </a:solidFill>
              </a:rPr>
              <a:t>uations</a:t>
            </a:r>
            <a:endParaRPr lang="en-US" dirty="0">
              <a:solidFill>
                <a:schemeClr val="bg2"/>
              </a:solidFill>
            </a:endParaRPr>
          </a:p>
          <a:p>
            <a:pPr>
              <a:spcAft>
                <a:spcPts val="1800"/>
              </a:spcAft>
            </a:pPr>
            <a:r>
              <a:rPr lang="en-US" dirty="0" smtClean="0">
                <a:solidFill>
                  <a:schemeClr val="bg2"/>
                </a:solidFill>
              </a:rPr>
              <a:t>Adopt and Implement Comprehensive Wellness/Fitness Programs</a:t>
            </a:r>
          </a:p>
          <a:p>
            <a:pPr>
              <a:spcAft>
                <a:spcPts val="1800"/>
              </a:spcAft>
            </a:pPr>
            <a:r>
              <a:rPr lang="en-US" dirty="0">
                <a:solidFill>
                  <a:schemeClr val="bg2"/>
                </a:solidFill>
              </a:rPr>
              <a:t>Promote Smoking Cessation</a:t>
            </a:r>
          </a:p>
          <a:p>
            <a:pPr>
              <a:spcAft>
                <a:spcPts val="1800"/>
              </a:spcAft>
            </a:pPr>
            <a:r>
              <a:rPr lang="en-US" dirty="0" smtClean="0">
                <a:solidFill>
                  <a:schemeClr val="bg2"/>
                </a:solidFill>
              </a:rPr>
              <a:t>Provide On-scene Medical Support and Incident Rehabilitation</a:t>
            </a:r>
            <a:endParaRPr lang="en-US" dirty="0">
              <a:solidFill>
                <a:schemeClr val="bg2"/>
              </a:solidFill>
            </a:endParaRPr>
          </a:p>
        </p:txBody>
      </p:sp>
      <p:sp>
        <p:nvSpPr>
          <p:cNvPr id="5" name="Rectangle 4"/>
          <p:cNvSpPr/>
          <p:nvPr/>
        </p:nvSpPr>
        <p:spPr bwMode="auto">
          <a:xfrm>
            <a:off x="-76200" y="-76200"/>
            <a:ext cx="9296400" cy="219456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Title 4"/>
          <p:cNvSpPr>
            <a:spLocks noGrp="1"/>
          </p:cNvSpPr>
          <p:nvPr>
            <p:ph type="title"/>
          </p:nvPr>
        </p:nvSpPr>
        <p:spPr>
          <a:xfrm>
            <a:off x="304800" y="381000"/>
            <a:ext cx="8610600" cy="1274195"/>
          </a:xfrm>
        </p:spPr>
        <p:txBody>
          <a:bodyPr/>
          <a:lstStyle/>
          <a:p>
            <a:r>
              <a:rPr lang="en-US" dirty="0"/>
              <a:t>Section </a:t>
            </a:r>
            <a:r>
              <a:rPr lang="en-US" dirty="0" smtClean="0"/>
              <a:t>Four</a:t>
            </a:r>
            <a:r>
              <a:rPr lang="en-US" dirty="0"/>
              <a:t/>
            </a:r>
            <a:br>
              <a:rPr lang="en-US" dirty="0"/>
            </a:br>
            <a:r>
              <a:rPr lang="en-US" sz="4400" dirty="0" smtClean="0"/>
              <a:t>Strategies to Combat CVD in the FS</a:t>
            </a:r>
            <a:endParaRPr lang="en-US" sz="4400" dirty="0"/>
          </a:p>
        </p:txBody>
      </p:sp>
    </p:spTree>
    <p:extLst>
      <p:ext uri="{BB962C8B-B14F-4D97-AF65-F5344CB8AC3E}">
        <p14:creationId xmlns:p14="http://schemas.microsoft.com/office/powerpoint/2010/main" val="32638143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6200" y="-76199"/>
            <a:ext cx="9296400" cy="137160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0" y="0"/>
            <a:ext cx="4800600" cy="664797"/>
          </a:xfrm>
          <a:solidFill>
            <a:schemeClr val="bg2"/>
          </a:solidFill>
        </p:spPr>
        <p:txBody>
          <a:bodyPr/>
          <a:lstStyle/>
          <a:p>
            <a:pPr algn="ctr"/>
            <a:r>
              <a:rPr lang="en-US" dirty="0" smtClean="0"/>
              <a:t>Medical Evaluations</a:t>
            </a:r>
            <a:endParaRPr lang="en-US" dirty="0"/>
          </a:p>
        </p:txBody>
      </p:sp>
      <p:sp>
        <p:nvSpPr>
          <p:cNvPr id="3" name="Content Placeholder 2"/>
          <p:cNvSpPr>
            <a:spLocks noGrp="1"/>
          </p:cNvSpPr>
          <p:nvPr>
            <p:ph idx="1"/>
          </p:nvPr>
        </p:nvSpPr>
        <p:spPr>
          <a:xfrm>
            <a:off x="409832" y="1524000"/>
            <a:ext cx="8534400" cy="1988237"/>
          </a:xfrm>
        </p:spPr>
        <p:txBody>
          <a:bodyPr/>
          <a:lstStyle/>
          <a:p>
            <a:r>
              <a:rPr lang="en-US" dirty="0" smtClean="0">
                <a:solidFill>
                  <a:schemeClr val="bg2"/>
                </a:solidFill>
              </a:rPr>
              <a:t>NFPA 1582:</a:t>
            </a:r>
          </a:p>
          <a:p>
            <a:pPr lvl="1">
              <a:buFont typeface="Arial" panose="020B0604020202020204" pitchFamily="34" charset="0"/>
              <a:buChar char="•"/>
            </a:pPr>
            <a:r>
              <a:rPr lang="en-US" sz="2400" dirty="0" smtClean="0">
                <a:solidFill>
                  <a:schemeClr val="bg2"/>
                </a:solidFill>
              </a:rPr>
              <a:t>Comprehensive medical evaluation that assesses the ability of a firefighter to safely perform their job requirements, and addresses risk factors </a:t>
            </a:r>
          </a:p>
          <a:p>
            <a:pPr lvl="1"/>
            <a:endParaRPr lang="en-US" dirty="0">
              <a:solidFill>
                <a:schemeClr val="bg2"/>
              </a:solidFill>
            </a:endParaRPr>
          </a:p>
        </p:txBody>
      </p:sp>
      <p:sp>
        <p:nvSpPr>
          <p:cNvPr id="4" name="TextBox 3"/>
          <p:cNvSpPr txBox="1"/>
          <p:nvPr/>
        </p:nvSpPr>
        <p:spPr>
          <a:xfrm>
            <a:off x="2743200" y="6519446"/>
            <a:ext cx="3657600" cy="338554"/>
          </a:xfrm>
          <a:prstGeom prst="rect">
            <a:avLst/>
          </a:prstGeom>
          <a:noFill/>
        </p:spPr>
        <p:txBody>
          <a:bodyPr wrap="square" rtlCol="0">
            <a:spAutoFit/>
          </a:bodyPr>
          <a:lstStyle/>
          <a:p>
            <a:r>
              <a:rPr lang="en-US" sz="800" i="1" dirty="0">
                <a:solidFill>
                  <a:schemeClr val="bg2"/>
                </a:solidFill>
              </a:rPr>
              <a:t>NFPA 1582: Standard on Comprehensive Occupational Medical Program for Fire Departments</a:t>
            </a:r>
            <a:r>
              <a:rPr lang="en-US" sz="800" dirty="0">
                <a:solidFill>
                  <a:schemeClr val="bg2"/>
                </a:solidFill>
              </a:rPr>
              <a:t>. National Fire Protection Agency, 2016. Web. 12 Oct. 2016.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32" y="3283636"/>
            <a:ext cx="2916649" cy="3418313"/>
          </a:xfrm>
          <a:prstGeom prst="rect">
            <a:avLst/>
          </a:prstGeom>
        </p:spPr>
      </p:pic>
    </p:spTree>
    <p:extLst>
      <p:ext uri="{BB962C8B-B14F-4D97-AF65-F5344CB8AC3E}">
        <p14:creationId xmlns:p14="http://schemas.microsoft.com/office/powerpoint/2010/main" val="14208939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Content Placeholder 2"/>
          <p:cNvSpPr>
            <a:spLocks noGrp="1"/>
          </p:cNvSpPr>
          <p:nvPr>
            <p:ph idx="1"/>
          </p:nvPr>
        </p:nvSpPr>
        <p:spPr>
          <a:xfrm>
            <a:off x="304800" y="1962134"/>
            <a:ext cx="8382000" cy="2076466"/>
          </a:xfrm>
        </p:spPr>
        <p:txBody>
          <a:bodyPr/>
          <a:lstStyle/>
          <a:p>
            <a:r>
              <a:rPr lang="en-US" dirty="0" smtClean="0">
                <a:solidFill>
                  <a:schemeClr val="bg2"/>
                </a:solidFill>
              </a:rPr>
              <a:t>Cancer </a:t>
            </a:r>
            <a:r>
              <a:rPr lang="en-US" dirty="0">
                <a:solidFill>
                  <a:schemeClr val="bg2"/>
                </a:solidFill>
              </a:rPr>
              <a:t>s</a:t>
            </a:r>
            <a:r>
              <a:rPr lang="en-US" dirty="0" smtClean="0">
                <a:solidFill>
                  <a:schemeClr val="bg2"/>
                </a:solidFill>
              </a:rPr>
              <a:t>creening and counseling</a:t>
            </a:r>
          </a:p>
          <a:p>
            <a:r>
              <a:rPr lang="en-US" dirty="0" smtClean="0">
                <a:solidFill>
                  <a:schemeClr val="bg2"/>
                </a:solidFill>
              </a:rPr>
              <a:t>CVD screening and counseling</a:t>
            </a:r>
          </a:p>
          <a:p>
            <a:r>
              <a:rPr lang="en-US" dirty="0" smtClean="0">
                <a:solidFill>
                  <a:schemeClr val="bg2"/>
                </a:solidFill>
              </a:rPr>
              <a:t>Sleep hygiene</a:t>
            </a:r>
          </a:p>
          <a:p>
            <a:r>
              <a:rPr lang="en-US" dirty="0" smtClean="0">
                <a:solidFill>
                  <a:schemeClr val="bg2"/>
                </a:solidFill>
              </a:rPr>
              <a:t>Psychological health</a:t>
            </a:r>
            <a:endParaRPr lang="en-US" dirty="0">
              <a:solidFill>
                <a:schemeClr val="bg2"/>
              </a:solidFill>
            </a:endParaRPr>
          </a:p>
        </p:txBody>
      </p:sp>
      <p:sp>
        <p:nvSpPr>
          <p:cNvPr id="4" name="Title 1"/>
          <p:cNvSpPr>
            <a:spLocks noGrp="1"/>
          </p:cNvSpPr>
          <p:nvPr>
            <p:ph type="title"/>
          </p:nvPr>
        </p:nvSpPr>
        <p:spPr>
          <a:xfrm>
            <a:off x="13447" y="29582"/>
            <a:ext cx="8534400" cy="808618"/>
          </a:xfrm>
          <a:solidFill>
            <a:schemeClr val="bg2"/>
          </a:solidFill>
        </p:spPr>
        <p:txBody>
          <a:bodyPr/>
          <a:lstStyle/>
          <a:p>
            <a:pPr algn="ctr"/>
            <a:r>
              <a:rPr lang="en-US" dirty="0" smtClean="0"/>
              <a:t>Comprehensive Occupational Health</a:t>
            </a:r>
            <a:endParaRPr lang="en-US" dirty="0"/>
          </a:p>
        </p:txBody>
      </p:sp>
    </p:spTree>
    <p:extLst>
      <p:ext uri="{BB962C8B-B14F-4D97-AF65-F5344CB8AC3E}">
        <p14:creationId xmlns:p14="http://schemas.microsoft.com/office/powerpoint/2010/main" val="15450513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9467" y="2667000"/>
            <a:ext cx="8077200" cy="1148007"/>
          </a:xfrm>
        </p:spPr>
        <p:txBody>
          <a:bodyPr/>
          <a:lstStyle/>
          <a:p>
            <a:pPr>
              <a:spcAft>
                <a:spcPts val="1800"/>
              </a:spcAft>
            </a:pPr>
            <a:r>
              <a:rPr lang="en-US" dirty="0" smtClean="0">
                <a:solidFill>
                  <a:schemeClr val="bg2"/>
                </a:solidFill>
              </a:rPr>
              <a:t>Firefighting Fatality Statistics</a:t>
            </a:r>
            <a:endParaRPr lang="en-US" dirty="0">
              <a:solidFill>
                <a:schemeClr val="bg2"/>
              </a:solidFill>
            </a:endParaRPr>
          </a:p>
          <a:p>
            <a:pPr lvl="1"/>
            <a:endParaRPr lang="en-US" dirty="0"/>
          </a:p>
        </p:txBody>
      </p:sp>
      <p:sp>
        <p:nvSpPr>
          <p:cNvPr id="5" name="Rectangle 4"/>
          <p:cNvSpPr/>
          <p:nvPr/>
        </p:nvSpPr>
        <p:spPr bwMode="auto">
          <a:xfrm>
            <a:off x="-76200" y="-76200"/>
            <a:ext cx="9296400" cy="219456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Title 4"/>
          <p:cNvSpPr>
            <a:spLocks noGrp="1"/>
          </p:cNvSpPr>
          <p:nvPr>
            <p:ph type="title"/>
          </p:nvPr>
        </p:nvSpPr>
        <p:spPr>
          <a:xfrm>
            <a:off x="304800" y="381000"/>
            <a:ext cx="8382000" cy="1329595"/>
          </a:xfrm>
        </p:spPr>
        <p:txBody>
          <a:bodyPr/>
          <a:lstStyle/>
          <a:p>
            <a:r>
              <a:rPr lang="en-US" dirty="0" smtClean="0"/>
              <a:t>Section One</a:t>
            </a:r>
            <a:br>
              <a:rPr lang="en-US" dirty="0" smtClean="0"/>
            </a:br>
            <a:r>
              <a:rPr lang="en-US" dirty="0" smtClean="0"/>
              <a:t>Health and Safety in the FS</a:t>
            </a:r>
            <a:endParaRPr lang="en-US" sz="4400" dirty="0"/>
          </a:p>
        </p:txBody>
      </p:sp>
      <p:sp>
        <p:nvSpPr>
          <p:cNvPr id="11" name="Content Placeholder 3"/>
          <p:cNvSpPr txBox="1">
            <a:spLocks/>
          </p:cNvSpPr>
          <p:nvPr/>
        </p:nvSpPr>
        <p:spPr>
          <a:xfrm>
            <a:off x="389467" y="4191000"/>
            <a:ext cx="8077200" cy="443198"/>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800"/>
              </a:spcAft>
            </a:pPr>
            <a:r>
              <a:rPr lang="en-US" dirty="0" smtClean="0">
                <a:solidFill>
                  <a:schemeClr val="bg2"/>
                </a:solidFill>
              </a:rPr>
              <a:t>Research Findings</a:t>
            </a:r>
            <a:endParaRPr lang="en-US" dirty="0"/>
          </a:p>
        </p:txBody>
      </p:sp>
    </p:spTree>
    <p:extLst>
      <p:ext uri="{BB962C8B-B14F-4D97-AF65-F5344CB8AC3E}">
        <p14:creationId xmlns:p14="http://schemas.microsoft.com/office/powerpoint/2010/main" val="268754944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Content Placeholder 2"/>
          <p:cNvSpPr>
            <a:spLocks noGrp="1"/>
          </p:cNvSpPr>
          <p:nvPr>
            <p:ph idx="1"/>
          </p:nvPr>
        </p:nvSpPr>
        <p:spPr>
          <a:xfrm>
            <a:off x="304800" y="1962134"/>
            <a:ext cx="8382000" cy="2765885"/>
          </a:xfrm>
        </p:spPr>
        <p:txBody>
          <a:bodyPr/>
          <a:lstStyle/>
          <a:p>
            <a:r>
              <a:rPr lang="en-US" dirty="0" smtClean="0">
                <a:solidFill>
                  <a:schemeClr val="bg2"/>
                </a:solidFill>
              </a:rPr>
              <a:t>Get NFPA 1582 Medical Evaluation by a Physician who understands the work you do and the environment in which you do it.</a:t>
            </a:r>
          </a:p>
          <a:p>
            <a:r>
              <a:rPr lang="en-US" dirty="0" smtClean="0">
                <a:solidFill>
                  <a:schemeClr val="bg2"/>
                </a:solidFill>
              </a:rPr>
              <a:t>Get</a:t>
            </a:r>
            <a:r>
              <a:rPr lang="en-US" dirty="0">
                <a:solidFill>
                  <a:schemeClr val="bg2"/>
                </a:solidFill>
              </a:rPr>
              <a:t> </a:t>
            </a:r>
            <a:r>
              <a:rPr lang="en-US" dirty="0" smtClean="0">
                <a:solidFill>
                  <a:schemeClr val="bg2"/>
                </a:solidFill>
              </a:rPr>
              <a:t>screened for CVD and Cancer Using the Best Available Guidelines and Technology USE THE INFORMATION</a:t>
            </a:r>
            <a:endParaRPr lang="en-US" dirty="0">
              <a:solidFill>
                <a:schemeClr val="bg2"/>
              </a:solidFill>
            </a:endParaRPr>
          </a:p>
        </p:txBody>
      </p:sp>
      <p:sp>
        <p:nvSpPr>
          <p:cNvPr id="4" name="Title 1"/>
          <p:cNvSpPr>
            <a:spLocks noGrp="1"/>
          </p:cNvSpPr>
          <p:nvPr>
            <p:ph type="title"/>
          </p:nvPr>
        </p:nvSpPr>
        <p:spPr>
          <a:xfrm>
            <a:off x="13447" y="29582"/>
            <a:ext cx="8534400" cy="677108"/>
          </a:xfrm>
          <a:solidFill>
            <a:schemeClr val="bg2"/>
          </a:solidFill>
        </p:spPr>
        <p:txBody>
          <a:bodyPr/>
          <a:lstStyle/>
          <a:p>
            <a:pPr algn="ctr"/>
            <a:r>
              <a:rPr lang="en-US" dirty="0" smtClean="0"/>
              <a:t>Decreasing Death and Injury</a:t>
            </a:r>
            <a:endParaRPr lang="en-US" dirty="0"/>
          </a:p>
        </p:txBody>
      </p:sp>
    </p:spTree>
    <p:extLst>
      <p:ext uri="{BB962C8B-B14F-4D97-AF65-F5344CB8AC3E}">
        <p14:creationId xmlns:p14="http://schemas.microsoft.com/office/powerpoint/2010/main" val="21362525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Content Placeholder 2"/>
          <p:cNvSpPr>
            <a:spLocks noGrp="1"/>
          </p:cNvSpPr>
          <p:nvPr>
            <p:ph idx="1"/>
          </p:nvPr>
        </p:nvSpPr>
        <p:spPr>
          <a:xfrm>
            <a:off x="304800" y="1962134"/>
            <a:ext cx="8382000" cy="1977977"/>
          </a:xfrm>
        </p:spPr>
        <p:txBody>
          <a:bodyPr/>
          <a:lstStyle/>
          <a:p>
            <a:r>
              <a:rPr lang="en-US" dirty="0" smtClean="0">
                <a:solidFill>
                  <a:srgbClr val="FF0000"/>
                </a:solidFill>
              </a:rPr>
              <a:t>How many of you want better screening for CVD?</a:t>
            </a:r>
          </a:p>
          <a:p>
            <a:endParaRPr lang="en-US" dirty="0">
              <a:solidFill>
                <a:srgbClr val="FF0000"/>
              </a:solidFill>
            </a:endParaRPr>
          </a:p>
          <a:p>
            <a:r>
              <a:rPr lang="en-US" dirty="0" smtClean="0">
                <a:solidFill>
                  <a:srgbClr val="FF0000"/>
                </a:solidFill>
              </a:rPr>
              <a:t>Why?</a:t>
            </a:r>
            <a:endParaRPr lang="en-US" dirty="0">
              <a:solidFill>
                <a:srgbClr val="FF0000"/>
              </a:solidFill>
            </a:endParaRPr>
          </a:p>
        </p:txBody>
      </p:sp>
      <p:sp>
        <p:nvSpPr>
          <p:cNvPr id="4" name="Title 1"/>
          <p:cNvSpPr>
            <a:spLocks noGrp="1"/>
          </p:cNvSpPr>
          <p:nvPr>
            <p:ph type="title"/>
          </p:nvPr>
        </p:nvSpPr>
        <p:spPr>
          <a:xfrm>
            <a:off x="13447" y="29582"/>
            <a:ext cx="8534400" cy="677108"/>
          </a:xfrm>
          <a:solidFill>
            <a:schemeClr val="bg2"/>
          </a:solidFill>
        </p:spPr>
        <p:txBody>
          <a:bodyPr/>
          <a:lstStyle/>
          <a:p>
            <a:pPr algn="ctr"/>
            <a:r>
              <a:rPr lang="en-US" dirty="0" smtClean="0"/>
              <a:t>Decreasing Death and Injury</a:t>
            </a:r>
            <a:endParaRPr lang="en-US" dirty="0"/>
          </a:p>
        </p:txBody>
      </p:sp>
    </p:spTree>
    <p:extLst>
      <p:ext uri="{BB962C8B-B14F-4D97-AF65-F5344CB8AC3E}">
        <p14:creationId xmlns:p14="http://schemas.microsoft.com/office/powerpoint/2010/main" val="11116894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6200" y="-76199"/>
            <a:ext cx="9296400" cy="106680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0" y="0"/>
            <a:ext cx="6553200" cy="664797"/>
          </a:xfrm>
          <a:solidFill>
            <a:schemeClr val="bg2"/>
          </a:solidFill>
        </p:spPr>
        <p:txBody>
          <a:bodyPr/>
          <a:lstStyle/>
          <a:p>
            <a:pPr algn="ctr"/>
            <a:r>
              <a:rPr lang="en-US" dirty="0" smtClean="0"/>
              <a:t>Wellness/Fitness Programs</a:t>
            </a:r>
            <a:endParaRPr lang="en-US" dirty="0"/>
          </a:p>
        </p:txBody>
      </p:sp>
      <p:sp>
        <p:nvSpPr>
          <p:cNvPr id="3" name="Content Placeholder 2"/>
          <p:cNvSpPr>
            <a:spLocks noGrp="1"/>
          </p:cNvSpPr>
          <p:nvPr>
            <p:ph idx="1"/>
          </p:nvPr>
        </p:nvSpPr>
        <p:spPr>
          <a:xfrm>
            <a:off x="381000" y="1240705"/>
            <a:ext cx="8382000" cy="2254873"/>
          </a:xfrm>
        </p:spPr>
        <p:txBody>
          <a:bodyPr/>
          <a:lstStyle/>
          <a:p>
            <a:r>
              <a:rPr lang="en-US" dirty="0" smtClean="0">
                <a:solidFill>
                  <a:schemeClr val="bg2"/>
                </a:solidFill>
              </a:rPr>
              <a:t>Part of Comprehensive Medical Program</a:t>
            </a:r>
          </a:p>
          <a:p>
            <a:r>
              <a:rPr lang="en-US" dirty="0" smtClean="0">
                <a:solidFill>
                  <a:schemeClr val="bg2"/>
                </a:solidFill>
              </a:rPr>
              <a:t>Guidance</a:t>
            </a:r>
          </a:p>
          <a:p>
            <a:pPr>
              <a:buFont typeface="Arial" pitchFamily="34" charset="0"/>
              <a:buChar char="–"/>
            </a:pPr>
            <a:r>
              <a:rPr lang="en-US" sz="2330" dirty="0">
                <a:solidFill>
                  <a:schemeClr val="bg2"/>
                </a:solidFill>
              </a:rPr>
              <a:t>Standards that </a:t>
            </a:r>
            <a:r>
              <a:rPr lang="en-US" sz="2330" b="1" dirty="0">
                <a:solidFill>
                  <a:schemeClr val="bg2"/>
                </a:solidFill>
              </a:rPr>
              <a:t>recommend </a:t>
            </a:r>
            <a:r>
              <a:rPr lang="en-US" sz="2330" dirty="0">
                <a:solidFill>
                  <a:schemeClr val="bg2"/>
                </a:solidFill>
              </a:rPr>
              <a:t>fitness programs </a:t>
            </a:r>
          </a:p>
          <a:p>
            <a:pPr>
              <a:buFont typeface="Arial" pitchFamily="34" charset="0"/>
              <a:buChar char="–"/>
            </a:pPr>
            <a:r>
              <a:rPr lang="en-US" sz="2330" dirty="0">
                <a:solidFill>
                  <a:schemeClr val="bg2"/>
                </a:solidFill>
              </a:rPr>
              <a:t>Resources Available</a:t>
            </a:r>
          </a:p>
          <a:p>
            <a:pPr lvl="1"/>
            <a:endParaRPr lang="en-US" dirty="0">
              <a:solidFill>
                <a:schemeClr val="bg2"/>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941"/>
          <a:stretch/>
        </p:blipFill>
        <p:spPr>
          <a:xfrm>
            <a:off x="-152400" y="3145174"/>
            <a:ext cx="2590800" cy="2514600"/>
          </a:xfrm>
          <a:prstGeom prst="rect">
            <a:avLst/>
          </a:prstGeom>
        </p:spPr>
      </p:pic>
      <p:pic>
        <p:nvPicPr>
          <p:cNvPr id="5" name="Picture 1" descr="C:\Documents and Settings\jliebig\My Documents\My Pictures\nfpa1583.jpg"/>
          <p:cNvPicPr>
            <a:picLocks noChangeAspect="1" noChangeArrowheads="1"/>
          </p:cNvPicPr>
          <p:nvPr/>
        </p:nvPicPr>
        <p:blipFill>
          <a:blip r:embed="rId3" cstate="print"/>
          <a:srcRect l="11677" r="11677"/>
          <a:stretch>
            <a:fillRect/>
          </a:stretch>
        </p:blipFill>
        <p:spPr bwMode="auto">
          <a:xfrm>
            <a:off x="2412919" y="3141097"/>
            <a:ext cx="1930481" cy="2518677"/>
          </a:xfrm>
          <a:prstGeom prst="rect">
            <a:avLst/>
          </a:prstGeom>
          <a:noFill/>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7052" y="3141097"/>
            <a:ext cx="2006148" cy="259619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4954" y="3145705"/>
            <a:ext cx="2044246" cy="2645495"/>
          </a:xfrm>
          <a:prstGeom prst="rect">
            <a:avLst/>
          </a:prstGeom>
        </p:spPr>
      </p:pic>
    </p:spTree>
    <p:extLst>
      <p:ext uri="{BB962C8B-B14F-4D97-AF65-F5344CB8AC3E}">
        <p14:creationId xmlns:p14="http://schemas.microsoft.com/office/powerpoint/2010/main" val="11555765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5331" name="Rectangle 3"/>
          <p:cNvSpPr>
            <a:spLocks noGrp="1" noChangeArrowheads="1"/>
          </p:cNvSpPr>
          <p:nvPr>
            <p:ph sz="half" idx="1"/>
          </p:nvPr>
        </p:nvSpPr>
        <p:spPr>
          <a:xfrm>
            <a:off x="247650" y="1831204"/>
            <a:ext cx="4229100" cy="4451476"/>
          </a:xfrm>
        </p:spPr>
        <p:txBody>
          <a:bodyPr/>
          <a:lstStyle/>
          <a:p>
            <a:pPr marL="609600" indent="-609600">
              <a:buFontTx/>
              <a:buNone/>
            </a:pPr>
            <a:r>
              <a:rPr lang="en-US" sz="2800" b="1" dirty="0">
                <a:solidFill>
                  <a:schemeClr val="bg2"/>
                </a:solidFill>
              </a:rPr>
              <a:t>Aerobic Fitness:</a:t>
            </a:r>
          </a:p>
          <a:p>
            <a:pPr marL="990600" lvl="1" indent="-533400">
              <a:buClrTx/>
              <a:buFontTx/>
              <a:buAutoNum type="arabicPeriod"/>
            </a:pPr>
            <a:r>
              <a:rPr lang="en-US" sz="2400" dirty="0">
                <a:solidFill>
                  <a:schemeClr val="bg2"/>
                </a:solidFill>
                <a:cs typeface="Arial" charset="0"/>
              </a:rPr>
              <a:t>↑Thermal Tolerance</a:t>
            </a:r>
          </a:p>
          <a:p>
            <a:pPr marL="990600" lvl="1" indent="-533400">
              <a:buClrTx/>
              <a:buFontTx/>
              <a:buAutoNum type="arabicPeriod"/>
            </a:pPr>
            <a:r>
              <a:rPr lang="en-US" sz="2400" dirty="0">
                <a:solidFill>
                  <a:schemeClr val="bg2"/>
                </a:solidFill>
                <a:cs typeface="Arial" charset="0"/>
              </a:rPr>
              <a:t>↑ Plasma Volume</a:t>
            </a:r>
          </a:p>
          <a:p>
            <a:pPr marL="990600" lvl="1" indent="-533400">
              <a:buClrTx/>
              <a:buFontTx/>
              <a:buAutoNum type="arabicPeriod"/>
            </a:pPr>
            <a:r>
              <a:rPr lang="en-US" sz="2400" dirty="0">
                <a:solidFill>
                  <a:schemeClr val="bg2"/>
                </a:solidFill>
                <a:cs typeface="Arial" charset="0"/>
              </a:rPr>
              <a:t>↑ Cardiac Efficiency</a:t>
            </a:r>
          </a:p>
          <a:p>
            <a:pPr marL="990600" lvl="1" indent="-533400">
              <a:buClrTx/>
              <a:buFontTx/>
              <a:buAutoNum type="arabicPeriod"/>
            </a:pPr>
            <a:r>
              <a:rPr lang="en-US" sz="2400" dirty="0">
                <a:solidFill>
                  <a:schemeClr val="bg2"/>
                </a:solidFill>
                <a:cs typeface="Arial" charset="0"/>
              </a:rPr>
              <a:t>↑ Work Capacity</a:t>
            </a:r>
          </a:p>
          <a:p>
            <a:pPr marL="990600" lvl="1" indent="-533400">
              <a:buClrTx/>
              <a:buFontTx/>
              <a:buAutoNum type="arabicPeriod"/>
            </a:pPr>
            <a:r>
              <a:rPr lang="en-US" sz="2400" dirty="0" smtClean="0">
                <a:solidFill>
                  <a:schemeClr val="bg2"/>
                </a:solidFill>
                <a:cs typeface="Arial" charset="0"/>
              </a:rPr>
              <a:t>Improved </a:t>
            </a:r>
            <a:r>
              <a:rPr lang="en-US" sz="2400" dirty="0">
                <a:solidFill>
                  <a:schemeClr val="bg2"/>
                </a:solidFill>
                <a:cs typeface="Arial" charset="0"/>
              </a:rPr>
              <a:t>Clotting </a:t>
            </a:r>
            <a:r>
              <a:rPr lang="en-US" sz="2400" dirty="0" smtClean="0">
                <a:solidFill>
                  <a:schemeClr val="bg2"/>
                </a:solidFill>
                <a:cs typeface="Arial" charset="0"/>
              </a:rPr>
              <a:t>Profile</a:t>
            </a:r>
          </a:p>
          <a:p>
            <a:pPr marL="990600" lvl="1" indent="-533400">
              <a:buClrTx/>
              <a:buFontTx/>
              <a:buAutoNum type="arabicPeriod"/>
            </a:pPr>
            <a:r>
              <a:rPr lang="en-US" dirty="0" smtClean="0">
                <a:solidFill>
                  <a:schemeClr val="bg2"/>
                </a:solidFill>
                <a:cs typeface="Arial" charset="0"/>
              </a:rPr>
              <a:t>Decreased Fatigue</a:t>
            </a:r>
          </a:p>
          <a:p>
            <a:pPr marL="990600" lvl="1" indent="-533400">
              <a:buClrTx/>
              <a:buFontTx/>
              <a:buAutoNum type="arabicPeriod"/>
            </a:pPr>
            <a:r>
              <a:rPr lang="en-US" dirty="0" smtClean="0">
                <a:solidFill>
                  <a:schemeClr val="bg2"/>
                </a:solidFill>
                <a:cs typeface="Arial" charset="0"/>
              </a:rPr>
              <a:t>Heart less vulnerable to ischemia</a:t>
            </a:r>
          </a:p>
          <a:p>
            <a:pPr marL="990600" lvl="1" indent="-533400">
              <a:buClrTx/>
              <a:buFontTx/>
              <a:buAutoNum type="arabicPeriod"/>
            </a:pPr>
            <a:r>
              <a:rPr lang="en-US" sz="2400" dirty="0" smtClean="0">
                <a:solidFill>
                  <a:schemeClr val="bg2"/>
                </a:solidFill>
                <a:cs typeface="Arial" charset="0"/>
              </a:rPr>
              <a:t>Decreased risk of CVD</a:t>
            </a:r>
            <a:endParaRPr lang="en-US" sz="2400" dirty="0">
              <a:solidFill>
                <a:schemeClr val="bg2"/>
              </a:solidFill>
              <a:cs typeface="Arial" charset="0"/>
            </a:endParaRPr>
          </a:p>
          <a:p>
            <a:pPr marL="609600" indent="-609600">
              <a:buClrTx/>
              <a:buFontTx/>
              <a:buNone/>
            </a:pPr>
            <a:r>
              <a:rPr lang="en-US" sz="2800" dirty="0">
                <a:solidFill>
                  <a:schemeClr val="bg2"/>
                </a:solidFill>
              </a:rPr>
              <a:t>			</a:t>
            </a:r>
          </a:p>
        </p:txBody>
      </p:sp>
      <p:sp>
        <p:nvSpPr>
          <p:cNvPr id="355332" name="Rectangle 4"/>
          <p:cNvSpPr>
            <a:spLocks noGrp="1" noChangeArrowheads="1"/>
          </p:cNvSpPr>
          <p:nvPr>
            <p:ph sz="half" idx="2"/>
          </p:nvPr>
        </p:nvSpPr>
        <p:spPr>
          <a:xfrm>
            <a:off x="4476750" y="2934218"/>
            <a:ext cx="4219575" cy="3712812"/>
          </a:xfrm>
        </p:spPr>
        <p:txBody>
          <a:bodyPr/>
          <a:lstStyle/>
          <a:p>
            <a:pPr marL="533400" indent="-533400">
              <a:buFontTx/>
              <a:buNone/>
            </a:pPr>
            <a:r>
              <a:rPr lang="en-US" sz="2800" b="1" dirty="0">
                <a:solidFill>
                  <a:schemeClr val="bg2"/>
                </a:solidFill>
              </a:rPr>
              <a:t>Appropriate Body Size:</a:t>
            </a:r>
          </a:p>
          <a:p>
            <a:pPr marL="914400" lvl="1" indent="-457200">
              <a:buClrTx/>
              <a:buFontTx/>
              <a:buAutoNum type="arabicPeriod"/>
            </a:pPr>
            <a:r>
              <a:rPr lang="en-US" sz="2400" dirty="0">
                <a:solidFill>
                  <a:schemeClr val="bg2"/>
                </a:solidFill>
                <a:cs typeface="Arial" charset="0"/>
              </a:rPr>
              <a:t>↑Thermal Tolerance   </a:t>
            </a:r>
          </a:p>
          <a:p>
            <a:pPr marL="914400" lvl="1" indent="-457200">
              <a:buClrTx/>
              <a:buFontTx/>
              <a:buAutoNum type="arabicPeriod"/>
            </a:pPr>
            <a:r>
              <a:rPr lang="en-US" sz="2400" dirty="0">
                <a:solidFill>
                  <a:schemeClr val="bg2"/>
                </a:solidFill>
                <a:cs typeface="Arial" charset="0"/>
              </a:rPr>
              <a:t>↓Thermal Strain</a:t>
            </a:r>
          </a:p>
          <a:p>
            <a:pPr marL="914400" lvl="1" indent="-457200">
              <a:buClrTx/>
              <a:buFontTx/>
              <a:buAutoNum type="arabicPeriod"/>
            </a:pPr>
            <a:r>
              <a:rPr lang="en-US" sz="2400" dirty="0">
                <a:solidFill>
                  <a:schemeClr val="bg2"/>
                </a:solidFill>
                <a:cs typeface="Arial" charset="0"/>
              </a:rPr>
              <a:t>↑ Cardiac Efficiency</a:t>
            </a:r>
          </a:p>
          <a:p>
            <a:pPr marL="914400" lvl="1" indent="-457200">
              <a:buClrTx/>
              <a:buFontTx/>
              <a:buAutoNum type="arabicPeriod"/>
            </a:pPr>
            <a:r>
              <a:rPr lang="en-US" sz="2400" dirty="0">
                <a:solidFill>
                  <a:schemeClr val="bg2"/>
                </a:solidFill>
                <a:cs typeface="Arial" charset="0"/>
              </a:rPr>
              <a:t>↑ Work Efficiency</a:t>
            </a:r>
          </a:p>
          <a:p>
            <a:pPr marL="914400" lvl="1" indent="-457200">
              <a:buClrTx/>
              <a:buFontTx/>
              <a:buAutoNum type="arabicPeriod"/>
            </a:pPr>
            <a:r>
              <a:rPr lang="en-US" sz="2400" dirty="0" smtClean="0">
                <a:solidFill>
                  <a:schemeClr val="bg2"/>
                </a:solidFill>
                <a:cs typeface="Arial" charset="0"/>
              </a:rPr>
              <a:t>Improved </a:t>
            </a:r>
            <a:r>
              <a:rPr lang="en-US" sz="2400" dirty="0">
                <a:solidFill>
                  <a:schemeClr val="bg2"/>
                </a:solidFill>
                <a:cs typeface="Arial" charset="0"/>
              </a:rPr>
              <a:t>Clotting </a:t>
            </a:r>
            <a:r>
              <a:rPr lang="en-US" sz="2400" dirty="0" smtClean="0">
                <a:solidFill>
                  <a:schemeClr val="bg2"/>
                </a:solidFill>
                <a:cs typeface="Arial" charset="0"/>
              </a:rPr>
              <a:t>Profile</a:t>
            </a:r>
          </a:p>
          <a:p>
            <a:pPr marL="914400" lvl="1" indent="-457200">
              <a:buClrTx/>
              <a:buFontTx/>
              <a:buAutoNum type="arabicPeriod"/>
            </a:pPr>
            <a:r>
              <a:rPr lang="en-US" dirty="0" smtClean="0">
                <a:solidFill>
                  <a:schemeClr val="bg2"/>
                </a:solidFill>
                <a:cs typeface="Arial" charset="0"/>
              </a:rPr>
              <a:t>Decreased Risk of CVD</a:t>
            </a:r>
            <a:endParaRPr lang="en-US" sz="2400" dirty="0" smtClean="0">
              <a:solidFill>
                <a:schemeClr val="bg2"/>
              </a:solidFill>
              <a:cs typeface="Arial" charset="0"/>
            </a:endParaRPr>
          </a:p>
          <a:p>
            <a:pPr marL="914400" lvl="1" indent="-457200">
              <a:buClrTx/>
              <a:buFontTx/>
              <a:buAutoNum type="arabicPeriod"/>
            </a:pPr>
            <a:endParaRPr lang="en-US" sz="2400" dirty="0">
              <a:solidFill>
                <a:schemeClr val="bg2"/>
              </a:solidFill>
              <a:cs typeface="Arial" charset="0"/>
            </a:endParaRPr>
          </a:p>
          <a:p>
            <a:pPr marL="533400" indent="-533400"/>
            <a:endParaRPr lang="en-US" sz="2800" dirty="0">
              <a:solidFill>
                <a:schemeClr val="bg2"/>
              </a:solidFill>
            </a:endParaRPr>
          </a:p>
        </p:txBody>
      </p:sp>
      <p:pic>
        <p:nvPicPr>
          <p:cNvPr id="6" name="Picture 2" descr="\\datastor\netshare\First_Responder_Health_And_Safety_Laboratory\Photos\Fitness imperative\Edited\DSC_2731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64" r="9717"/>
          <a:stretch/>
        </p:blipFill>
        <p:spPr bwMode="auto">
          <a:xfrm>
            <a:off x="5720385" y="354828"/>
            <a:ext cx="2890215" cy="23121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76200" y="354829"/>
            <a:ext cx="4572000" cy="559572"/>
          </a:xfrm>
          <a:solidFill>
            <a:schemeClr val="bg2"/>
          </a:solidFill>
        </p:spPr>
        <p:txBody>
          <a:bodyPr/>
          <a:lstStyle/>
          <a:p>
            <a:pPr algn="ctr"/>
            <a:r>
              <a:rPr lang="en-US" dirty="0" smtClean="0"/>
              <a:t>Benefits of Fitness</a:t>
            </a:r>
            <a:endParaRPr lang="en-US" dirty="0"/>
          </a:p>
        </p:txBody>
      </p:sp>
      <p:sp>
        <p:nvSpPr>
          <p:cNvPr id="8" name="TextBox 7"/>
          <p:cNvSpPr txBox="1"/>
          <p:nvPr/>
        </p:nvSpPr>
        <p:spPr>
          <a:xfrm>
            <a:off x="6477000" y="6477513"/>
            <a:ext cx="2057400" cy="415498"/>
          </a:xfrm>
          <a:prstGeom prst="rect">
            <a:avLst/>
          </a:prstGeom>
          <a:noFill/>
        </p:spPr>
        <p:txBody>
          <a:bodyPr wrap="square" rtlCol="0">
            <a:spAutoFit/>
          </a:bodyPr>
          <a:lstStyle/>
          <a:p>
            <a:pPr algn="ctr"/>
            <a:r>
              <a:rPr lang="en-US" sz="1050" b="1" dirty="0" smtClean="0">
                <a:solidFill>
                  <a:schemeClr val="bg1"/>
                </a:solidFill>
              </a:rPr>
              <a:t>Skidmore College</a:t>
            </a:r>
          </a:p>
          <a:p>
            <a:pPr algn="ctr"/>
            <a:r>
              <a:rPr lang="en-US" sz="1000" i="1" dirty="0" smtClean="0">
                <a:solidFill>
                  <a:schemeClr val="bg1"/>
                </a:solidFill>
              </a:rPr>
              <a:t>First Responder Health &amp; Safety Lab </a:t>
            </a:r>
            <a:endParaRPr lang="en-US" sz="1000" i="1" dirty="0">
              <a:solidFill>
                <a:schemeClr val="bg1"/>
              </a:solidFill>
            </a:endParaRPr>
          </a:p>
        </p:txBody>
      </p:sp>
    </p:spTree>
    <p:extLst>
      <p:ext uri="{BB962C8B-B14F-4D97-AF65-F5344CB8AC3E}">
        <p14:creationId xmlns:p14="http://schemas.microsoft.com/office/powerpoint/2010/main" val="382776623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5331">
                                            <p:txEl>
                                              <p:pRg st="0" end="0"/>
                                            </p:txEl>
                                          </p:spTgt>
                                        </p:tgtEl>
                                        <p:attrNameLst>
                                          <p:attrName>style.visibility</p:attrName>
                                        </p:attrNameLst>
                                      </p:cBhvr>
                                      <p:to>
                                        <p:strVal val="visible"/>
                                      </p:to>
                                    </p:set>
                                    <p:animEffect transition="in" filter="fade">
                                      <p:cBhvr>
                                        <p:cTn id="7" dur="500"/>
                                        <p:tgtEl>
                                          <p:spTgt spid="3553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5331">
                                            <p:txEl>
                                              <p:pRg st="1" end="1"/>
                                            </p:txEl>
                                          </p:spTgt>
                                        </p:tgtEl>
                                        <p:attrNameLst>
                                          <p:attrName>style.visibility</p:attrName>
                                        </p:attrNameLst>
                                      </p:cBhvr>
                                      <p:to>
                                        <p:strVal val="visible"/>
                                      </p:to>
                                    </p:set>
                                    <p:animEffect transition="in" filter="fade">
                                      <p:cBhvr>
                                        <p:cTn id="10" dur="500"/>
                                        <p:tgtEl>
                                          <p:spTgt spid="35533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5331">
                                            <p:txEl>
                                              <p:pRg st="2" end="2"/>
                                            </p:txEl>
                                          </p:spTgt>
                                        </p:tgtEl>
                                        <p:attrNameLst>
                                          <p:attrName>style.visibility</p:attrName>
                                        </p:attrNameLst>
                                      </p:cBhvr>
                                      <p:to>
                                        <p:strVal val="visible"/>
                                      </p:to>
                                    </p:set>
                                    <p:animEffect transition="in" filter="fade">
                                      <p:cBhvr>
                                        <p:cTn id="13" dur="500"/>
                                        <p:tgtEl>
                                          <p:spTgt spid="35533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5331">
                                            <p:txEl>
                                              <p:pRg st="3" end="3"/>
                                            </p:txEl>
                                          </p:spTgt>
                                        </p:tgtEl>
                                        <p:attrNameLst>
                                          <p:attrName>style.visibility</p:attrName>
                                        </p:attrNameLst>
                                      </p:cBhvr>
                                      <p:to>
                                        <p:strVal val="visible"/>
                                      </p:to>
                                    </p:set>
                                    <p:animEffect transition="in" filter="fade">
                                      <p:cBhvr>
                                        <p:cTn id="16" dur="500"/>
                                        <p:tgtEl>
                                          <p:spTgt spid="35533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5331">
                                            <p:txEl>
                                              <p:pRg st="4" end="4"/>
                                            </p:txEl>
                                          </p:spTgt>
                                        </p:tgtEl>
                                        <p:attrNameLst>
                                          <p:attrName>style.visibility</p:attrName>
                                        </p:attrNameLst>
                                      </p:cBhvr>
                                      <p:to>
                                        <p:strVal val="visible"/>
                                      </p:to>
                                    </p:set>
                                    <p:animEffect transition="in" filter="fade">
                                      <p:cBhvr>
                                        <p:cTn id="19" dur="500"/>
                                        <p:tgtEl>
                                          <p:spTgt spid="35533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5331">
                                            <p:txEl>
                                              <p:pRg st="5" end="5"/>
                                            </p:txEl>
                                          </p:spTgt>
                                        </p:tgtEl>
                                        <p:attrNameLst>
                                          <p:attrName>style.visibility</p:attrName>
                                        </p:attrNameLst>
                                      </p:cBhvr>
                                      <p:to>
                                        <p:strVal val="visible"/>
                                      </p:to>
                                    </p:set>
                                    <p:animEffect transition="in" filter="fade">
                                      <p:cBhvr>
                                        <p:cTn id="22" dur="500"/>
                                        <p:tgtEl>
                                          <p:spTgt spid="355331">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5331">
                                            <p:txEl>
                                              <p:pRg st="6" end="6"/>
                                            </p:txEl>
                                          </p:spTgt>
                                        </p:tgtEl>
                                        <p:attrNameLst>
                                          <p:attrName>style.visibility</p:attrName>
                                        </p:attrNameLst>
                                      </p:cBhvr>
                                      <p:to>
                                        <p:strVal val="visible"/>
                                      </p:to>
                                    </p:set>
                                    <p:animEffect transition="in" filter="fade">
                                      <p:cBhvr>
                                        <p:cTn id="25" dur="500"/>
                                        <p:tgtEl>
                                          <p:spTgt spid="355331">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5331">
                                            <p:txEl>
                                              <p:pRg st="7" end="7"/>
                                            </p:txEl>
                                          </p:spTgt>
                                        </p:tgtEl>
                                        <p:attrNameLst>
                                          <p:attrName>style.visibility</p:attrName>
                                        </p:attrNameLst>
                                      </p:cBhvr>
                                      <p:to>
                                        <p:strVal val="visible"/>
                                      </p:to>
                                    </p:set>
                                    <p:animEffect transition="in" filter="fade">
                                      <p:cBhvr>
                                        <p:cTn id="28" dur="500"/>
                                        <p:tgtEl>
                                          <p:spTgt spid="355331">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5331">
                                            <p:txEl>
                                              <p:pRg st="8" end="8"/>
                                            </p:txEl>
                                          </p:spTgt>
                                        </p:tgtEl>
                                        <p:attrNameLst>
                                          <p:attrName>style.visibility</p:attrName>
                                        </p:attrNameLst>
                                      </p:cBhvr>
                                      <p:to>
                                        <p:strVal val="visible"/>
                                      </p:to>
                                    </p:set>
                                    <p:animEffect transition="in" filter="fade">
                                      <p:cBhvr>
                                        <p:cTn id="31" dur="500"/>
                                        <p:tgtEl>
                                          <p:spTgt spid="355331">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5331">
                                            <p:txEl>
                                              <p:pRg st="9" end="9"/>
                                            </p:txEl>
                                          </p:spTgt>
                                        </p:tgtEl>
                                        <p:attrNameLst>
                                          <p:attrName>style.visibility</p:attrName>
                                        </p:attrNameLst>
                                      </p:cBhvr>
                                      <p:to>
                                        <p:strVal val="visible"/>
                                      </p:to>
                                    </p:set>
                                    <p:animEffect transition="in" filter="fade">
                                      <p:cBhvr>
                                        <p:cTn id="36" dur="500"/>
                                        <p:tgtEl>
                                          <p:spTgt spid="355331">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5332">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5332">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5332">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5332">
                                            <p:txEl>
                                              <p:pRg st="3" end="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5332">
                                            <p:txEl>
                                              <p:pRg st="4" end="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5332">
                                            <p:txEl>
                                              <p:pRg st="5" end="5"/>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53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P spid="35533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6200" y="-76199"/>
            <a:ext cx="9296400" cy="1282626"/>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89381"/>
            <a:ext cx="7944241" cy="4881857"/>
          </a:xfrm>
          <a:prstGeom prst="rect">
            <a:avLst/>
          </a:prstGeom>
          <a:ln w="38100">
            <a:solidFill>
              <a:schemeClr val="tx1"/>
            </a:solidFill>
          </a:ln>
        </p:spPr>
      </p:pic>
      <p:sp>
        <p:nvSpPr>
          <p:cNvPr id="7" name="Title 1"/>
          <p:cNvSpPr>
            <a:spLocks noGrp="1"/>
          </p:cNvSpPr>
          <p:nvPr>
            <p:ph type="title"/>
          </p:nvPr>
        </p:nvSpPr>
        <p:spPr>
          <a:xfrm>
            <a:off x="0" y="24205"/>
            <a:ext cx="4648200" cy="664797"/>
          </a:xfrm>
          <a:solidFill>
            <a:schemeClr val="bg2"/>
          </a:solidFill>
        </p:spPr>
        <p:txBody>
          <a:bodyPr/>
          <a:lstStyle/>
          <a:p>
            <a:pPr algn="ctr"/>
            <a:r>
              <a:rPr lang="en-US" dirty="0" smtClean="0"/>
              <a:t>Benefits of Fitness</a:t>
            </a:r>
            <a:endParaRPr lang="en-US" dirty="0"/>
          </a:p>
        </p:txBody>
      </p:sp>
      <p:sp>
        <p:nvSpPr>
          <p:cNvPr id="5" name="TextBox 4"/>
          <p:cNvSpPr txBox="1"/>
          <p:nvPr/>
        </p:nvSpPr>
        <p:spPr>
          <a:xfrm>
            <a:off x="6477000" y="6477513"/>
            <a:ext cx="2057400" cy="415498"/>
          </a:xfrm>
          <a:prstGeom prst="rect">
            <a:avLst/>
          </a:prstGeom>
          <a:noFill/>
        </p:spPr>
        <p:txBody>
          <a:bodyPr wrap="square" rtlCol="0">
            <a:spAutoFit/>
          </a:bodyPr>
          <a:lstStyle/>
          <a:p>
            <a:pPr algn="ctr"/>
            <a:r>
              <a:rPr lang="en-US" sz="1050" b="1" dirty="0" smtClean="0">
                <a:solidFill>
                  <a:schemeClr val="bg1"/>
                </a:solidFill>
              </a:rPr>
              <a:t>Skidmore College</a:t>
            </a:r>
          </a:p>
          <a:p>
            <a:pPr algn="ctr"/>
            <a:r>
              <a:rPr lang="en-US" sz="1000" i="1" dirty="0" smtClean="0">
                <a:solidFill>
                  <a:schemeClr val="bg1"/>
                </a:solidFill>
              </a:rPr>
              <a:t>First Responder Health &amp; Safety Lab </a:t>
            </a:r>
            <a:endParaRPr lang="en-US" sz="1000" i="1" dirty="0">
              <a:solidFill>
                <a:schemeClr val="bg1"/>
              </a:solidFill>
            </a:endParaRPr>
          </a:p>
        </p:txBody>
      </p:sp>
    </p:spTree>
    <p:extLst>
      <p:ext uri="{BB962C8B-B14F-4D97-AF65-F5344CB8AC3E}">
        <p14:creationId xmlns:p14="http://schemas.microsoft.com/office/powerpoint/2010/main" val="685440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30188"/>
            <a:ext cx="8382000" cy="677108"/>
          </a:xfrm>
        </p:spPr>
        <p:txBody>
          <a:bodyPr/>
          <a:lstStyle/>
          <a:p>
            <a:r>
              <a:rPr lang="en-US" dirty="0" smtClean="0"/>
              <a:t> </a:t>
            </a:r>
            <a:endParaRPr lang="en-US" dirty="0"/>
          </a:p>
        </p:txBody>
      </p:sp>
      <p:sp>
        <p:nvSpPr>
          <p:cNvPr id="6" name="Text Placeholder 5"/>
          <p:cNvSpPr>
            <a:spLocks noGrp="1"/>
          </p:cNvSpPr>
          <p:nvPr>
            <p:ph type="body" sz="quarter" idx="10"/>
          </p:nvPr>
        </p:nvSpPr>
        <p:spPr>
          <a:xfrm>
            <a:off x="381000" y="1411552"/>
            <a:ext cx="8382000" cy="894604"/>
          </a:xfrm>
        </p:spPr>
        <p:txBody>
          <a:bodyPr/>
          <a:lstStyle/>
          <a:p>
            <a:r>
              <a:rPr lang="en-US" dirty="0" smtClean="0">
                <a:solidFill>
                  <a:srgbClr val="FF0000"/>
                </a:solidFill>
              </a:rPr>
              <a:t>How many of  you want to decrease risk of Cancer?</a:t>
            </a:r>
            <a:endParaRPr lang="en-US" dirty="0">
              <a:solidFill>
                <a:srgbClr val="FF0000"/>
              </a:solidFill>
            </a:endParaRPr>
          </a:p>
        </p:txBody>
      </p:sp>
    </p:spTree>
    <p:extLst>
      <p:ext uri="{BB962C8B-B14F-4D97-AF65-F5344CB8AC3E}">
        <p14:creationId xmlns:p14="http://schemas.microsoft.com/office/powerpoint/2010/main" val="2788842399"/>
      </p:ext>
    </p:extLst>
  </p:cSld>
  <p:clrMapOvr>
    <a:masterClrMapping/>
  </p:clrMapOvr>
  <p:transition xmlns:p14="http://schemas.microsoft.com/office/powerpoint/2010/mai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90689" y="278829"/>
            <a:ext cx="7362623" cy="664797"/>
          </a:xfrm>
          <a:prstGeom prst="rect">
            <a:avLst/>
          </a:prstGeom>
          <a:noFill/>
        </p:spPr>
        <p:txBody>
          <a:bodyPr>
            <a:normAutofit fontScale="90000"/>
          </a:bodyPr>
          <a:lstStyle>
            <a:lvl1pPr algn="l" rtl="0" eaLnBrk="0" fontAlgn="base" hangingPunct="0">
              <a:lnSpc>
                <a:spcPct val="90000"/>
              </a:lnSpc>
              <a:spcBef>
                <a:spcPct val="0"/>
              </a:spcBef>
              <a:spcAft>
                <a:spcPct val="0"/>
              </a:spcAft>
              <a:defRPr sz="4400" kern="1200">
                <a:solidFill>
                  <a:srgbClr val="FDFFFF"/>
                </a:solidFill>
                <a:latin typeface="Arial" panose="020B0604020202020204" pitchFamily="34" charset="0"/>
                <a:ea typeface="ＭＳ Ｐゴシック" charset="-128"/>
                <a:cs typeface="Arial" panose="020B0604020202020204" pitchFamily="34" charset="0"/>
              </a:defRPr>
            </a:lvl1pPr>
            <a:lvl2pPr algn="l" rtl="0" eaLnBrk="0" fontAlgn="base" hangingPunct="0">
              <a:lnSpc>
                <a:spcPct val="90000"/>
              </a:lnSpc>
              <a:spcBef>
                <a:spcPct val="0"/>
              </a:spcBef>
              <a:spcAft>
                <a:spcPct val="0"/>
              </a:spcAft>
              <a:defRPr sz="4400">
                <a:solidFill>
                  <a:schemeClr val="bg1"/>
                </a:solidFill>
                <a:latin typeface="Museo 500" charset="0"/>
                <a:ea typeface="ＭＳ Ｐゴシック" charset="-128"/>
              </a:defRPr>
            </a:lvl2pPr>
            <a:lvl3pPr algn="l" rtl="0" eaLnBrk="0" fontAlgn="base" hangingPunct="0">
              <a:lnSpc>
                <a:spcPct val="90000"/>
              </a:lnSpc>
              <a:spcBef>
                <a:spcPct val="0"/>
              </a:spcBef>
              <a:spcAft>
                <a:spcPct val="0"/>
              </a:spcAft>
              <a:defRPr sz="4400">
                <a:solidFill>
                  <a:schemeClr val="bg1"/>
                </a:solidFill>
                <a:latin typeface="Museo 500" charset="0"/>
                <a:ea typeface="ＭＳ Ｐゴシック" charset="-128"/>
              </a:defRPr>
            </a:lvl3pPr>
            <a:lvl4pPr algn="l" rtl="0" eaLnBrk="0" fontAlgn="base" hangingPunct="0">
              <a:lnSpc>
                <a:spcPct val="90000"/>
              </a:lnSpc>
              <a:spcBef>
                <a:spcPct val="0"/>
              </a:spcBef>
              <a:spcAft>
                <a:spcPct val="0"/>
              </a:spcAft>
              <a:defRPr sz="4400">
                <a:solidFill>
                  <a:schemeClr val="bg1"/>
                </a:solidFill>
                <a:latin typeface="Museo 500" charset="0"/>
                <a:ea typeface="ＭＳ Ｐゴシック" charset="-128"/>
              </a:defRPr>
            </a:lvl4pPr>
            <a:lvl5pPr algn="l" rtl="0" eaLnBrk="0" fontAlgn="base" hangingPunct="0">
              <a:lnSpc>
                <a:spcPct val="90000"/>
              </a:lnSpc>
              <a:spcBef>
                <a:spcPct val="0"/>
              </a:spcBef>
              <a:spcAft>
                <a:spcPct val="0"/>
              </a:spcAft>
              <a:defRPr sz="4400">
                <a:solidFill>
                  <a:schemeClr val="bg1"/>
                </a:solidFill>
                <a:latin typeface="Museo 500" charset="0"/>
                <a:ea typeface="ＭＳ Ｐゴシック" charset="-128"/>
              </a:defRPr>
            </a:lvl5pPr>
            <a:lvl6pPr marL="457200" algn="l" rtl="0" fontAlgn="base">
              <a:lnSpc>
                <a:spcPct val="90000"/>
              </a:lnSpc>
              <a:spcBef>
                <a:spcPct val="0"/>
              </a:spcBef>
              <a:spcAft>
                <a:spcPct val="0"/>
              </a:spcAft>
              <a:defRPr sz="4400">
                <a:solidFill>
                  <a:schemeClr val="bg1"/>
                </a:solidFill>
                <a:latin typeface="Museo 500" charset="0"/>
                <a:ea typeface="ＭＳ Ｐゴシック" charset="-128"/>
              </a:defRPr>
            </a:lvl6pPr>
            <a:lvl7pPr marL="914400" algn="l" rtl="0" fontAlgn="base">
              <a:lnSpc>
                <a:spcPct val="90000"/>
              </a:lnSpc>
              <a:spcBef>
                <a:spcPct val="0"/>
              </a:spcBef>
              <a:spcAft>
                <a:spcPct val="0"/>
              </a:spcAft>
              <a:defRPr sz="4400">
                <a:solidFill>
                  <a:schemeClr val="bg1"/>
                </a:solidFill>
                <a:latin typeface="Museo 500" charset="0"/>
                <a:ea typeface="ＭＳ Ｐゴシック" charset="-128"/>
              </a:defRPr>
            </a:lvl7pPr>
            <a:lvl8pPr marL="1371600" algn="l" rtl="0" fontAlgn="base">
              <a:lnSpc>
                <a:spcPct val="90000"/>
              </a:lnSpc>
              <a:spcBef>
                <a:spcPct val="0"/>
              </a:spcBef>
              <a:spcAft>
                <a:spcPct val="0"/>
              </a:spcAft>
              <a:defRPr sz="4400">
                <a:solidFill>
                  <a:schemeClr val="bg1"/>
                </a:solidFill>
                <a:latin typeface="Museo 500" charset="0"/>
                <a:ea typeface="ＭＳ Ｐゴシック" charset="-128"/>
              </a:defRPr>
            </a:lvl8pPr>
            <a:lvl9pPr marL="1828800" algn="l" rtl="0" fontAlgn="base">
              <a:lnSpc>
                <a:spcPct val="90000"/>
              </a:lnSpc>
              <a:spcBef>
                <a:spcPct val="0"/>
              </a:spcBef>
              <a:spcAft>
                <a:spcPct val="0"/>
              </a:spcAft>
              <a:defRPr sz="4400">
                <a:solidFill>
                  <a:schemeClr val="bg1"/>
                </a:solidFill>
                <a:latin typeface="Museo 500" charset="0"/>
                <a:ea typeface="ＭＳ Ｐゴシック" charset="-128"/>
              </a:defRPr>
            </a:lvl9pPr>
          </a:lstStyle>
          <a:p>
            <a:pPr algn="ctr"/>
            <a:r>
              <a:rPr lang="en-US" dirty="0" smtClean="0"/>
              <a:t>Cancer Risk Among Firefighters </a:t>
            </a:r>
            <a:endParaRPr lang="en-US" dirty="0"/>
          </a:p>
        </p:txBody>
      </p:sp>
      <p:graphicFrame>
        <p:nvGraphicFramePr>
          <p:cNvPr id="19" name="Chart 18"/>
          <p:cNvGraphicFramePr>
            <a:graphicFrameLocks/>
          </p:cNvGraphicFramePr>
          <p:nvPr>
            <p:extLst>
              <p:ext uri="{D42A27DB-BD31-4B8C-83A1-F6EECF244321}">
                <p14:modId xmlns:p14="http://schemas.microsoft.com/office/powerpoint/2010/main" val="4138454835"/>
              </p:ext>
            </p:extLst>
          </p:nvPr>
        </p:nvGraphicFramePr>
        <p:xfrm>
          <a:off x="418672" y="1142743"/>
          <a:ext cx="8306657" cy="4325937"/>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angle 19"/>
          <p:cNvSpPr/>
          <p:nvPr/>
        </p:nvSpPr>
        <p:spPr>
          <a:xfrm>
            <a:off x="8252460" y="5103517"/>
            <a:ext cx="891540" cy="646331"/>
          </a:xfrm>
          <a:prstGeom prst="rect">
            <a:avLst/>
          </a:prstGeom>
          <a:noFill/>
        </p:spPr>
        <p:txBody>
          <a:bodyPr wrap="square">
            <a:spAutoFit/>
          </a:bodyPr>
          <a:lstStyle/>
          <a:p>
            <a:pPr eaLnBrk="0" fontAlgn="base" hangingPunct="0">
              <a:spcBef>
                <a:spcPct val="0"/>
              </a:spcBef>
              <a:spcAft>
                <a:spcPct val="0"/>
              </a:spcAft>
            </a:pPr>
            <a:r>
              <a:rPr lang="da-DK" sz="1200" b="1" dirty="0" smtClean="0">
                <a:solidFill>
                  <a:srgbClr val="FFFF00"/>
                </a:solidFill>
                <a:latin typeface="Calibri" panose="020F0502020204030204" pitchFamily="34" charset="0"/>
                <a:ea typeface="ＭＳ Ｐゴシック" charset="-128"/>
              </a:rPr>
              <a:t>Daniels </a:t>
            </a:r>
            <a:r>
              <a:rPr lang="da-DK" sz="1200" b="1" dirty="0">
                <a:solidFill>
                  <a:srgbClr val="FFFF00"/>
                </a:solidFill>
                <a:latin typeface="Calibri" panose="020F0502020204030204" pitchFamily="34" charset="0"/>
                <a:ea typeface="ＭＳ Ｐゴシック" charset="-128"/>
              </a:rPr>
              <a:t>et al. </a:t>
            </a:r>
            <a:r>
              <a:rPr lang="da-DK" sz="1200" b="1" dirty="0" smtClean="0">
                <a:solidFill>
                  <a:srgbClr val="FFFF00"/>
                </a:solidFill>
                <a:latin typeface="Calibri" panose="020F0502020204030204" pitchFamily="34" charset="0"/>
                <a:ea typeface="ＭＳ Ｐゴシック" charset="-128"/>
              </a:rPr>
              <a:t>2013, OEM.</a:t>
            </a:r>
            <a:endParaRPr lang="en-US" sz="1200" b="1" dirty="0">
              <a:solidFill>
                <a:srgbClr val="FFFF00"/>
              </a:solidFill>
              <a:latin typeface="Calibri" panose="020F0502020204030204" pitchFamily="34" charset="0"/>
              <a:ea typeface="ＭＳ Ｐゴシック" charset="-128"/>
            </a:endParaRPr>
          </a:p>
        </p:txBody>
      </p:sp>
      <p:cxnSp>
        <p:nvCxnSpPr>
          <p:cNvPr id="4" name="Straight Connector 3"/>
          <p:cNvCxnSpPr/>
          <p:nvPr/>
        </p:nvCxnSpPr>
        <p:spPr>
          <a:xfrm>
            <a:off x="1219200" y="2743200"/>
            <a:ext cx="73914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73965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90689" y="278829"/>
            <a:ext cx="7362623" cy="664797"/>
          </a:xfrm>
          <a:prstGeom prst="rect">
            <a:avLst/>
          </a:prstGeom>
          <a:noFill/>
        </p:spPr>
        <p:txBody>
          <a:bodyPr>
            <a:normAutofit fontScale="82500" lnSpcReduction="10000"/>
          </a:bodyPr>
          <a:lstStyle>
            <a:lvl1pPr algn="l" rtl="0" eaLnBrk="0" fontAlgn="base" hangingPunct="0">
              <a:lnSpc>
                <a:spcPct val="90000"/>
              </a:lnSpc>
              <a:spcBef>
                <a:spcPct val="0"/>
              </a:spcBef>
              <a:spcAft>
                <a:spcPct val="0"/>
              </a:spcAft>
              <a:defRPr sz="4400" kern="1200">
                <a:solidFill>
                  <a:srgbClr val="FDFFFF"/>
                </a:solidFill>
                <a:latin typeface="Arial" panose="020B0604020202020204" pitchFamily="34" charset="0"/>
                <a:ea typeface="ＭＳ Ｐゴシック" charset="-128"/>
                <a:cs typeface="Arial" panose="020B0604020202020204" pitchFamily="34" charset="0"/>
              </a:defRPr>
            </a:lvl1pPr>
            <a:lvl2pPr algn="l" rtl="0" eaLnBrk="0" fontAlgn="base" hangingPunct="0">
              <a:lnSpc>
                <a:spcPct val="90000"/>
              </a:lnSpc>
              <a:spcBef>
                <a:spcPct val="0"/>
              </a:spcBef>
              <a:spcAft>
                <a:spcPct val="0"/>
              </a:spcAft>
              <a:defRPr sz="4400">
                <a:solidFill>
                  <a:schemeClr val="bg1"/>
                </a:solidFill>
                <a:latin typeface="Museo 500" charset="0"/>
                <a:ea typeface="ＭＳ Ｐゴシック" charset="-128"/>
              </a:defRPr>
            </a:lvl2pPr>
            <a:lvl3pPr algn="l" rtl="0" eaLnBrk="0" fontAlgn="base" hangingPunct="0">
              <a:lnSpc>
                <a:spcPct val="90000"/>
              </a:lnSpc>
              <a:spcBef>
                <a:spcPct val="0"/>
              </a:spcBef>
              <a:spcAft>
                <a:spcPct val="0"/>
              </a:spcAft>
              <a:defRPr sz="4400">
                <a:solidFill>
                  <a:schemeClr val="bg1"/>
                </a:solidFill>
                <a:latin typeface="Museo 500" charset="0"/>
                <a:ea typeface="ＭＳ Ｐゴシック" charset="-128"/>
              </a:defRPr>
            </a:lvl3pPr>
            <a:lvl4pPr algn="l" rtl="0" eaLnBrk="0" fontAlgn="base" hangingPunct="0">
              <a:lnSpc>
                <a:spcPct val="90000"/>
              </a:lnSpc>
              <a:spcBef>
                <a:spcPct val="0"/>
              </a:spcBef>
              <a:spcAft>
                <a:spcPct val="0"/>
              </a:spcAft>
              <a:defRPr sz="4400">
                <a:solidFill>
                  <a:schemeClr val="bg1"/>
                </a:solidFill>
                <a:latin typeface="Museo 500" charset="0"/>
                <a:ea typeface="ＭＳ Ｐゴシック" charset="-128"/>
              </a:defRPr>
            </a:lvl4pPr>
            <a:lvl5pPr algn="l" rtl="0" eaLnBrk="0" fontAlgn="base" hangingPunct="0">
              <a:lnSpc>
                <a:spcPct val="90000"/>
              </a:lnSpc>
              <a:spcBef>
                <a:spcPct val="0"/>
              </a:spcBef>
              <a:spcAft>
                <a:spcPct val="0"/>
              </a:spcAft>
              <a:defRPr sz="4400">
                <a:solidFill>
                  <a:schemeClr val="bg1"/>
                </a:solidFill>
                <a:latin typeface="Museo 500" charset="0"/>
                <a:ea typeface="ＭＳ Ｐゴシック" charset="-128"/>
              </a:defRPr>
            </a:lvl5pPr>
            <a:lvl6pPr marL="457200" algn="l" rtl="0" fontAlgn="base">
              <a:lnSpc>
                <a:spcPct val="90000"/>
              </a:lnSpc>
              <a:spcBef>
                <a:spcPct val="0"/>
              </a:spcBef>
              <a:spcAft>
                <a:spcPct val="0"/>
              </a:spcAft>
              <a:defRPr sz="4400">
                <a:solidFill>
                  <a:schemeClr val="bg1"/>
                </a:solidFill>
                <a:latin typeface="Museo 500" charset="0"/>
                <a:ea typeface="ＭＳ Ｐゴシック" charset="-128"/>
              </a:defRPr>
            </a:lvl6pPr>
            <a:lvl7pPr marL="914400" algn="l" rtl="0" fontAlgn="base">
              <a:lnSpc>
                <a:spcPct val="90000"/>
              </a:lnSpc>
              <a:spcBef>
                <a:spcPct val="0"/>
              </a:spcBef>
              <a:spcAft>
                <a:spcPct val="0"/>
              </a:spcAft>
              <a:defRPr sz="4400">
                <a:solidFill>
                  <a:schemeClr val="bg1"/>
                </a:solidFill>
                <a:latin typeface="Museo 500" charset="0"/>
                <a:ea typeface="ＭＳ Ｐゴシック" charset="-128"/>
              </a:defRPr>
            </a:lvl7pPr>
            <a:lvl8pPr marL="1371600" algn="l" rtl="0" fontAlgn="base">
              <a:lnSpc>
                <a:spcPct val="90000"/>
              </a:lnSpc>
              <a:spcBef>
                <a:spcPct val="0"/>
              </a:spcBef>
              <a:spcAft>
                <a:spcPct val="0"/>
              </a:spcAft>
              <a:defRPr sz="4400">
                <a:solidFill>
                  <a:schemeClr val="bg1"/>
                </a:solidFill>
                <a:latin typeface="Museo 500" charset="0"/>
                <a:ea typeface="ＭＳ Ｐゴシック" charset="-128"/>
              </a:defRPr>
            </a:lvl8pPr>
            <a:lvl9pPr marL="1828800" algn="l" rtl="0" fontAlgn="base">
              <a:lnSpc>
                <a:spcPct val="90000"/>
              </a:lnSpc>
              <a:spcBef>
                <a:spcPct val="0"/>
              </a:spcBef>
              <a:spcAft>
                <a:spcPct val="0"/>
              </a:spcAft>
              <a:defRPr sz="4400">
                <a:solidFill>
                  <a:schemeClr val="bg1"/>
                </a:solidFill>
                <a:latin typeface="Museo 500" charset="0"/>
                <a:ea typeface="ＭＳ Ｐゴシック" charset="-128"/>
              </a:defRPr>
            </a:lvl9pPr>
          </a:lstStyle>
          <a:p>
            <a:pPr algn="ctr"/>
            <a:r>
              <a:rPr lang="en-US" dirty="0" smtClean="0"/>
              <a:t>Cancer Risk and Physical Activity</a:t>
            </a:r>
            <a:endParaRPr lang="en-US" dirty="0"/>
          </a:p>
        </p:txBody>
      </p:sp>
      <p:sp>
        <p:nvSpPr>
          <p:cNvPr id="20" name="Rectangle 19"/>
          <p:cNvSpPr/>
          <p:nvPr/>
        </p:nvSpPr>
        <p:spPr>
          <a:xfrm>
            <a:off x="8252460" y="5103517"/>
            <a:ext cx="891540" cy="830997"/>
          </a:xfrm>
          <a:prstGeom prst="rect">
            <a:avLst/>
          </a:prstGeom>
          <a:noFill/>
        </p:spPr>
        <p:txBody>
          <a:bodyPr wrap="square">
            <a:spAutoFit/>
          </a:bodyPr>
          <a:lstStyle/>
          <a:p>
            <a:pPr eaLnBrk="0" fontAlgn="base" hangingPunct="0">
              <a:spcBef>
                <a:spcPct val="0"/>
              </a:spcBef>
              <a:spcAft>
                <a:spcPct val="0"/>
              </a:spcAft>
            </a:pPr>
            <a:r>
              <a:rPr lang="da-DK" sz="1200" b="1" dirty="0" smtClean="0">
                <a:solidFill>
                  <a:srgbClr val="FFFF00"/>
                </a:solidFill>
                <a:latin typeface="Calibri" panose="020F0502020204030204" pitchFamily="34" charset="0"/>
                <a:ea typeface="ＭＳ Ｐゴシック" charset="-128"/>
              </a:rPr>
              <a:t>Based on data from Moore et al. 2016.</a:t>
            </a:r>
            <a:endParaRPr lang="en-US" sz="1200" b="1" dirty="0">
              <a:solidFill>
                <a:srgbClr val="FFFF00"/>
              </a:solidFill>
              <a:latin typeface="Calibri" panose="020F0502020204030204" pitchFamily="34" charset="0"/>
              <a:ea typeface="ＭＳ Ｐゴシック" charset="-128"/>
            </a:endParaRPr>
          </a:p>
        </p:txBody>
      </p:sp>
      <p:graphicFrame>
        <p:nvGraphicFramePr>
          <p:cNvPr id="21" name="Chart 20"/>
          <p:cNvGraphicFramePr>
            <a:graphicFrameLocks/>
          </p:cNvGraphicFramePr>
          <p:nvPr>
            <p:extLst>
              <p:ext uri="{D42A27DB-BD31-4B8C-83A1-F6EECF244321}">
                <p14:modId xmlns:p14="http://schemas.microsoft.com/office/powerpoint/2010/main" val="807781309"/>
              </p:ext>
            </p:extLst>
          </p:nvPr>
        </p:nvGraphicFramePr>
        <p:xfrm>
          <a:off x="674931" y="1321746"/>
          <a:ext cx="7469907" cy="4214509"/>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a:off x="1447800" y="1524000"/>
            <a:ext cx="6400800" cy="0"/>
          </a:xfrm>
          <a:prstGeom prst="line">
            <a:avLst/>
          </a:prstGeom>
          <a:ln>
            <a:solidFill>
              <a:schemeClr val="bg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0963713"/>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Title 1"/>
          <p:cNvSpPr>
            <a:spLocks noGrp="1"/>
          </p:cNvSpPr>
          <p:nvPr>
            <p:ph type="title"/>
          </p:nvPr>
        </p:nvSpPr>
        <p:spPr>
          <a:xfrm>
            <a:off x="3586" y="102415"/>
            <a:ext cx="6705600" cy="559572"/>
          </a:xfrm>
          <a:solidFill>
            <a:schemeClr val="bg2"/>
          </a:solidFill>
        </p:spPr>
        <p:txBody>
          <a:bodyPr/>
          <a:lstStyle/>
          <a:p>
            <a:pPr algn="ctr"/>
            <a:r>
              <a:rPr lang="en-US" dirty="0" smtClean="0"/>
              <a:t>Promote Smoking Cessation</a:t>
            </a:r>
            <a:endParaRPr lang="en-US" dirty="0"/>
          </a:p>
        </p:txBody>
      </p:sp>
      <p:sp>
        <p:nvSpPr>
          <p:cNvPr id="6" name="Content Placeholder 2"/>
          <p:cNvSpPr>
            <a:spLocks noGrp="1"/>
          </p:cNvSpPr>
          <p:nvPr>
            <p:ph idx="1"/>
          </p:nvPr>
        </p:nvSpPr>
        <p:spPr>
          <a:xfrm>
            <a:off x="304800" y="2057400"/>
            <a:ext cx="8382000" cy="3669723"/>
          </a:xfrm>
        </p:spPr>
        <p:txBody>
          <a:bodyPr/>
          <a:lstStyle/>
          <a:p>
            <a:r>
              <a:rPr lang="en-US" dirty="0" smtClean="0">
                <a:solidFill>
                  <a:schemeClr val="bg2"/>
                </a:solidFill>
              </a:rPr>
              <a:t>Rates of smoking among FF</a:t>
            </a:r>
          </a:p>
          <a:p>
            <a:pPr marL="790032" lvl="1" indent="-332832" fontAlgn="base">
              <a:spcAft>
                <a:spcPct val="0"/>
              </a:spcAft>
              <a:buFont typeface="Arial" pitchFamily="34" charset="0"/>
              <a:buChar char="•"/>
            </a:pPr>
            <a:r>
              <a:rPr lang="en-US" sz="2400" dirty="0" smtClean="0">
                <a:solidFill>
                  <a:schemeClr val="bg2"/>
                </a:solidFill>
              </a:rPr>
              <a:t>14%career/17</a:t>
            </a:r>
            <a:r>
              <a:rPr lang="en-US" sz="2400" dirty="0">
                <a:solidFill>
                  <a:schemeClr val="bg2"/>
                </a:solidFill>
              </a:rPr>
              <a:t>% volunteer (Haddock et al., 2011)</a:t>
            </a:r>
          </a:p>
          <a:p>
            <a:pPr marL="790032" lvl="1" indent="-332832" fontAlgn="base">
              <a:spcAft>
                <a:spcPct val="0"/>
              </a:spcAft>
              <a:buFont typeface="Arial" pitchFamily="34" charset="0"/>
              <a:buChar char="•"/>
            </a:pPr>
            <a:r>
              <a:rPr lang="en-US" sz="2400" dirty="0">
                <a:solidFill>
                  <a:schemeClr val="bg2"/>
                </a:solidFill>
              </a:rPr>
              <a:t>40-50%, CHD fatalities (</a:t>
            </a:r>
            <a:r>
              <a:rPr lang="en-US" sz="2400" dirty="0" err="1">
                <a:solidFill>
                  <a:schemeClr val="bg2"/>
                </a:solidFill>
              </a:rPr>
              <a:t>Soteriades</a:t>
            </a:r>
            <a:r>
              <a:rPr lang="en-US" sz="2400" dirty="0">
                <a:solidFill>
                  <a:schemeClr val="bg2"/>
                </a:solidFill>
              </a:rPr>
              <a:t> et al., 2011</a:t>
            </a:r>
            <a:r>
              <a:rPr lang="en-US" sz="2400" dirty="0" smtClean="0">
                <a:solidFill>
                  <a:schemeClr val="bg2"/>
                </a:solidFill>
              </a:rPr>
              <a:t>)</a:t>
            </a:r>
          </a:p>
          <a:p>
            <a:r>
              <a:rPr lang="en-US" dirty="0" smtClean="0">
                <a:solidFill>
                  <a:schemeClr val="bg2"/>
                </a:solidFill>
              </a:rPr>
              <a:t>Independent </a:t>
            </a:r>
            <a:r>
              <a:rPr lang="en-US" dirty="0">
                <a:solidFill>
                  <a:schemeClr val="bg2"/>
                </a:solidFill>
              </a:rPr>
              <a:t>risk factor for on-duty CHD event</a:t>
            </a:r>
            <a:endParaRPr lang="en-US" dirty="0" smtClean="0">
              <a:solidFill>
                <a:schemeClr val="bg2"/>
              </a:solidFill>
            </a:endParaRPr>
          </a:p>
          <a:p>
            <a:pPr marL="790032" lvl="1" indent="-332832" fontAlgn="base">
              <a:spcAft>
                <a:spcPct val="0"/>
              </a:spcAft>
              <a:buFont typeface="Arial" pitchFamily="34" charset="0"/>
              <a:buChar char="•"/>
            </a:pPr>
            <a:r>
              <a:rPr lang="en-US" sz="2400" dirty="0" smtClean="0">
                <a:solidFill>
                  <a:schemeClr val="bg2"/>
                </a:solidFill>
              </a:rPr>
              <a:t>8.6, relative risk of CHD fatality (Kales et al., 2003)</a:t>
            </a:r>
          </a:p>
          <a:p>
            <a:pPr marL="0" indent="0" fontAlgn="base">
              <a:spcAft>
                <a:spcPct val="0"/>
              </a:spcAft>
              <a:buNone/>
            </a:pPr>
            <a:r>
              <a:rPr lang="en-US" dirty="0">
                <a:solidFill>
                  <a:schemeClr val="bg2"/>
                </a:solidFill>
              </a:rPr>
              <a:t/>
            </a:r>
            <a:br>
              <a:rPr lang="en-US" dirty="0">
                <a:solidFill>
                  <a:schemeClr val="bg2"/>
                </a:solidFill>
              </a:rPr>
            </a:br>
            <a:endParaRPr lang="en-US" dirty="0">
              <a:solidFill>
                <a:schemeClr val="bg2"/>
              </a:solidFill>
            </a:endParaRPr>
          </a:p>
          <a:p>
            <a:pPr lvl="1">
              <a:buFont typeface="Arial" panose="020B0604020202020204" pitchFamily="34" charset="0"/>
              <a:buChar char="•"/>
            </a:pPr>
            <a:endParaRPr lang="en-US" dirty="0" smtClean="0">
              <a:solidFill>
                <a:schemeClr val="bg2"/>
              </a:solidFill>
            </a:endParaRPr>
          </a:p>
        </p:txBody>
      </p:sp>
    </p:spTree>
    <p:extLst>
      <p:ext uri="{BB962C8B-B14F-4D97-AF65-F5344CB8AC3E}">
        <p14:creationId xmlns:p14="http://schemas.microsoft.com/office/powerpoint/2010/main" val="7603433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8916" name="Rectangle 3"/>
          <p:cNvSpPr>
            <a:spLocks noGrp="1" noChangeArrowheads="1"/>
          </p:cNvSpPr>
          <p:nvPr>
            <p:ph type="body" sz="half" idx="1"/>
          </p:nvPr>
        </p:nvSpPr>
        <p:spPr>
          <a:xfrm>
            <a:off x="527051" y="1828800"/>
            <a:ext cx="4592638" cy="2222147"/>
          </a:xfrm>
        </p:spPr>
        <p:txBody>
          <a:bodyPr/>
          <a:lstStyle/>
          <a:p>
            <a:pPr marL="609600" indent="-609600">
              <a:buFont typeface="Wingdings" panose="05000000000000000000" pitchFamily="2" charset="2"/>
              <a:buNone/>
            </a:pPr>
            <a:r>
              <a:rPr lang="en-US" altLang="en-US" sz="2800" u="sng" dirty="0" smtClean="0">
                <a:solidFill>
                  <a:srgbClr val="FF0000"/>
                </a:solidFill>
              </a:rPr>
              <a:t>Adopt REHAB Policy</a:t>
            </a:r>
          </a:p>
          <a:p>
            <a:pPr marL="0" indent="0">
              <a:buNone/>
            </a:pPr>
            <a:endParaRPr lang="en-US" altLang="en-US" sz="2400" b="0" dirty="0" smtClean="0">
              <a:solidFill>
                <a:schemeClr val="bg2"/>
              </a:solidFill>
            </a:endParaRPr>
          </a:p>
          <a:p>
            <a:pPr marL="609600" indent="-609600">
              <a:buFont typeface="Wingdings" panose="05000000000000000000" pitchFamily="2" charset="2"/>
              <a:buNone/>
            </a:pPr>
            <a:endParaRPr lang="en-US" altLang="en-US" sz="3600" dirty="0" smtClean="0"/>
          </a:p>
          <a:p>
            <a:pPr marL="2209800" lvl="4" indent="-381000">
              <a:buFont typeface="Symbol" panose="05050102010706020507" pitchFamily="18" charset="2"/>
              <a:buNone/>
            </a:pPr>
            <a:endParaRPr lang="en-US" altLang="en-US" sz="2400" dirty="0" smtClean="0"/>
          </a:p>
          <a:p>
            <a:pPr marL="1752600" lvl="3" indent="-381000">
              <a:buFont typeface="Wingdings" panose="05000000000000000000" pitchFamily="2" charset="2"/>
              <a:buNone/>
            </a:pPr>
            <a:endParaRPr lang="en-US" altLang="en-US" sz="2400" dirty="0" smtClean="0"/>
          </a:p>
        </p:txBody>
      </p:sp>
      <p:sp>
        <p:nvSpPr>
          <p:cNvPr id="5" name="Title 1"/>
          <p:cNvSpPr>
            <a:spLocks noGrp="1"/>
          </p:cNvSpPr>
          <p:nvPr>
            <p:ph type="title"/>
          </p:nvPr>
        </p:nvSpPr>
        <p:spPr>
          <a:xfrm>
            <a:off x="152400" y="82690"/>
            <a:ext cx="5791200" cy="664797"/>
          </a:xfrm>
          <a:solidFill>
            <a:schemeClr val="bg2"/>
          </a:solidFill>
        </p:spPr>
        <p:txBody>
          <a:bodyPr/>
          <a:lstStyle/>
          <a:p>
            <a:pPr algn="ctr"/>
            <a:r>
              <a:rPr lang="en-US" dirty="0" smtClean="0"/>
              <a:t>On-Scene Consideration</a:t>
            </a:r>
            <a:endParaRPr lang="en-US" dirty="0"/>
          </a:p>
        </p:txBody>
      </p:sp>
      <p:sp>
        <p:nvSpPr>
          <p:cNvPr id="6" name="TextBox 5"/>
          <p:cNvSpPr txBox="1"/>
          <p:nvPr/>
        </p:nvSpPr>
        <p:spPr>
          <a:xfrm>
            <a:off x="6477000" y="6477513"/>
            <a:ext cx="2057400" cy="415498"/>
          </a:xfrm>
          <a:prstGeom prst="rect">
            <a:avLst/>
          </a:prstGeom>
          <a:noFill/>
        </p:spPr>
        <p:txBody>
          <a:bodyPr wrap="square" rtlCol="0">
            <a:spAutoFit/>
          </a:bodyPr>
          <a:lstStyle/>
          <a:p>
            <a:pPr algn="ctr"/>
            <a:r>
              <a:rPr lang="en-US" sz="1050" b="1" dirty="0" smtClean="0">
                <a:solidFill>
                  <a:schemeClr val="bg1"/>
                </a:solidFill>
              </a:rPr>
              <a:t>Skidmore College</a:t>
            </a:r>
          </a:p>
          <a:p>
            <a:pPr algn="ctr"/>
            <a:r>
              <a:rPr lang="en-US" sz="1000" i="1" dirty="0" smtClean="0">
                <a:solidFill>
                  <a:schemeClr val="bg1"/>
                </a:solidFill>
              </a:rPr>
              <a:t>First Responder Health &amp; Safety Lab </a:t>
            </a:r>
            <a:endParaRPr lang="en-US" sz="1000" i="1"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587" y="2795587"/>
            <a:ext cx="12668" cy="12668"/>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587" y="2795587"/>
            <a:ext cx="12668" cy="12668"/>
          </a:xfrm>
          <a:prstGeom prst="rect">
            <a:avLst/>
          </a:prstGeom>
        </p:spPr>
      </p:pic>
      <p:grpSp>
        <p:nvGrpSpPr>
          <p:cNvPr id="11" name="Group 10"/>
          <p:cNvGrpSpPr/>
          <p:nvPr/>
        </p:nvGrpSpPr>
        <p:grpSpPr>
          <a:xfrm>
            <a:off x="4267200" y="1559065"/>
            <a:ext cx="3683369" cy="4803509"/>
            <a:chOff x="5079775" y="965744"/>
            <a:chExt cx="3683369" cy="4803509"/>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9775" y="965744"/>
              <a:ext cx="3683369" cy="4803509"/>
            </a:xfrm>
            <a:prstGeom prst="rect">
              <a:avLst/>
            </a:prstGeom>
          </p:spPr>
        </p:pic>
        <p:sp>
          <p:nvSpPr>
            <p:cNvPr id="10" name="TextBox 9"/>
            <p:cNvSpPr txBox="1"/>
            <p:nvPr/>
          </p:nvSpPr>
          <p:spPr>
            <a:xfrm>
              <a:off x="7301593" y="3130589"/>
              <a:ext cx="548640" cy="228600"/>
            </a:xfrm>
            <a:prstGeom prst="rect">
              <a:avLst/>
            </a:prstGeom>
            <a:solidFill>
              <a:srgbClr val="E00000"/>
            </a:solidFill>
          </p:spPr>
          <p:txBody>
            <a:bodyPr wrap="square" lIns="9144" tIns="9144" rIns="9144" bIns="9144" rtlCol="0">
              <a:spAutoFit/>
            </a:bodyPr>
            <a:lstStyle/>
            <a:p>
              <a:r>
                <a:rPr lang="en-US" sz="1650" dirty="0" smtClean="0">
                  <a:solidFill>
                    <a:srgbClr val="111111"/>
                  </a:solidFill>
                  <a:latin typeface="Arial" panose="020B0604020202020204" pitchFamily="34" charset="0"/>
                  <a:cs typeface="Arial" panose="020B0604020202020204" pitchFamily="34" charset="0"/>
                </a:rPr>
                <a:t>2015</a:t>
              </a:r>
              <a:endParaRPr lang="en-US" sz="1650" dirty="0">
                <a:solidFill>
                  <a:srgbClr val="11111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41103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49307" y="-16299"/>
            <a:ext cx="9296400" cy="219456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11" name="Picture 10" descr="ff_fat09 1.jpg"/>
          <p:cNvPicPr>
            <a:picLocks noChangeAspect="1"/>
          </p:cNvPicPr>
          <p:nvPr/>
        </p:nvPicPr>
        <p:blipFill>
          <a:blip r:embed="rId3" cstate="print"/>
          <a:stretch>
            <a:fillRect/>
          </a:stretch>
        </p:blipFill>
        <p:spPr>
          <a:xfrm>
            <a:off x="228600" y="2588109"/>
            <a:ext cx="2651760" cy="3431691"/>
          </a:xfrm>
          <a:prstGeom prst="rect">
            <a:avLst/>
          </a:prstGeom>
          <a:ln w="3175">
            <a:solidFill>
              <a:schemeClr val="tx1">
                <a:lumMod val="85000"/>
                <a:lumOff val="15000"/>
              </a:schemeClr>
            </a:solidFill>
          </a:ln>
        </p:spPr>
      </p:pic>
      <p:pic>
        <p:nvPicPr>
          <p:cNvPr id="12" name="Picture 11" descr="ff_fat10 1.jpg"/>
          <p:cNvPicPr>
            <a:picLocks noChangeAspect="1"/>
          </p:cNvPicPr>
          <p:nvPr/>
        </p:nvPicPr>
        <p:blipFill>
          <a:blip r:embed="rId4" cstate="print"/>
          <a:stretch>
            <a:fillRect/>
          </a:stretch>
        </p:blipFill>
        <p:spPr>
          <a:xfrm>
            <a:off x="228600" y="2588109"/>
            <a:ext cx="2651760" cy="3431691"/>
          </a:xfrm>
          <a:prstGeom prst="rect">
            <a:avLst/>
          </a:prstGeom>
          <a:ln w="3175">
            <a:solidFill>
              <a:schemeClr val="tx1">
                <a:lumMod val="85000"/>
                <a:lumOff val="15000"/>
              </a:schemeClr>
            </a:solidFill>
          </a:ln>
        </p:spPr>
      </p:pic>
      <p:pic>
        <p:nvPicPr>
          <p:cNvPr id="13" name="Picture 12" descr="ff_fat11 1.jpg"/>
          <p:cNvPicPr>
            <a:picLocks noChangeAspect="1"/>
          </p:cNvPicPr>
          <p:nvPr/>
        </p:nvPicPr>
        <p:blipFill>
          <a:blip r:embed="rId5" cstate="print"/>
          <a:stretch>
            <a:fillRect/>
          </a:stretch>
        </p:blipFill>
        <p:spPr>
          <a:xfrm>
            <a:off x="228600" y="2588109"/>
            <a:ext cx="2651760" cy="3431691"/>
          </a:xfrm>
          <a:prstGeom prst="rect">
            <a:avLst/>
          </a:prstGeom>
          <a:ln w="3175">
            <a:solidFill>
              <a:schemeClr val="tx1">
                <a:lumMod val="85000"/>
                <a:lumOff val="15000"/>
              </a:schemeClr>
            </a:solidFill>
          </a:ln>
        </p:spPr>
      </p:pic>
      <p:pic>
        <p:nvPicPr>
          <p:cNvPr id="14" name="Picture 13" descr="ff_fat12 1.jpg"/>
          <p:cNvPicPr>
            <a:picLocks noChangeAspect="1"/>
          </p:cNvPicPr>
          <p:nvPr/>
        </p:nvPicPr>
        <p:blipFill>
          <a:blip r:embed="rId6" cstate="print"/>
          <a:stretch>
            <a:fillRect/>
          </a:stretch>
        </p:blipFill>
        <p:spPr>
          <a:xfrm>
            <a:off x="226106" y="2588109"/>
            <a:ext cx="2651760" cy="3431691"/>
          </a:xfrm>
          <a:prstGeom prst="rect">
            <a:avLst/>
          </a:prstGeom>
          <a:ln w="3175">
            <a:solidFill>
              <a:schemeClr val="tx1">
                <a:lumMod val="85000"/>
                <a:lumOff val="15000"/>
              </a:schemeClr>
            </a:solidFill>
          </a:ln>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900" y="2582289"/>
            <a:ext cx="2651760" cy="3432048"/>
          </a:xfrm>
          <a:prstGeom prst="rect">
            <a:avLst/>
          </a:prstGeom>
          <a:ln w="3175">
            <a:solidFill>
              <a:schemeClr val="tx1"/>
            </a:solidFill>
          </a:ln>
        </p:spPr>
      </p:pic>
      <p:sp>
        <p:nvSpPr>
          <p:cNvPr id="17" name="TextBox 16"/>
          <p:cNvSpPr txBox="1"/>
          <p:nvPr/>
        </p:nvSpPr>
        <p:spPr>
          <a:xfrm>
            <a:off x="4343400" y="2376590"/>
            <a:ext cx="3267736" cy="400110"/>
          </a:xfrm>
          <a:prstGeom prst="rect">
            <a:avLst/>
          </a:prstGeom>
          <a:noFill/>
        </p:spPr>
        <p:txBody>
          <a:bodyPr wrap="square" rtlCol="0">
            <a:spAutoFit/>
          </a:bodyPr>
          <a:lstStyle/>
          <a:p>
            <a:pPr fontAlgn="base">
              <a:spcBef>
                <a:spcPct val="0"/>
              </a:spcBef>
              <a:spcAft>
                <a:spcPct val="0"/>
              </a:spcAft>
            </a:pPr>
            <a:r>
              <a:rPr lang="en-US" sz="2000" b="1" dirty="0">
                <a:solidFill>
                  <a:schemeClr val="bg2"/>
                </a:solidFill>
                <a:latin typeface="Arial" charset="0"/>
              </a:rPr>
              <a:t>Firefighter Deaths </a:t>
            </a:r>
            <a:r>
              <a:rPr lang="en-US" sz="2000" b="1" dirty="0">
                <a:solidFill>
                  <a:schemeClr val="bg2"/>
                </a:solidFill>
                <a:latin typeface="Arial" charset="0"/>
                <a:sym typeface="Symbol"/>
              </a:rPr>
              <a:t> </a:t>
            </a:r>
            <a:r>
              <a:rPr lang="en-US" sz="2000" b="1" dirty="0" smtClean="0">
                <a:solidFill>
                  <a:schemeClr val="bg2"/>
                </a:solidFill>
                <a:latin typeface="Arial" charset="0"/>
              </a:rPr>
              <a:t>2016</a:t>
            </a:r>
            <a:endParaRPr lang="en-US" b="1" dirty="0">
              <a:solidFill>
                <a:schemeClr val="bg2"/>
              </a:solidFill>
              <a:latin typeface="Arial" charset="0"/>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612" y="2578057"/>
            <a:ext cx="2649682" cy="3429000"/>
          </a:xfrm>
          <a:prstGeom prst="rect">
            <a:avLst/>
          </a:prstGeom>
        </p:spPr>
      </p:pic>
      <p:sp>
        <p:nvSpPr>
          <p:cNvPr id="23" name="TextBox 22"/>
          <p:cNvSpPr txBox="1"/>
          <p:nvPr/>
        </p:nvSpPr>
        <p:spPr>
          <a:xfrm>
            <a:off x="4961864" y="2343090"/>
            <a:ext cx="3267736" cy="400110"/>
          </a:xfrm>
          <a:prstGeom prst="rect">
            <a:avLst/>
          </a:prstGeom>
          <a:noFill/>
        </p:spPr>
        <p:txBody>
          <a:bodyPr wrap="square" rtlCol="0">
            <a:spAutoFit/>
          </a:bodyPr>
          <a:lstStyle/>
          <a:p>
            <a:pPr fontAlgn="base">
              <a:spcBef>
                <a:spcPct val="0"/>
              </a:spcBef>
              <a:spcAft>
                <a:spcPct val="0"/>
              </a:spcAft>
            </a:pPr>
            <a:r>
              <a:rPr lang="en-US" sz="2000" b="1" dirty="0">
                <a:solidFill>
                  <a:schemeClr val="bg2"/>
                </a:solidFill>
                <a:latin typeface="Arial" charset="0"/>
              </a:rPr>
              <a:t>Firefighter </a:t>
            </a:r>
            <a:r>
              <a:rPr lang="en-US" sz="2000" b="1" dirty="0" smtClean="0">
                <a:solidFill>
                  <a:schemeClr val="bg2"/>
                </a:solidFill>
                <a:latin typeface="Arial" charset="0"/>
              </a:rPr>
              <a:t>Deaths</a:t>
            </a:r>
            <a:endParaRPr lang="en-US" b="1" dirty="0">
              <a:solidFill>
                <a:schemeClr val="bg2"/>
              </a:solidFill>
              <a:latin typeface="Arial" charset="0"/>
            </a:endParaRPr>
          </a:p>
        </p:txBody>
      </p:sp>
      <p:sp>
        <p:nvSpPr>
          <p:cNvPr id="19" name="Title 1"/>
          <p:cNvSpPr>
            <a:spLocks noGrp="1"/>
          </p:cNvSpPr>
          <p:nvPr>
            <p:ph type="title"/>
          </p:nvPr>
        </p:nvSpPr>
        <p:spPr>
          <a:xfrm>
            <a:off x="-19050" y="435137"/>
            <a:ext cx="6743700" cy="664797"/>
          </a:xfrm>
          <a:solidFill>
            <a:schemeClr val="bg2"/>
          </a:solidFill>
        </p:spPr>
        <p:txBody>
          <a:bodyPr/>
          <a:lstStyle/>
          <a:p>
            <a:pPr algn="ctr"/>
            <a:r>
              <a:rPr lang="en-US" dirty="0" smtClean="0"/>
              <a:t>Firefighter Fatality Statistics</a:t>
            </a:r>
            <a:endParaRPr lang="en-US" dirty="0"/>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774" y="2578552"/>
            <a:ext cx="2649682" cy="3429000"/>
          </a:xfrm>
          <a:prstGeom prst="rect">
            <a:avLst/>
          </a:prstGeom>
        </p:spPr>
      </p:pic>
      <p:sp>
        <p:nvSpPr>
          <p:cNvPr id="16" name="Rectangle 15"/>
          <p:cNvSpPr/>
          <p:nvPr/>
        </p:nvSpPr>
        <p:spPr>
          <a:xfrm>
            <a:off x="4309584" y="6593386"/>
            <a:ext cx="1858009" cy="276999"/>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Fahy et al. 2017, NFPA.</a:t>
            </a:r>
            <a:endParaRPr lang="en-US" sz="1200" b="1" dirty="0">
              <a:solidFill>
                <a:srgbClr val="FFFF00"/>
              </a:solidFill>
              <a:latin typeface="Arial" charset="0"/>
            </a:endParaRPr>
          </a:p>
        </p:txBody>
      </p:sp>
      <p:graphicFrame>
        <p:nvGraphicFramePr>
          <p:cNvPr id="20" name="Chart 19"/>
          <p:cNvGraphicFramePr>
            <a:graphicFrameLocks/>
          </p:cNvGraphicFramePr>
          <p:nvPr>
            <p:extLst>
              <p:ext uri="{D42A27DB-BD31-4B8C-83A1-F6EECF244321}">
                <p14:modId xmlns:p14="http://schemas.microsoft.com/office/powerpoint/2010/main" val="3840741"/>
              </p:ext>
            </p:extLst>
          </p:nvPr>
        </p:nvGraphicFramePr>
        <p:xfrm>
          <a:off x="3124200" y="2554382"/>
          <a:ext cx="5867399" cy="3541618"/>
        </p:xfrm>
        <a:graphic>
          <a:graphicData uri="http://schemas.openxmlformats.org/drawingml/2006/chart">
            <c:chart xmlns:c="http://schemas.openxmlformats.org/drawingml/2006/chart" xmlns:r="http://schemas.openxmlformats.org/officeDocument/2006/relationships" r:id="rId10"/>
          </a:graphicData>
        </a:graphic>
      </p:graphicFrame>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l="2889" t="1568" r="3229" b="5041"/>
          <a:stretch/>
        </p:blipFill>
        <p:spPr>
          <a:xfrm>
            <a:off x="3408413" y="2836234"/>
            <a:ext cx="4888523" cy="3297866"/>
          </a:xfrm>
          <a:prstGeom prst="rect">
            <a:avLst/>
          </a:prstGeom>
          <a:ln w="28575">
            <a:solidFill>
              <a:srgbClr val="FFC000"/>
            </a:solidFill>
          </a:ln>
        </p:spPr>
      </p:pic>
    </p:spTree>
    <p:extLst>
      <p:ext uri="{BB962C8B-B14F-4D97-AF65-F5344CB8AC3E}">
        <p14:creationId xmlns:p14="http://schemas.microsoft.com/office/powerpoint/2010/main" val="197869405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ppt_x</p:attrName>
                                        </p:attrNameLst>
                                      </p:cBhvr>
                                      <p:tavLst>
                                        <p:tav tm="0">
                                          <p:val>
                                            <p:strVal val="#ppt_x"/>
                                          </p:val>
                                        </p:tav>
                                        <p:tav tm="100000">
                                          <p:val>
                                            <p:strVal val="#ppt_x"/>
                                          </p:val>
                                        </p:tav>
                                      </p:tavLst>
                                    </p:anim>
                                    <p:anim calcmode="lin" valueType="num">
                                      <p:cBhvr>
                                        <p:cTn id="15" dur="2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anim calcmode="lin" valueType="num">
                                      <p:cBhvr>
                                        <p:cTn id="20" dur="2000" fill="hold"/>
                                        <p:tgtEl>
                                          <p:spTgt spid="13"/>
                                        </p:tgtEl>
                                        <p:attrNameLst>
                                          <p:attrName>ppt_x</p:attrName>
                                        </p:attrNameLst>
                                      </p:cBhvr>
                                      <p:tavLst>
                                        <p:tav tm="0">
                                          <p:val>
                                            <p:strVal val="#ppt_x"/>
                                          </p:val>
                                        </p:tav>
                                        <p:tav tm="100000">
                                          <p:val>
                                            <p:strVal val="#ppt_x"/>
                                          </p:val>
                                        </p:tav>
                                      </p:tavLst>
                                    </p:anim>
                                    <p:anim calcmode="lin" valueType="num">
                                      <p:cBhvr>
                                        <p:cTn id="21" dur="2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anim calcmode="lin" valueType="num">
                                      <p:cBhvr>
                                        <p:cTn id="26" dur="2000" fill="hold"/>
                                        <p:tgtEl>
                                          <p:spTgt spid="14"/>
                                        </p:tgtEl>
                                        <p:attrNameLst>
                                          <p:attrName>ppt_x</p:attrName>
                                        </p:attrNameLst>
                                      </p:cBhvr>
                                      <p:tavLst>
                                        <p:tav tm="0">
                                          <p:val>
                                            <p:strVal val="#ppt_x"/>
                                          </p:val>
                                        </p:tav>
                                        <p:tav tm="100000">
                                          <p:val>
                                            <p:strVal val="#ppt_x"/>
                                          </p:val>
                                        </p:tav>
                                      </p:tavLst>
                                    </p:anim>
                                    <p:anim calcmode="lin" valueType="num">
                                      <p:cBhvr>
                                        <p:cTn id="27" dur="2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ppt_x</p:attrName>
                                        </p:attrNameLst>
                                      </p:cBhvr>
                                      <p:tavLst>
                                        <p:tav tm="0">
                                          <p:val>
                                            <p:strVal val="#ppt_x"/>
                                          </p:val>
                                        </p:tav>
                                        <p:tav tm="100000">
                                          <p:val>
                                            <p:strVal val="#ppt_x"/>
                                          </p:val>
                                        </p:tav>
                                      </p:tavLst>
                                    </p:anim>
                                    <p:anim calcmode="lin" valueType="num">
                                      <p:cBhvr>
                                        <p:cTn id="33" dur="2000" fill="hold"/>
                                        <p:tgtEl>
                                          <p:spTgt spid="4"/>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anim calcmode="lin" valueType="num">
                                      <p:cBhvr>
                                        <p:cTn id="38" dur="2000" fill="hold"/>
                                        <p:tgtEl>
                                          <p:spTgt spid="5"/>
                                        </p:tgtEl>
                                        <p:attrNameLst>
                                          <p:attrName>ppt_x</p:attrName>
                                        </p:attrNameLst>
                                      </p:cBhvr>
                                      <p:tavLst>
                                        <p:tav tm="0">
                                          <p:val>
                                            <p:strVal val="#ppt_x"/>
                                          </p:val>
                                        </p:tav>
                                        <p:tav tm="100000">
                                          <p:val>
                                            <p:strVal val="#ppt_x"/>
                                          </p:val>
                                        </p:tav>
                                      </p:tavLst>
                                    </p:anim>
                                    <p:anim calcmode="lin" valueType="num">
                                      <p:cBhvr>
                                        <p:cTn id="39" dur="20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42"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2000"/>
                                        <p:tgtEl>
                                          <p:spTgt spid="2"/>
                                        </p:tgtEl>
                                      </p:cBhvr>
                                    </p:animEffect>
                                    <p:anim calcmode="lin" valueType="num">
                                      <p:cBhvr>
                                        <p:cTn id="44" dur="2000" fill="hold"/>
                                        <p:tgtEl>
                                          <p:spTgt spid="2"/>
                                        </p:tgtEl>
                                        <p:attrNameLst>
                                          <p:attrName>ppt_x</p:attrName>
                                        </p:attrNameLst>
                                      </p:cBhvr>
                                      <p:tavLst>
                                        <p:tav tm="0">
                                          <p:val>
                                            <p:strVal val="#ppt_x"/>
                                          </p:val>
                                        </p:tav>
                                        <p:tav tm="100000">
                                          <p:val>
                                            <p:strVal val="#ppt_x"/>
                                          </p:val>
                                        </p:tav>
                                      </p:tavLst>
                                    </p:anim>
                                    <p:anim calcmode="lin" valueType="num">
                                      <p:cBhvr>
                                        <p:cTn id="45" dur="2000" fill="hold"/>
                                        <p:tgtEl>
                                          <p:spTgt spid="2"/>
                                        </p:tgtEl>
                                        <p:attrNameLst>
                                          <p:attrName>ppt_y</p:attrName>
                                        </p:attrNameLst>
                                      </p:cBhvr>
                                      <p:tavLst>
                                        <p:tav tm="0">
                                          <p:val>
                                            <p:strVal val="#ppt_y+.1"/>
                                          </p:val>
                                        </p:tav>
                                        <p:tav tm="100000">
                                          <p:val>
                                            <p:strVal val="#ppt_y"/>
                                          </p:val>
                                        </p:tav>
                                      </p:tavLst>
                                    </p:anim>
                                  </p:childTnLst>
                                </p:cTn>
                              </p:par>
                            </p:childTnLst>
                          </p:cTn>
                        </p:par>
                        <p:par>
                          <p:cTn id="46" fill="hold">
                            <p:stCondLst>
                              <p:cond delay="14000"/>
                            </p:stCondLst>
                            <p:childTnLst>
                              <p:par>
                                <p:cTn id="47" presetID="1"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3" grpId="0"/>
      <p:bldP spid="16" grpId="0" animBg="1"/>
      <p:bldGraphic spid="20"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 name="Rounded Rectangle 3"/>
          <p:cNvSpPr/>
          <p:nvPr/>
        </p:nvSpPr>
        <p:spPr bwMode="auto">
          <a:xfrm>
            <a:off x="319367" y="1981200"/>
            <a:ext cx="8505265" cy="3402106"/>
          </a:xfrm>
          <a:prstGeom prst="roundRect">
            <a:avLst/>
          </a:prstGeom>
          <a:solidFill>
            <a:schemeClr val="bg2"/>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lstStyle/>
          <a:p>
            <a:pPr algn="ctr" fontAlgn="base">
              <a:spcBef>
                <a:spcPct val="0"/>
              </a:spcBef>
              <a:spcAft>
                <a:spcPct val="0"/>
              </a:spcAft>
              <a:buFont typeface="Wingdings" panose="05000000000000000000" pitchFamily="2" charset="2"/>
              <a:buNone/>
              <a:defRPr/>
            </a:pPr>
            <a:r>
              <a:rPr lang="en-US" altLang="en-US" sz="3494" dirty="0">
                <a:solidFill>
                  <a:srgbClr val="FFFFFF"/>
                </a:solidFill>
              </a:rPr>
              <a:t>Rehab is an intervention to mitigate against the physical, physiological, and emotional stress of firefighting—in order to improve performance and decrease likelihood of on-scene injury or death</a:t>
            </a:r>
          </a:p>
          <a:p>
            <a:pPr fontAlgn="base">
              <a:spcBef>
                <a:spcPct val="0"/>
              </a:spcBef>
              <a:spcAft>
                <a:spcPct val="0"/>
              </a:spcAft>
              <a:buFont typeface="Wingdings" panose="05000000000000000000" pitchFamily="2" charset="2"/>
              <a:buNone/>
              <a:defRPr/>
            </a:pPr>
            <a:r>
              <a:rPr lang="en-US" altLang="en-US" sz="1941" dirty="0">
                <a:solidFill>
                  <a:srgbClr val="FFFFFF"/>
                </a:solidFill>
                <a:cs typeface="Arial" panose="020B0604020202020204" pitchFamily="34" charset="0"/>
              </a:rPr>
              <a:t>.</a:t>
            </a:r>
            <a:endParaRPr lang="en-US" altLang="en-US" sz="1941" dirty="0">
              <a:solidFill>
                <a:srgbClr val="FFFFFF"/>
              </a:solidFill>
              <a:latin typeface="Times" panose="02020603050405020304" pitchFamily="18" charset="0"/>
              <a:cs typeface="Times New Roman" panose="02020603050405020304" pitchFamily="18" charset="0"/>
            </a:endParaRPr>
          </a:p>
          <a:p>
            <a:pPr fontAlgn="base">
              <a:spcBef>
                <a:spcPct val="0"/>
              </a:spcBef>
              <a:spcAft>
                <a:spcPct val="0"/>
              </a:spcAft>
              <a:buFont typeface="Wingdings" panose="05000000000000000000" pitchFamily="2" charset="2"/>
              <a:buNone/>
              <a:defRPr/>
            </a:pPr>
            <a:endParaRPr lang="en-US" altLang="en-US" sz="1941" dirty="0">
              <a:solidFill>
                <a:srgbClr val="FFFFFF"/>
              </a:solidFill>
            </a:endParaRPr>
          </a:p>
        </p:txBody>
      </p:sp>
      <p:sp>
        <p:nvSpPr>
          <p:cNvPr id="5" name="Rectangle 14"/>
          <p:cNvSpPr>
            <a:spLocks noChangeArrowheads="1"/>
          </p:cNvSpPr>
          <p:nvPr/>
        </p:nvSpPr>
        <p:spPr bwMode="auto">
          <a:xfrm>
            <a:off x="-192896" y="6934200"/>
            <a:ext cx="3505200" cy="338554"/>
          </a:xfrm>
          <a:prstGeom prst="rect">
            <a:avLst/>
          </a:prstGeom>
          <a:noFill/>
          <a:ln w="9525">
            <a:solidFill>
              <a:schemeClr val="bg1">
                <a:lumMod val="65000"/>
              </a:schemeClr>
            </a:solidFill>
            <a:miter lim="800000"/>
            <a:headEnd/>
            <a:tailEnd/>
          </a:ln>
          <a:effectLst/>
        </p:spPr>
        <p:txBody>
          <a:bodyPr wrap="square" anchor="ctr">
            <a:spAutoFit/>
          </a:bodyPr>
          <a:lstStyle/>
          <a:p>
            <a:pPr fontAlgn="base">
              <a:spcBef>
                <a:spcPct val="0"/>
              </a:spcBef>
              <a:spcAft>
                <a:spcPct val="0"/>
              </a:spcAft>
              <a:defRPr/>
            </a:pPr>
            <a:r>
              <a:rPr lang="en-US" sz="800" dirty="0">
                <a:solidFill>
                  <a:schemeClr val="bg2"/>
                </a:solidFill>
                <a:latin typeface="Calibri" panose="020F0502020204030204" pitchFamily="34" charset="0"/>
              </a:rPr>
              <a:t>Smith, D.L., Haigh, C.. (2006) “</a:t>
            </a:r>
            <a:r>
              <a:rPr lang="en-US" sz="800" b="1" dirty="0">
                <a:solidFill>
                  <a:schemeClr val="bg2"/>
                </a:solidFill>
                <a:latin typeface="Calibri" panose="020F0502020204030204" pitchFamily="34" charset="0"/>
              </a:rPr>
              <a:t>Implementing effective on-scene rehabilitation”</a:t>
            </a:r>
            <a:r>
              <a:rPr lang="en-US" sz="800" i="1" dirty="0">
                <a:solidFill>
                  <a:schemeClr val="bg2"/>
                </a:solidFill>
                <a:latin typeface="Calibri" pitchFamily="34" charset="0"/>
              </a:rPr>
              <a:t> Fire Engineering</a:t>
            </a:r>
            <a:r>
              <a:rPr lang="en-US" sz="800" dirty="0">
                <a:solidFill>
                  <a:schemeClr val="bg2"/>
                </a:solidFill>
                <a:latin typeface="Calibri" pitchFamily="34" charset="0"/>
              </a:rPr>
              <a:t>. </a:t>
            </a:r>
            <a:r>
              <a:rPr lang="en-US" sz="800" b="1" dirty="0">
                <a:solidFill>
                  <a:schemeClr val="bg2"/>
                </a:solidFill>
                <a:latin typeface="Calibri" pitchFamily="34" charset="0"/>
              </a:rPr>
              <a:t>159</a:t>
            </a:r>
            <a:r>
              <a:rPr lang="en-US" sz="800" dirty="0">
                <a:solidFill>
                  <a:schemeClr val="bg2"/>
                </a:solidFill>
                <a:latin typeface="Calibri" pitchFamily="34" charset="0"/>
              </a:rPr>
              <a:t>(4): 175-188.</a:t>
            </a:r>
          </a:p>
        </p:txBody>
      </p:sp>
      <p:sp>
        <p:nvSpPr>
          <p:cNvPr id="6" name="Title 1"/>
          <p:cNvSpPr>
            <a:spLocks noGrp="1"/>
          </p:cNvSpPr>
          <p:nvPr>
            <p:ph type="title"/>
          </p:nvPr>
        </p:nvSpPr>
        <p:spPr>
          <a:xfrm>
            <a:off x="-76200" y="90116"/>
            <a:ext cx="6934200" cy="762126"/>
          </a:xfrm>
          <a:solidFill>
            <a:schemeClr val="bg2"/>
          </a:solidFill>
        </p:spPr>
        <p:txBody>
          <a:bodyPr/>
          <a:lstStyle/>
          <a:p>
            <a:pPr algn="ctr"/>
            <a:r>
              <a:rPr lang="en-US" dirty="0" smtClean="0"/>
              <a:t>Incident Scene Rehabilitation</a:t>
            </a:r>
            <a:endParaRPr lang="en-US" dirty="0"/>
          </a:p>
        </p:txBody>
      </p:sp>
      <p:sp>
        <p:nvSpPr>
          <p:cNvPr id="8" name="Rectangle 7"/>
          <p:cNvSpPr/>
          <p:nvPr/>
        </p:nvSpPr>
        <p:spPr>
          <a:xfrm>
            <a:off x="-4791" y="6583060"/>
            <a:ext cx="3128991" cy="276999"/>
          </a:xfrm>
          <a:prstGeom prst="rect">
            <a:avLst/>
          </a:prstGeom>
          <a:solidFill>
            <a:srgbClr val="002060"/>
          </a:solidFill>
        </p:spPr>
        <p:txBody>
          <a:bodyPr wrap="square">
            <a:spAutoFit/>
          </a:bodyPr>
          <a:lstStyle/>
          <a:p>
            <a:pPr fontAlgn="base">
              <a:spcBef>
                <a:spcPct val="0"/>
              </a:spcBef>
              <a:spcAft>
                <a:spcPct val="0"/>
              </a:spcAft>
            </a:pPr>
            <a:r>
              <a:rPr lang="da-DK" sz="1200" b="1" dirty="0" smtClean="0">
                <a:solidFill>
                  <a:srgbClr val="FFFF00"/>
                </a:solidFill>
                <a:latin typeface="Arial" charset="0"/>
              </a:rPr>
              <a:t>Smith and Haigh 2006, Fire Engineering</a:t>
            </a:r>
          </a:p>
        </p:txBody>
      </p:sp>
    </p:spTree>
    <p:extLst>
      <p:ext uri="{BB962C8B-B14F-4D97-AF65-F5344CB8AC3E}">
        <p14:creationId xmlns:p14="http://schemas.microsoft.com/office/powerpoint/2010/main" val="16550794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940" name="Rectangle 3"/>
          <p:cNvSpPr>
            <a:spLocks noGrp="1" noChangeArrowheads="1"/>
          </p:cNvSpPr>
          <p:nvPr>
            <p:ph type="body" idx="1"/>
          </p:nvPr>
        </p:nvSpPr>
        <p:spPr>
          <a:xfrm>
            <a:off x="374650" y="1739083"/>
            <a:ext cx="8394700" cy="4280717"/>
          </a:xfrm>
        </p:spPr>
        <p:txBody>
          <a:bodyPr/>
          <a:lstStyle/>
          <a:p>
            <a:pPr marL="609600" indent="-609600">
              <a:buFont typeface="Wingdings" panose="05000000000000000000" pitchFamily="2" charset="2"/>
              <a:buNone/>
            </a:pPr>
            <a:r>
              <a:rPr lang="en-US" altLang="en-US" sz="2800" dirty="0" smtClean="0">
                <a:solidFill>
                  <a:schemeClr val="bg2"/>
                </a:solidFill>
              </a:rPr>
              <a:t>Adopt Incident Rehabilitation Policies</a:t>
            </a:r>
          </a:p>
          <a:p>
            <a:pPr marL="857250" lvl="1" indent="-514350">
              <a:buFont typeface="+mj-lt"/>
              <a:buAutoNum type="arabicPeriod"/>
            </a:pPr>
            <a:r>
              <a:rPr lang="en-US" altLang="en-US" sz="2500" dirty="0" smtClean="0">
                <a:solidFill>
                  <a:schemeClr val="bg2"/>
                </a:solidFill>
              </a:rPr>
              <a:t>Cool- “Aggressively”</a:t>
            </a:r>
          </a:p>
          <a:p>
            <a:pPr marL="857250" lvl="1" indent="-514350">
              <a:buFont typeface="+mj-lt"/>
              <a:buAutoNum type="arabicPeriod"/>
            </a:pPr>
            <a:r>
              <a:rPr lang="en-US" altLang="en-US" sz="2500" dirty="0" smtClean="0">
                <a:solidFill>
                  <a:schemeClr val="bg2"/>
                </a:solidFill>
              </a:rPr>
              <a:t>Rehydrate</a:t>
            </a:r>
          </a:p>
          <a:p>
            <a:pPr marL="857250" lvl="1" indent="-514350">
              <a:buFont typeface="+mj-lt"/>
              <a:buAutoNum type="arabicPeriod"/>
            </a:pPr>
            <a:r>
              <a:rPr lang="en-US" altLang="en-US" sz="2500" dirty="0" smtClean="0">
                <a:solidFill>
                  <a:schemeClr val="bg2"/>
                </a:solidFill>
              </a:rPr>
              <a:t>Provide rest and recovery</a:t>
            </a:r>
          </a:p>
          <a:p>
            <a:pPr marL="857250" lvl="1" indent="-514350">
              <a:buFont typeface="+mj-lt"/>
              <a:buAutoNum type="arabicPeriod"/>
            </a:pPr>
            <a:r>
              <a:rPr lang="en-US" altLang="en-US" sz="2500" dirty="0" smtClean="0">
                <a:solidFill>
                  <a:schemeClr val="bg2"/>
                </a:solidFill>
              </a:rPr>
              <a:t>Monitor vitals</a:t>
            </a:r>
          </a:p>
          <a:p>
            <a:pPr marL="342900" lvl="1" indent="0">
              <a:buNone/>
            </a:pPr>
            <a:endParaRPr lang="en-US" altLang="en-US" sz="2500" dirty="0" smtClean="0">
              <a:solidFill>
                <a:schemeClr val="bg2"/>
              </a:solidFill>
            </a:endParaRPr>
          </a:p>
          <a:p>
            <a:pPr marL="609600" indent="-609600">
              <a:buFont typeface="Wingdings" panose="05000000000000000000" pitchFamily="2" charset="2"/>
              <a:buNone/>
            </a:pPr>
            <a:r>
              <a:rPr lang="en-US" altLang="en-US" sz="2800" dirty="0" smtClean="0">
                <a:solidFill>
                  <a:schemeClr val="bg2"/>
                </a:solidFill>
              </a:rPr>
              <a:t>Ensure appropriate manpower is available</a:t>
            </a:r>
          </a:p>
          <a:p>
            <a:pPr marL="952500" lvl="1" indent="-609600">
              <a:buFont typeface="Wingdings" panose="05000000000000000000" pitchFamily="2" charset="2"/>
              <a:buAutoNum type="arabicPeriod"/>
            </a:pPr>
            <a:r>
              <a:rPr lang="en-US" altLang="en-US" sz="2500" dirty="0" smtClean="0">
                <a:solidFill>
                  <a:schemeClr val="bg2"/>
                </a:solidFill>
              </a:rPr>
              <a:t>Staffing</a:t>
            </a:r>
          </a:p>
          <a:p>
            <a:pPr marL="952500" lvl="1" indent="-609600">
              <a:buFont typeface="Wingdings" panose="05000000000000000000" pitchFamily="2" charset="2"/>
              <a:buAutoNum type="arabicPeriod"/>
            </a:pPr>
            <a:r>
              <a:rPr lang="en-US" altLang="en-US" sz="2500" dirty="0" smtClean="0">
                <a:solidFill>
                  <a:schemeClr val="bg2"/>
                </a:solidFill>
              </a:rPr>
              <a:t>Mutual aid</a:t>
            </a:r>
          </a:p>
          <a:p>
            <a:pPr marL="609600" indent="-609600">
              <a:buFont typeface="Wingdings" panose="05000000000000000000" pitchFamily="2" charset="2"/>
              <a:buAutoNum type="arabicPeriod"/>
            </a:pPr>
            <a:endParaRPr lang="en-US" altLang="en-US" sz="2800" dirty="0" smtClean="0">
              <a:solidFill>
                <a:schemeClr val="bg2"/>
              </a:solidFill>
            </a:endParaRPr>
          </a:p>
          <a:p>
            <a:pPr marL="2209800" lvl="4" indent="-381000">
              <a:buFont typeface="Symbol" panose="05050102010706020507" pitchFamily="18" charset="2"/>
              <a:buNone/>
            </a:pPr>
            <a:endParaRPr lang="en-US" altLang="en-US" sz="4000" dirty="0" smtClean="0">
              <a:solidFill>
                <a:schemeClr val="bg2"/>
              </a:solidFill>
            </a:endParaRPr>
          </a:p>
          <a:p>
            <a:pPr marL="1752600" lvl="3" indent="-381000">
              <a:buFont typeface="Wingdings" panose="05000000000000000000" pitchFamily="2" charset="2"/>
              <a:buNone/>
            </a:pPr>
            <a:endParaRPr lang="en-US" altLang="en-US" sz="4000" dirty="0" smtClean="0">
              <a:solidFill>
                <a:schemeClr val="bg2"/>
              </a:solidFill>
            </a:endParaRPr>
          </a:p>
        </p:txBody>
      </p:sp>
      <p:sp>
        <p:nvSpPr>
          <p:cNvPr id="5" name="Title 1"/>
          <p:cNvSpPr>
            <a:spLocks noGrp="1"/>
          </p:cNvSpPr>
          <p:nvPr>
            <p:ph type="title"/>
          </p:nvPr>
        </p:nvSpPr>
        <p:spPr>
          <a:xfrm>
            <a:off x="0" y="76200"/>
            <a:ext cx="6858000" cy="762126"/>
          </a:xfrm>
          <a:solidFill>
            <a:schemeClr val="bg2"/>
          </a:solidFill>
        </p:spPr>
        <p:txBody>
          <a:bodyPr/>
          <a:lstStyle/>
          <a:p>
            <a:pPr algn="ctr"/>
            <a:r>
              <a:rPr lang="en-US" dirty="0" smtClean="0"/>
              <a:t>Incident Scene Rehabilitation</a:t>
            </a:r>
            <a:endParaRPr lang="en-US" dirty="0"/>
          </a:p>
        </p:txBody>
      </p:sp>
      <p:sp>
        <p:nvSpPr>
          <p:cNvPr id="7" name="Rectangle 6"/>
          <p:cNvSpPr/>
          <p:nvPr/>
        </p:nvSpPr>
        <p:spPr>
          <a:xfrm>
            <a:off x="-4791" y="6583060"/>
            <a:ext cx="4576791" cy="276999"/>
          </a:xfrm>
          <a:prstGeom prst="rect">
            <a:avLst/>
          </a:prstGeom>
          <a:solidFill>
            <a:srgbClr val="002060"/>
          </a:solidFill>
        </p:spPr>
        <p:txBody>
          <a:bodyPr wrap="square">
            <a:spAutoFit/>
          </a:bodyPr>
          <a:lstStyle/>
          <a:p>
            <a:pPr fontAlgn="base">
              <a:spcBef>
                <a:spcPct val="0"/>
              </a:spcBef>
              <a:spcAft>
                <a:spcPct val="0"/>
              </a:spcAft>
            </a:pPr>
            <a:r>
              <a:rPr lang="da-DK" sz="1200" b="1" dirty="0" smtClean="0">
                <a:solidFill>
                  <a:srgbClr val="FFFF00"/>
                </a:solidFill>
                <a:latin typeface="Arial" charset="0"/>
              </a:rPr>
              <a:t>Copyright Board of Trustees of the University of Illinois 2011</a:t>
            </a:r>
          </a:p>
        </p:txBody>
      </p:sp>
    </p:spTree>
    <p:extLst>
      <p:ext uri="{BB962C8B-B14F-4D97-AF65-F5344CB8AC3E}">
        <p14:creationId xmlns:p14="http://schemas.microsoft.com/office/powerpoint/2010/main" val="2623680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491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562"/>
          <a:stretch/>
        </p:blipFill>
        <p:spPr bwMode="auto">
          <a:xfrm>
            <a:off x="412537" y="1544537"/>
            <a:ext cx="6978864" cy="474417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391400" y="76200"/>
            <a:ext cx="1604850" cy="1090536"/>
          </a:xfrm>
          <a:prstGeom prst="rect">
            <a:avLst/>
          </a:prstGeom>
          <a:ln w="12700">
            <a:solidFill>
              <a:schemeClr val="tx1"/>
            </a:solidFill>
          </a:ln>
        </p:spPr>
      </p:pic>
      <p:sp>
        <p:nvSpPr>
          <p:cNvPr id="5" name="Title 1"/>
          <p:cNvSpPr>
            <a:spLocks noGrp="1"/>
          </p:cNvSpPr>
          <p:nvPr>
            <p:ph type="title"/>
          </p:nvPr>
        </p:nvSpPr>
        <p:spPr>
          <a:xfrm>
            <a:off x="-67235" y="0"/>
            <a:ext cx="6019800" cy="664797"/>
          </a:xfrm>
          <a:solidFill>
            <a:schemeClr val="bg2"/>
          </a:solidFill>
        </p:spPr>
        <p:txBody>
          <a:bodyPr/>
          <a:lstStyle/>
          <a:p>
            <a:pPr algn="ctr"/>
            <a:r>
              <a:rPr lang="en-US" dirty="0" smtClean="0"/>
              <a:t>Benefits of Rehabilitation</a:t>
            </a:r>
            <a:endParaRPr lang="en-US" dirty="0"/>
          </a:p>
        </p:txBody>
      </p:sp>
      <p:sp>
        <p:nvSpPr>
          <p:cNvPr id="6" name="TextBox 5"/>
          <p:cNvSpPr txBox="1"/>
          <p:nvPr/>
        </p:nvSpPr>
        <p:spPr>
          <a:xfrm>
            <a:off x="6477000" y="6477513"/>
            <a:ext cx="2057400" cy="415498"/>
          </a:xfrm>
          <a:prstGeom prst="rect">
            <a:avLst/>
          </a:prstGeom>
          <a:noFill/>
        </p:spPr>
        <p:txBody>
          <a:bodyPr wrap="square" rtlCol="0">
            <a:spAutoFit/>
          </a:bodyPr>
          <a:lstStyle/>
          <a:p>
            <a:pPr algn="ctr"/>
            <a:r>
              <a:rPr lang="en-US" sz="1050" b="1" dirty="0" smtClean="0">
                <a:solidFill>
                  <a:schemeClr val="bg1"/>
                </a:solidFill>
              </a:rPr>
              <a:t>Skidmore College</a:t>
            </a:r>
          </a:p>
          <a:p>
            <a:pPr algn="ctr"/>
            <a:r>
              <a:rPr lang="en-US" sz="1000" i="1" dirty="0" smtClean="0">
                <a:solidFill>
                  <a:schemeClr val="bg1"/>
                </a:solidFill>
              </a:rPr>
              <a:t>First Responder Health &amp; Safety Lab </a:t>
            </a:r>
            <a:endParaRPr lang="en-US" sz="1000" i="1" dirty="0">
              <a:solidFill>
                <a:schemeClr val="bg1"/>
              </a:solidFill>
            </a:endParaRPr>
          </a:p>
        </p:txBody>
      </p:sp>
    </p:spTree>
    <p:extLst>
      <p:ext uri="{BB962C8B-B14F-4D97-AF65-F5344CB8AC3E}">
        <p14:creationId xmlns:p14="http://schemas.microsoft.com/office/powerpoint/2010/main" val="15116983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2" name="Picture 1"/>
          <p:cNvPicPr>
            <a:picLocks noChangeAspect="1"/>
          </p:cNvPicPr>
          <p:nvPr/>
        </p:nvPicPr>
        <p:blipFill>
          <a:blip r:embed="rId2"/>
          <a:stretch>
            <a:fillRect/>
          </a:stretch>
        </p:blipFill>
        <p:spPr>
          <a:xfrm>
            <a:off x="7410898" y="86836"/>
            <a:ext cx="1675575" cy="1653540"/>
          </a:xfrm>
          <a:prstGeom prst="rect">
            <a:avLst/>
          </a:prstGeom>
          <a:ln w="12700">
            <a:solidFill>
              <a:schemeClr val="tx1"/>
            </a:solidFill>
          </a:ln>
        </p:spPr>
      </p:pic>
      <p:pic>
        <p:nvPicPr>
          <p:cNvPr id="4" name="Picture 3"/>
          <p:cNvPicPr>
            <a:picLocks noChangeAspect="1"/>
          </p:cNvPicPr>
          <p:nvPr/>
        </p:nvPicPr>
        <p:blipFill>
          <a:blip r:embed="rId3"/>
          <a:stretch>
            <a:fillRect/>
          </a:stretch>
        </p:blipFill>
        <p:spPr>
          <a:xfrm>
            <a:off x="5800725" y="2743200"/>
            <a:ext cx="3339980" cy="2991612"/>
          </a:xfrm>
          <a:prstGeom prst="rect">
            <a:avLst/>
          </a:prstGeom>
        </p:spPr>
      </p:pic>
      <p:sp>
        <p:nvSpPr>
          <p:cNvPr id="7" name="Title 1"/>
          <p:cNvSpPr>
            <a:spLocks noGrp="1"/>
          </p:cNvSpPr>
          <p:nvPr>
            <p:ph type="title"/>
          </p:nvPr>
        </p:nvSpPr>
        <p:spPr>
          <a:xfrm>
            <a:off x="69003" y="86836"/>
            <a:ext cx="5736986" cy="897414"/>
          </a:xfrm>
          <a:solidFill>
            <a:schemeClr val="bg2"/>
          </a:solidFill>
        </p:spPr>
        <p:txBody>
          <a:bodyPr/>
          <a:lstStyle/>
          <a:p>
            <a:pPr algn="ctr"/>
            <a:r>
              <a:rPr lang="en-US" dirty="0" smtClean="0"/>
              <a:t>Ensure Proper Hydration</a:t>
            </a:r>
            <a:endParaRPr lang="en-US" dirty="0"/>
          </a:p>
        </p:txBody>
      </p:sp>
      <p:sp>
        <p:nvSpPr>
          <p:cNvPr id="8" name="Content Placeholder 2"/>
          <p:cNvSpPr>
            <a:spLocks noGrp="1"/>
          </p:cNvSpPr>
          <p:nvPr>
            <p:ph idx="1"/>
          </p:nvPr>
        </p:nvSpPr>
        <p:spPr>
          <a:xfrm>
            <a:off x="304800" y="1752600"/>
            <a:ext cx="8382000" cy="6001643"/>
          </a:xfrm>
        </p:spPr>
        <p:txBody>
          <a:bodyPr/>
          <a:lstStyle/>
          <a:p>
            <a:r>
              <a:rPr lang="en-US" sz="3000" dirty="0" smtClean="0">
                <a:solidFill>
                  <a:schemeClr val="bg2"/>
                </a:solidFill>
              </a:rPr>
              <a:t>Many FF report to work in a dehydrated state</a:t>
            </a:r>
          </a:p>
          <a:p>
            <a:r>
              <a:rPr lang="en-US" sz="3000" dirty="0" smtClean="0">
                <a:solidFill>
                  <a:schemeClr val="bg2"/>
                </a:solidFill>
              </a:rPr>
              <a:t>To improve thermoregulation and reduce CV strain:</a:t>
            </a:r>
          </a:p>
          <a:p>
            <a:pPr marL="790032" lvl="1" indent="-332832" fontAlgn="base">
              <a:spcAft>
                <a:spcPct val="0"/>
              </a:spcAft>
              <a:buFont typeface="Arial" pitchFamily="34" charset="0"/>
              <a:buChar char="•"/>
            </a:pPr>
            <a:r>
              <a:rPr lang="en-US" sz="2400" dirty="0">
                <a:solidFill>
                  <a:schemeClr val="bg2"/>
                </a:solidFill>
              </a:rPr>
              <a:t>Drink plenty (~2-3L/day) of water </a:t>
            </a:r>
            <a:r>
              <a:rPr lang="en-US" sz="2400" dirty="0" smtClean="0">
                <a:solidFill>
                  <a:schemeClr val="bg2"/>
                </a:solidFill>
              </a:rPr>
              <a:t>or</a:t>
            </a:r>
            <a:br>
              <a:rPr lang="en-US" sz="2400" dirty="0" smtClean="0">
                <a:solidFill>
                  <a:schemeClr val="bg2"/>
                </a:solidFill>
              </a:rPr>
            </a:br>
            <a:r>
              <a:rPr lang="en-US" sz="2400" dirty="0" smtClean="0">
                <a:solidFill>
                  <a:schemeClr val="bg2"/>
                </a:solidFill>
              </a:rPr>
              <a:t>other non-sugary</a:t>
            </a:r>
            <a:r>
              <a:rPr lang="en-US" sz="2400" dirty="0">
                <a:solidFill>
                  <a:schemeClr val="bg2"/>
                </a:solidFill>
              </a:rPr>
              <a:t>, </a:t>
            </a:r>
            <a:r>
              <a:rPr lang="en-US" sz="2400" dirty="0" smtClean="0">
                <a:solidFill>
                  <a:schemeClr val="bg2"/>
                </a:solidFill>
              </a:rPr>
              <a:t>non-caffeinated</a:t>
            </a:r>
            <a:br>
              <a:rPr lang="en-US" sz="2400" dirty="0" smtClean="0">
                <a:solidFill>
                  <a:schemeClr val="bg2"/>
                </a:solidFill>
              </a:rPr>
            </a:br>
            <a:r>
              <a:rPr lang="en-US" sz="2400" dirty="0" smtClean="0">
                <a:solidFill>
                  <a:schemeClr val="bg2"/>
                </a:solidFill>
              </a:rPr>
              <a:t>fluid </a:t>
            </a:r>
            <a:endParaRPr lang="en-US" sz="1800" dirty="0">
              <a:solidFill>
                <a:schemeClr val="bg2"/>
              </a:solidFill>
            </a:endParaRPr>
          </a:p>
          <a:p>
            <a:pPr marL="790032" lvl="1" indent="-332832" fontAlgn="base">
              <a:spcAft>
                <a:spcPct val="0"/>
              </a:spcAft>
              <a:buFont typeface="Arial" pitchFamily="34" charset="0"/>
              <a:buChar char="•"/>
            </a:pPr>
            <a:r>
              <a:rPr lang="en-US" sz="2400" dirty="0">
                <a:solidFill>
                  <a:schemeClr val="bg2"/>
                </a:solidFill>
              </a:rPr>
              <a:t>Consume enough water to </a:t>
            </a:r>
            <a:r>
              <a:rPr lang="en-US" sz="2400" dirty="0" smtClean="0">
                <a:solidFill>
                  <a:schemeClr val="bg2"/>
                </a:solidFill>
              </a:rPr>
              <a:t>replace</a:t>
            </a:r>
            <a:br>
              <a:rPr lang="en-US" sz="2400" dirty="0" smtClean="0">
                <a:solidFill>
                  <a:schemeClr val="bg2"/>
                </a:solidFill>
              </a:rPr>
            </a:br>
            <a:r>
              <a:rPr lang="en-US" sz="2400" dirty="0" smtClean="0">
                <a:solidFill>
                  <a:schemeClr val="bg2"/>
                </a:solidFill>
              </a:rPr>
              <a:t>fluid </a:t>
            </a:r>
            <a:r>
              <a:rPr lang="en-US" sz="2400" dirty="0">
                <a:solidFill>
                  <a:schemeClr val="bg2"/>
                </a:solidFill>
              </a:rPr>
              <a:t>lost during exercise</a:t>
            </a:r>
            <a:endParaRPr lang="en-US" sz="1800" dirty="0">
              <a:solidFill>
                <a:schemeClr val="bg2"/>
              </a:solidFill>
            </a:endParaRPr>
          </a:p>
          <a:p>
            <a:pPr marL="790032" lvl="1" indent="-332832" fontAlgn="base">
              <a:spcAft>
                <a:spcPct val="0"/>
              </a:spcAft>
              <a:buFont typeface="Arial" pitchFamily="34" charset="0"/>
              <a:buChar char="•"/>
            </a:pPr>
            <a:r>
              <a:rPr lang="en-US" sz="2400" dirty="0">
                <a:solidFill>
                  <a:schemeClr val="bg2"/>
                </a:solidFill>
              </a:rPr>
              <a:t>Avoid alcohol/diuretics the </a:t>
            </a:r>
            <a:r>
              <a:rPr lang="en-US" sz="2400" dirty="0" smtClean="0">
                <a:solidFill>
                  <a:schemeClr val="bg2"/>
                </a:solidFill>
              </a:rPr>
              <a:t>night </a:t>
            </a:r>
            <a:br>
              <a:rPr lang="en-US" sz="2400" dirty="0" smtClean="0">
                <a:solidFill>
                  <a:schemeClr val="bg2"/>
                </a:solidFill>
              </a:rPr>
            </a:br>
            <a:r>
              <a:rPr lang="en-US" sz="2400" dirty="0" smtClean="0">
                <a:solidFill>
                  <a:schemeClr val="bg2"/>
                </a:solidFill>
              </a:rPr>
              <a:t>before </a:t>
            </a:r>
            <a:r>
              <a:rPr lang="en-US" sz="2400" dirty="0">
                <a:solidFill>
                  <a:schemeClr val="bg2"/>
                </a:solidFill>
              </a:rPr>
              <a:t>a shift or training drills</a:t>
            </a:r>
          </a:p>
          <a:p>
            <a:pPr marL="790032" lvl="1" indent="-332832" fontAlgn="base">
              <a:spcAft>
                <a:spcPct val="0"/>
              </a:spcAft>
              <a:buFont typeface="Arial" pitchFamily="34" charset="0"/>
              <a:buChar char="•"/>
            </a:pPr>
            <a:r>
              <a:rPr lang="en-US" sz="2400" dirty="0">
                <a:solidFill>
                  <a:schemeClr val="bg2"/>
                </a:solidFill>
              </a:rPr>
              <a:t>Monitor urine color to </a:t>
            </a:r>
            <a:r>
              <a:rPr lang="en-US" sz="2400" dirty="0" smtClean="0">
                <a:solidFill>
                  <a:schemeClr val="bg2"/>
                </a:solidFill>
              </a:rPr>
              <a:t>assess</a:t>
            </a:r>
            <a:br>
              <a:rPr lang="en-US" sz="2400" dirty="0" smtClean="0">
                <a:solidFill>
                  <a:schemeClr val="bg2"/>
                </a:solidFill>
              </a:rPr>
            </a:br>
            <a:r>
              <a:rPr lang="en-US" sz="2400" dirty="0" smtClean="0">
                <a:solidFill>
                  <a:schemeClr val="bg2"/>
                </a:solidFill>
              </a:rPr>
              <a:t>hydration </a:t>
            </a:r>
            <a:r>
              <a:rPr lang="en-US" sz="2400" dirty="0">
                <a:solidFill>
                  <a:schemeClr val="bg2"/>
                </a:solidFill>
              </a:rPr>
              <a:t>levels</a:t>
            </a:r>
            <a:br>
              <a:rPr lang="en-US" sz="2400" dirty="0">
                <a:solidFill>
                  <a:schemeClr val="bg2"/>
                </a:solidFill>
              </a:rPr>
            </a:br>
            <a:endParaRPr lang="en-US" sz="2400" dirty="0">
              <a:solidFill>
                <a:schemeClr val="bg2"/>
              </a:solidFill>
            </a:endParaRPr>
          </a:p>
          <a:p>
            <a:pPr marL="0" indent="0" fontAlgn="base">
              <a:spcAft>
                <a:spcPct val="0"/>
              </a:spcAft>
              <a:buNone/>
            </a:pPr>
            <a:r>
              <a:rPr lang="en-US" dirty="0">
                <a:solidFill>
                  <a:schemeClr val="bg2"/>
                </a:solidFill>
              </a:rPr>
              <a:t/>
            </a:r>
            <a:br>
              <a:rPr lang="en-US" dirty="0">
                <a:solidFill>
                  <a:schemeClr val="bg2"/>
                </a:solidFill>
              </a:rPr>
            </a:br>
            <a:endParaRPr lang="en-US" dirty="0">
              <a:solidFill>
                <a:schemeClr val="bg2"/>
              </a:solidFill>
            </a:endParaRPr>
          </a:p>
          <a:p>
            <a:pPr lvl="1">
              <a:buFont typeface="Arial" panose="020B0604020202020204" pitchFamily="34" charset="0"/>
              <a:buChar char="•"/>
            </a:pPr>
            <a:endParaRPr lang="en-US" dirty="0" smtClean="0">
              <a:solidFill>
                <a:schemeClr val="bg2"/>
              </a:solidFill>
            </a:endParaRPr>
          </a:p>
        </p:txBody>
      </p:sp>
    </p:spTree>
    <p:extLst>
      <p:ext uri="{BB962C8B-B14F-4D97-AF65-F5344CB8AC3E}">
        <p14:creationId xmlns:p14="http://schemas.microsoft.com/office/powerpoint/2010/main" val="14023433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41986" name="Group 4"/>
          <p:cNvGrpSpPr>
            <a:grpSpLocks noChangeAspect="1"/>
          </p:cNvGrpSpPr>
          <p:nvPr/>
        </p:nvGrpSpPr>
        <p:grpSpPr bwMode="auto">
          <a:xfrm>
            <a:off x="1068388" y="1987550"/>
            <a:ext cx="7124700" cy="4224338"/>
            <a:chOff x="3832" y="15135"/>
            <a:chExt cx="7095" cy="4526"/>
          </a:xfrm>
        </p:grpSpPr>
        <p:sp>
          <p:nvSpPr>
            <p:cNvPr id="41989" name="Line 6"/>
            <p:cNvSpPr>
              <a:spLocks noChangeShapeType="1"/>
            </p:cNvSpPr>
            <p:nvPr/>
          </p:nvSpPr>
          <p:spPr bwMode="auto">
            <a:xfrm flipV="1">
              <a:off x="4065" y="15647"/>
              <a:ext cx="6405"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990" name="Line 7"/>
            <p:cNvSpPr>
              <a:spLocks noChangeShapeType="1"/>
            </p:cNvSpPr>
            <p:nvPr/>
          </p:nvSpPr>
          <p:spPr bwMode="auto">
            <a:xfrm>
              <a:off x="4064" y="15556"/>
              <a:ext cx="1" cy="2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991" name="Line 8"/>
            <p:cNvSpPr>
              <a:spLocks noChangeShapeType="1"/>
            </p:cNvSpPr>
            <p:nvPr/>
          </p:nvSpPr>
          <p:spPr bwMode="auto">
            <a:xfrm>
              <a:off x="5628" y="15556"/>
              <a:ext cx="1" cy="2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992" name="Line 9"/>
            <p:cNvSpPr>
              <a:spLocks noChangeShapeType="1"/>
            </p:cNvSpPr>
            <p:nvPr/>
          </p:nvSpPr>
          <p:spPr bwMode="auto">
            <a:xfrm>
              <a:off x="7192" y="15556"/>
              <a:ext cx="1" cy="2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993" name="Line 10"/>
            <p:cNvSpPr>
              <a:spLocks noChangeShapeType="1"/>
            </p:cNvSpPr>
            <p:nvPr/>
          </p:nvSpPr>
          <p:spPr bwMode="auto">
            <a:xfrm>
              <a:off x="8756" y="15556"/>
              <a:ext cx="1" cy="2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994" name="Line 12"/>
            <p:cNvSpPr>
              <a:spLocks noChangeShapeType="1"/>
            </p:cNvSpPr>
            <p:nvPr/>
          </p:nvSpPr>
          <p:spPr bwMode="auto">
            <a:xfrm>
              <a:off x="10320" y="15556"/>
              <a:ext cx="1" cy="2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995" name="Text Box 13"/>
            <p:cNvSpPr txBox="1">
              <a:spLocks noChangeArrowheads="1"/>
            </p:cNvSpPr>
            <p:nvPr/>
          </p:nvSpPr>
          <p:spPr bwMode="auto">
            <a:xfrm>
              <a:off x="6374" y="17125"/>
              <a:ext cx="3945" cy="1492"/>
            </a:xfrm>
            <a:prstGeom prst="rect">
              <a:avLst/>
            </a:prstGeom>
            <a:gradFill rotWithShape="1">
              <a:gsLst>
                <a:gs pos="0">
                  <a:srgbClr val="FF9900"/>
                </a:gs>
                <a:gs pos="100000">
                  <a:srgbClr val="FF0000"/>
                </a:gs>
              </a:gsLst>
              <a:lin ang="0" scaled="1"/>
            </a:gra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476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73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 typeface="Symbol" panose="05050102010706020507" pitchFamily="18" charset="2"/>
                <a:buChar char="·"/>
              </a:pPr>
              <a:r>
                <a:rPr lang="en-US" altLang="en-US" sz="1400" b="1" dirty="0">
                  <a:solidFill>
                    <a:srgbClr val="000000"/>
                  </a:solidFill>
                  <a:latin typeface="Calibri" panose="020F0502020204030204" pitchFamily="34" charset="0"/>
                </a:rPr>
                <a:t>Adverse affects on performance </a:t>
              </a:r>
              <a:endParaRPr lang="en-US" altLang="en-US" sz="1400" b="1" dirty="0">
                <a:solidFill>
                  <a:srgbClr val="000000"/>
                </a:solidFill>
                <a:latin typeface="Times New Roman" panose="02020603050405020304" pitchFamily="18" charset="0"/>
              </a:endParaRPr>
            </a:p>
            <a:p>
              <a:pPr lvl="2">
                <a:spcBef>
                  <a:spcPct val="0"/>
                </a:spcBef>
                <a:buFont typeface="Courier New" panose="02070309020205020404" pitchFamily="49" charset="0"/>
                <a:buChar char="o"/>
              </a:pPr>
              <a:r>
                <a:rPr lang="en-US" altLang="en-US" sz="1400" b="1" dirty="0">
                  <a:solidFill>
                    <a:srgbClr val="000000"/>
                  </a:solidFill>
                  <a:latin typeface="Calibri" panose="020F0502020204030204" pitchFamily="34" charset="0"/>
                </a:rPr>
                <a:t>Heart rate, stroke volume, cardiac output, skin blood flow, core temp</a:t>
              </a:r>
            </a:p>
            <a:p>
              <a:pPr lvl="1">
                <a:spcBef>
                  <a:spcPct val="0"/>
                </a:spcBef>
                <a:buFont typeface="Symbol" panose="05050102010706020507" pitchFamily="18" charset="2"/>
                <a:buChar char="·"/>
              </a:pPr>
              <a:r>
                <a:rPr lang="en-US" altLang="en-US" sz="1400" b="1" dirty="0">
                  <a:solidFill>
                    <a:srgbClr val="000000"/>
                  </a:solidFill>
                  <a:latin typeface="Calibri" panose="020F0502020204030204" pitchFamily="34" charset="0"/>
                </a:rPr>
                <a:t>Lower heat tolerance</a:t>
              </a:r>
            </a:p>
            <a:p>
              <a:pPr>
                <a:spcBef>
                  <a:spcPct val="0"/>
                </a:spcBef>
                <a:buFont typeface="Symbol" panose="05050102010706020507" pitchFamily="18" charset="2"/>
                <a:buChar char="·"/>
              </a:pPr>
              <a:r>
                <a:rPr lang="en-US" altLang="en-US" sz="1400" b="1" dirty="0">
                  <a:solidFill>
                    <a:srgbClr val="000000"/>
                  </a:solidFill>
                  <a:latin typeface="Calibri" panose="020F0502020204030204" pitchFamily="34" charset="0"/>
                </a:rPr>
                <a:t>Reduce work capacity</a:t>
              </a:r>
            </a:p>
            <a:p>
              <a:pPr>
                <a:spcBef>
                  <a:spcPct val="0"/>
                </a:spcBef>
                <a:buFont typeface="Symbol" panose="05050102010706020507" pitchFamily="18" charset="2"/>
                <a:buChar char="·"/>
              </a:pPr>
              <a:r>
                <a:rPr lang="en-US" altLang="en-US" sz="1400" b="1" dirty="0">
                  <a:solidFill>
                    <a:srgbClr val="000000"/>
                  </a:solidFill>
                  <a:latin typeface="Calibri" panose="020F0502020204030204" pitchFamily="34" charset="0"/>
                </a:rPr>
                <a:t>Increased perception of exercise difficulty</a:t>
              </a:r>
              <a:endParaRPr lang="en-US" altLang="en-US" sz="1400" dirty="0">
                <a:solidFill>
                  <a:srgbClr val="000000"/>
                </a:solidFill>
                <a:latin typeface="Times New Roman" panose="02020603050405020304" pitchFamily="18" charset="0"/>
              </a:endParaRPr>
            </a:p>
          </p:txBody>
        </p:sp>
        <p:sp>
          <p:nvSpPr>
            <p:cNvPr id="41996" name="Text Box 15"/>
            <p:cNvSpPr txBox="1">
              <a:spLocks noChangeArrowheads="1"/>
            </p:cNvSpPr>
            <p:nvPr/>
          </p:nvSpPr>
          <p:spPr bwMode="auto">
            <a:xfrm>
              <a:off x="4049" y="15856"/>
              <a:ext cx="1575" cy="630"/>
            </a:xfrm>
            <a:prstGeom prst="rect">
              <a:avLst/>
            </a:prstGeom>
            <a:solidFill>
              <a:srgbClr val="339966"/>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spcAft>
                  <a:spcPts val="1000"/>
                </a:spcAft>
                <a:buFontTx/>
                <a:buNone/>
              </a:pPr>
              <a:r>
                <a:rPr lang="en-US" altLang="en-US" sz="1600" b="1" dirty="0">
                  <a:solidFill>
                    <a:srgbClr val="000000"/>
                  </a:solidFill>
                  <a:latin typeface="Calibri" panose="020F0502020204030204" pitchFamily="34" charset="0"/>
                </a:rPr>
                <a:t>Well Hydrated</a:t>
              </a:r>
              <a:endParaRPr lang="en-US" altLang="en-US" sz="1600" dirty="0">
                <a:solidFill>
                  <a:srgbClr val="000000"/>
                </a:solidFill>
                <a:latin typeface="Times New Roman" panose="02020603050405020304" pitchFamily="18" charset="0"/>
              </a:endParaRPr>
            </a:p>
          </p:txBody>
        </p:sp>
        <p:sp>
          <p:nvSpPr>
            <p:cNvPr id="41997" name="Text Box 16"/>
            <p:cNvSpPr txBox="1">
              <a:spLocks noChangeArrowheads="1"/>
            </p:cNvSpPr>
            <p:nvPr/>
          </p:nvSpPr>
          <p:spPr bwMode="auto">
            <a:xfrm>
              <a:off x="5624" y="15856"/>
              <a:ext cx="1590" cy="630"/>
            </a:xfrm>
            <a:prstGeom prst="rect">
              <a:avLst/>
            </a:prstGeom>
            <a:solidFill>
              <a:srgbClr val="FFFF99"/>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spcAft>
                  <a:spcPts val="1000"/>
                </a:spcAft>
                <a:buFontTx/>
                <a:buNone/>
              </a:pPr>
              <a:r>
                <a:rPr lang="en-US" altLang="en-US" sz="1600" b="1" dirty="0">
                  <a:solidFill>
                    <a:srgbClr val="000000"/>
                  </a:solidFill>
                  <a:latin typeface="Calibri" panose="020F0502020204030204" pitchFamily="34" charset="0"/>
                </a:rPr>
                <a:t>Minimal Dehydration</a:t>
              </a:r>
              <a:endParaRPr lang="en-US" altLang="en-US" sz="1600" dirty="0">
                <a:solidFill>
                  <a:srgbClr val="000000"/>
                </a:solidFill>
                <a:latin typeface="Times New Roman" panose="02020603050405020304" pitchFamily="18" charset="0"/>
              </a:endParaRPr>
            </a:p>
          </p:txBody>
        </p:sp>
        <p:sp>
          <p:nvSpPr>
            <p:cNvPr id="41998" name="Text Box 17"/>
            <p:cNvSpPr txBox="1">
              <a:spLocks noChangeArrowheads="1"/>
            </p:cNvSpPr>
            <p:nvPr/>
          </p:nvSpPr>
          <p:spPr bwMode="auto">
            <a:xfrm>
              <a:off x="8759" y="15856"/>
              <a:ext cx="1575" cy="630"/>
            </a:xfrm>
            <a:prstGeom prst="rect">
              <a:avLst/>
            </a:prstGeom>
            <a:solidFill>
              <a:srgbClr val="FF0000"/>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spcAft>
                  <a:spcPts val="1000"/>
                </a:spcAft>
                <a:buFontTx/>
                <a:buNone/>
              </a:pPr>
              <a:r>
                <a:rPr lang="en-US" altLang="en-US" sz="1600" b="1" dirty="0">
                  <a:solidFill>
                    <a:srgbClr val="000000"/>
                  </a:solidFill>
                  <a:latin typeface="Calibri" panose="020F0502020204030204" pitchFamily="34" charset="0"/>
                </a:rPr>
                <a:t>Serious Dehydration</a:t>
              </a:r>
              <a:endParaRPr lang="en-US" altLang="en-US" sz="1600" b="1" dirty="0">
                <a:solidFill>
                  <a:srgbClr val="000000"/>
                </a:solidFill>
                <a:latin typeface="Times New Roman" panose="02020603050405020304" pitchFamily="18" charset="0"/>
              </a:endParaRPr>
            </a:p>
            <a:p>
              <a:pPr>
                <a:spcBef>
                  <a:spcPct val="0"/>
                </a:spcBef>
                <a:buFontTx/>
                <a:buNone/>
              </a:pPr>
              <a:endParaRPr lang="en-US" altLang="en-US" sz="1600" dirty="0">
                <a:solidFill>
                  <a:srgbClr val="000000"/>
                </a:solidFill>
                <a:latin typeface="Times New Roman" panose="02020603050405020304" pitchFamily="18" charset="0"/>
              </a:endParaRPr>
            </a:p>
          </p:txBody>
        </p:sp>
        <p:sp>
          <p:nvSpPr>
            <p:cNvPr id="41999" name="Text Box 18"/>
            <p:cNvSpPr txBox="1">
              <a:spLocks noChangeArrowheads="1"/>
            </p:cNvSpPr>
            <p:nvPr/>
          </p:nvSpPr>
          <p:spPr bwMode="auto">
            <a:xfrm>
              <a:off x="7214" y="15856"/>
              <a:ext cx="1560" cy="630"/>
            </a:xfrm>
            <a:prstGeom prst="rect">
              <a:avLst/>
            </a:prstGeom>
            <a:solidFill>
              <a:srgbClr val="FF9900"/>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spcAft>
                  <a:spcPts val="1000"/>
                </a:spcAft>
                <a:buFontTx/>
                <a:buNone/>
              </a:pPr>
              <a:r>
                <a:rPr lang="en-US" altLang="en-US" sz="1600" b="1" dirty="0">
                  <a:solidFill>
                    <a:srgbClr val="000000"/>
                  </a:solidFill>
                  <a:latin typeface="Calibri" panose="020F0502020204030204" pitchFamily="34" charset="0"/>
                </a:rPr>
                <a:t>Significant Dehydration</a:t>
              </a:r>
              <a:endParaRPr lang="en-US" altLang="en-US" sz="1600" b="1" dirty="0">
                <a:solidFill>
                  <a:srgbClr val="000000"/>
                </a:solidFill>
                <a:latin typeface="Times New Roman" panose="02020603050405020304" pitchFamily="18" charset="0"/>
              </a:endParaRPr>
            </a:p>
            <a:p>
              <a:pPr>
                <a:spcBef>
                  <a:spcPct val="0"/>
                </a:spcBef>
                <a:buFontTx/>
                <a:buNone/>
              </a:pPr>
              <a:endParaRPr lang="en-US" altLang="en-US" sz="1600" dirty="0">
                <a:solidFill>
                  <a:srgbClr val="000000"/>
                </a:solidFill>
                <a:latin typeface="Times New Roman" panose="02020603050405020304" pitchFamily="18" charset="0"/>
              </a:endParaRPr>
            </a:p>
          </p:txBody>
        </p:sp>
        <p:sp>
          <p:nvSpPr>
            <p:cNvPr id="42000" name="Text Box 19"/>
            <p:cNvSpPr txBox="1">
              <a:spLocks noChangeArrowheads="1"/>
            </p:cNvSpPr>
            <p:nvPr/>
          </p:nvSpPr>
          <p:spPr bwMode="auto">
            <a:xfrm>
              <a:off x="3832" y="15135"/>
              <a:ext cx="7095"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1000"/>
                </a:spcAft>
                <a:buFontTx/>
                <a:buNone/>
              </a:pPr>
              <a:r>
                <a:rPr lang="en-US" altLang="en-US" sz="1700" dirty="0">
                  <a:solidFill>
                    <a:srgbClr val="000000"/>
                  </a:solidFill>
                  <a:latin typeface="Calibri" panose="020F0502020204030204" pitchFamily="34" charset="0"/>
                </a:rPr>
                <a:t>+1                            -1                             -3                           -5                            -7</a:t>
              </a:r>
              <a:endParaRPr lang="en-US" altLang="en-US" sz="1700" dirty="0">
                <a:solidFill>
                  <a:srgbClr val="000000"/>
                </a:solidFill>
                <a:latin typeface="Times New Roman" panose="02020603050405020304" pitchFamily="18" charset="0"/>
              </a:endParaRPr>
            </a:p>
            <a:p>
              <a:pPr>
                <a:spcBef>
                  <a:spcPct val="0"/>
                </a:spcBef>
                <a:buFontTx/>
                <a:buNone/>
              </a:pPr>
              <a:endParaRPr lang="en-US" altLang="en-US" sz="1700" dirty="0">
                <a:solidFill>
                  <a:srgbClr val="000000"/>
                </a:solidFill>
                <a:latin typeface="Times New Roman" panose="02020603050405020304" pitchFamily="18" charset="0"/>
              </a:endParaRPr>
            </a:p>
          </p:txBody>
        </p:sp>
        <p:sp>
          <p:nvSpPr>
            <p:cNvPr id="42001" name="Text Box 20"/>
            <p:cNvSpPr txBox="1">
              <a:spLocks noChangeArrowheads="1"/>
            </p:cNvSpPr>
            <p:nvPr/>
          </p:nvSpPr>
          <p:spPr bwMode="auto">
            <a:xfrm>
              <a:off x="4890" y="16531"/>
              <a:ext cx="5460" cy="539"/>
            </a:xfrm>
            <a:prstGeom prst="rect">
              <a:avLst/>
            </a:prstGeom>
            <a:gradFill rotWithShape="1">
              <a:gsLst>
                <a:gs pos="0">
                  <a:srgbClr val="FFFF99"/>
                </a:gs>
                <a:gs pos="100000">
                  <a:srgbClr val="FF0000"/>
                </a:gs>
              </a:gsLst>
              <a:lin ang="0" scaled="1"/>
            </a:gra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476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 typeface="Symbol" panose="05050102010706020507" pitchFamily="18" charset="2"/>
                <a:buChar char="·"/>
              </a:pPr>
              <a:r>
                <a:rPr lang="en-US" altLang="en-US" sz="1400" b="1" dirty="0">
                  <a:solidFill>
                    <a:srgbClr val="000000"/>
                  </a:solidFill>
                  <a:latin typeface="Calibri" panose="020F0502020204030204" pitchFamily="34" charset="0"/>
                </a:rPr>
                <a:t>0.18-0.36 ºF increase in core temperature for every 1% BW lost</a:t>
              </a:r>
            </a:p>
            <a:p>
              <a:pPr>
                <a:spcBef>
                  <a:spcPct val="0"/>
                </a:spcBef>
                <a:buFont typeface="Symbol" panose="05050102010706020507" pitchFamily="18" charset="2"/>
                <a:buChar char="·"/>
              </a:pPr>
              <a:r>
                <a:rPr lang="en-US" altLang="en-US" sz="1400" b="1" dirty="0">
                  <a:solidFill>
                    <a:srgbClr val="000000"/>
                  </a:solidFill>
                  <a:latin typeface="Calibri" panose="020F0502020204030204" pitchFamily="34" charset="0"/>
                </a:rPr>
                <a:t>3-5 beats per minute increase in heart rate for every 1% BW lost</a:t>
              </a:r>
              <a:endParaRPr lang="en-US" altLang="en-US" sz="1400" dirty="0">
                <a:solidFill>
                  <a:srgbClr val="000000"/>
                </a:solidFill>
                <a:latin typeface="Times New Roman" panose="02020603050405020304" pitchFamily="18" charset="0"/>
              </a:endParaRPr>
            </a:p>
          </p:txBody>
        </p:sp>
        <p:sp>
          <p:nvSpPr>
            <p:cNvPr id="42002" name="Text Box 21"/>
            <p:cNvSpPr txBox="1">
              <a:spLocks noChangeArrowheads="1"/>
            </p:cNvSpPr>
            <p:nvPr/>
          </p:nvSpPr>
          <p:spPr bwMode="auto">
            <a:xfrm>
              <a:off x="7260" y="18716"/>
              <a:ext cx="3090" cy="945"/>
            </a:xfrm>
            <a:prstGeom prst="rect">
              <a:avLst/>
            </a:prstGeom>
            <a:solidFill>
              <a:srgbClr val="FF0000"/>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476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 typeface="Symbol" panose="05050102010706020507" pitchFamily="18" charset="2"/>
                <a:buChar char="·"/>
              </a:pPr>
              <a:r>
                <a:rPr lang="en-US" altLang="en-US" sz="1400" b="1" dirty="0">
                  <a:solidFill>
                    <a:srgbClr val="000000"/>
                  </a:solidFill>
                  <a:latin typeface="Calibri" panose="020F0502020204030204" pitchFamily="34" charset="0"/>
                </a:rPr>
                <a:t>Increased risk of exertional heat stress</a:t>
              </a:r>
            </a:p>
            <a:p>
              <a:pPr>
                <a:spcBef>
                  <a:spcPct val="0"/>
                </a:spcBef>
                <a:buFont typeface="Symbol" panose="05050102010706020507" pitchFamily="18" charset="2"/>
                <a:buChar char="·"/>
              </a:pPr>
              <a:r>
                <a:rPr lang="en-US" altLang="en-US" sz="1400" b="1" dirty="0">
                  <a:solidFill>
                    <a:srgbClr val="000000"/>
                  </a:solidFill>
                  <a:latin typeface="Calibri" panose="020F0502020204030204" pitchFamily="34" charset="0"/>
                </a:rPr>
                <a:t>Reduced muscle endurance</a:t>
              </a:r>
            </a:p>
            <a:p>
              <a:pPr>
                <a:spcBef>
                  <a:spcPct val="0"/>
                </a:spcBef>
                <a:buFont typeface="Symbol" panose="05050102010706020507" pitchFamily="18" charset="2"/>
                <a:buChar char="·"/>
              </a:pPr>
              <a:r>
                <a:rPr lang="en-US" altLang="en-US" sz="1400" b="1" dirty="0">
                  <a:solidFill>
                    <a:srgbClr val="000000"/>
                  </a:solidFill>
                  <a:latin typeface="Calibri" panose="020F0502020204030204" pitchFamily="34" charset="0"/>
                </a:rPr>
                <a:t>Reduced maximal aerobic power</a:t>
              </a:r>
              <a:endParaRPr lang="en-US" altLang="en-US" sz="1400" b="1" dirty="0">
                <a:solidFill>
                  <a:srgbClr val="000000"/>
                </a:solidFill>
                <a:latin typeface="Times New Roman" panose="02020603050405020304" pitchFamily="18" charset="0"/>
              </a:endParaRPr>
            </a:p>
            <a:p>
              <a:pPr>
                <a:spcBef>
                  <a:spcPct val="0"/>
                </a:spcBef>
                <a:buFontTx/>
                <a:buNone/>
              </a:pPr>
              <a:endParaRPr lang="en-US" altLang="en-US" sz="4800" dirty="0">
                <a:solidFill>
                  <a:srgbClr val="000000"/>
                </a:solidFill>
                <a:latin typeface="Times New Roman" panose="02020603050405020304" pitchFamily="18" charset="0"/>
              </a:endParaRPr>
            </a:p>
          </p:txBody>
        </p:sp>
      </p:grpSp>
      <p:sp>
        <p:nvSpPr>
          <p:cNvPr id="41987" name="Right Arrow 21"/>
          <p:cNvSpPr>
            <a:spLocks noChangeArrowheads="1"/>
          </p:cNvSpPr>
          <p:nvPr/>
        </p:nvSpPr>
        <p:spPr bwMode="auto">
          <a:xfrm>
            <a:off x="1530351" y="1455740"/>
            <a:ext cx="5878513" cy="688975"/>
          </a:xfrm>
          <a:prstGeom prst="rightArrow">
            <a:avLst>
              <a:gd name="adj1" fmla="val 50000"/>
              <a:gd name="adj2" fmla="val 50127"/>
            </a:avLst>
          </a:prstGeom>
          <a:solidFill>
            <a:srgbClr val="8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dirty="0">
              <a:solidFill>
                <a:srgbClr val="000000"/>
              </a:solidFill>
              <a:latin typeface="Times New Roman" panose="02020603050405020304" pitchFamily="18" charset="0"/>
            </a:endParaRPr>
          </a:p>
        </p:txBody>
      </p:sp>
      <p:sp>
        <p:nvSpPr>
          <p:cNvPr id="41988" name="TextBox 24"/>
          <p:cNvSpPr txBox="1">
            <a:spLocks noChangeArrowheads="1"/>
          </p:cNvSpPr>
          <p:nvPr/>
        </p:nvSpPr>
        <p:spPr bwMode="auto">
          <a:xfrm>
            <a:off x="2917826" y="1570039"/>
            <a:ext cx="3124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dirty="0">
                <a:solidFill>
                  <a:srgbClr val="FFFF00"/>
                </a:solidFill>
                <a:latin typeface="Calibri" panose="020F0502020204030204" pitchFamily="34" charset="0"/>
              </a:rPr>
              <a:t>Increasing dehydration</a:t>
            </a:r>
          </a:p>
        </p:txBody>
      </p:sp>
      <p:sp>
        <p:nvSpPr>
          <p:cNvPr id="20" name="Title 1"/>
          <p:cNvSpPr>
            <a:spLocks noGrp="1"/>
          </p:cNvSpPr>
          <p:nvPr>
            <p:ph type="title"/>
          </p:nvPr>
        </p:nvSpPr>
        <p:spPr>
          <a:xfrm>
            <a:off x="32545" y="92838"/>
            <a:ext cx="5770562" cy="716837"/>
          </a:xfrm>
          <a:solidFill>
            <a:schemeClr val="bg2"/>
          </a:solidFill>
        </p:spPr>
        <p:txBody>
          <a:bodyPr/>
          <a:lstStyle/>
          <a:p>
            <a:pPr algn="ctr"/>
            <a:r>
              <a:rPr lang="en-US" dirty="0" smtClean="0"/>
              <a:t>Ensure Proper Hydration</a:t>
            </a:r>
            <a:endParaRPr lang="en-US" dirty="0"/>
          </a:p>
        </p:txBody>
      </p:sp>
    </p:spTree>
    <p:extLst>
      <p:ext uri="{BB962C8B-B14F-4D97-AF65-F5344CB8AC3E}">
        <p14:creationId xmlns:p14="http://schemas.microsoft.com/office/powerpoint/2010/main" val="31009037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bwMode="auto">
          <a:xfrm>
            <a:off x="-76200" y="-76199"/>
            <a:ext cx="9296400" cy="1224696"/>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43011" name="Group 454"/>
          <p:cNvGrpSpPr>
            <a:grpSpLocks noChangeAspect="1"/>
          </p:cNvGrpSpPr>
          <p:nvPr/>
        </p:nvGrpSpPr>
        <p:grpSpPr bwMode="auto">
          <a:xfrm>
            <a:off x="2397920" y="1274076"/>
            <a:ext cx="5818188" cy="4938033"/>
            <a:chOff x="1860" y="6870"/>
            <a:chExt cx="9164" cy="7775"/>
          </a:xfrm>
        </p:grpSpPr>
        <p:sp>
          <p:nvSpPr>
            <p:cNvPr id="43019" name="AutoShape 455"/>
            <p:cNvSpPr>
              <a:spLocks noChangeAspect="1" noChangeArrowheads="1"/>
            </p:cNvSpPr>
            <p:nvPr/>
          </p:nvSpPr>
          <p:spPr bwMode="auto">
            <a:xfrm>
              <a:off x="1860" y="6870"/>
              <a:ext cx="8739" cy="7775"/>
            </a:xfrm>
            <a:prstGeom prst="rect">
              <a:avLst/>
            </a:prstGeom>
            <a:solidFill>
              <a:schemeClr val="tx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dirty="0">
                <a:solidFill>
                  <a:srgbClr val="000000"/>
                </a:solidFill>
                <a:latin typeface="Times New Roman" panose="02020603050405020304" pitchFamily="18" charset="0"/>
              </a:endParaRPr>
            </a:p>
          </p:txBody>
        </p:sp>
        <p:sp>
          <p:nvSpPr>
            <p:cNvPr id="43020" name="Line 456"/>
            <p:cNvSpPr>
              <a:spLocks noChangeShapeType="1"/>
            </p:cNvSpPr>
            <p:nvPr/>
          </p:nvSpPr>
          <p:spPr bwMode="auto">
            <a:xfrm>
              <a:off x="3811" y="7396"/>
              <a:ext cx="687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21" name="Line 457"/>
            <p:cNvSpPr>
              <a:spLocks noChangeShapeType="1"/>
            </p:cNvSpPr>
            <p:nvPr/>
          </p:nvSpPr>
          <p:spPr bwMode="auto">
            <a:xfrm>
              <a:off x="3825" y="729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22" name="Line 458"/>
            <p:cNvSpPr>
              <a:spLocks noChangeShapeType="1"/>
            </p:cNvSpPr>
            <p:nvPr/>
          </p:nvSpPr>
          <p:spPr bwMode="auto">
            <a:xfrm>
              <a:off x="5723" y="729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23" name="Line 459"/>
            <p:cNvSpPr>
              <a:spLocks noChangeShapeType="1"/>
            </p:cNvSpPr>
            <p:nvPr/>
          </p:nvSpPr>
          <p:spPr bwMode="auto">
            <a:xfrm>
              <a:off x="4774" y="729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24" name="Line 460"/>
            <p:cNvSpPr>
              <a:spLocks noChangeShapeType="1"/>
            </p:cNvSpPr>
            <p:nvPr/>
          </p:nvSpPr>
          <p:spPr bwMode="auto">
            <a:xfrm>
              <a:off x="6673" y="729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25" name="Line 461"/>
            <p:cNvSpPr>
              <a:spLocks noChangeShapeType="1"/>
            </p:cNvSpPr>
            <p:nvPr/>
          </p:nvSpPr>
          <p:spPr bwMode="auto">
            <a:xfrm>
              <a:off x="7622" y="729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26" name="Line 462"/>
            <p:cNvSpPr>
              <a:spLocks noChangeShapeType="1"/>
            </p:cNvSpPr>
            <p:nvPr/>
          </p:nvSpPr>
          <p:spPr bwMode="auto">
            <a:xfrm>
              <a:off x="8572" y="729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27" name="Line 463"/>
            <p:cNvSpPr>
              <a:spLocks noChangeShapeType="1"/>
            </p:cNvSpPr>
            <p:nvPr/>
          </p:nvSpPr>
          <p:spPr bwMode="auto">
            <a:xfrm>
              <a:off x="9521" y="729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28" name="Text Box 464"/>
            <p:cNvSpPr txBox="1">
              <a:spLocks noChangeArrowheads="1"/>
            </p:cNvSpPr>
            <p:nvPr/>
          </p:nvSpPr>
          <p:spPr bwMode="auto">
            <a:xfrm>
              <a:off x="1905" y="7134"/>
              <a:ext cx="1815" cy="449"/>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dirty="0">
                  <a:solidFill>
                    <a:srgbClr val="000000"/>
                  </a:solidFill>
                </a:rPr>
                <a:t>U</a:t>
              </a:r>
              <a:r>
                <a:rPr lang="en-US" altLang="en-US" sz="1200" b="1" baseline="-25000" dirty="0">
                  <a:solidFill>
                    <a:srgbClr val="000000"/>
                  </a:solidFill>
                </a:rPr>
                <a:t>col</a:t>
              </a:r>
              <a:endParaRPr lang="en-US" altLang="en-US" sz="2400" dirty="0">
                <a:solidFill>
                  <a:srgbClr val="000000"/>
                </a:solidFill>
                <a:latin typeface="Times New Roman" panose="02020603050405020304" pitchFamily="18" charset="0"/>
              </a:endParaRPr>
            </a:p>
          </p:txBody>
        </p:sp>
        <p:sp>
          <p:nvSpPr>
            <p:cNvPr id="43029" name="Text Box 465"/>
            <p:cNvSpPr txBox="1">
              <a:spLocks noChangeArrowheads="1"/>
            </p:cNvSpPr>
            <p:nvPr/>
          </p:nvSpPr>
          <p:spPr bwMode="auto">
            <a:xfrm>
              <a:off x="3623" y="6870"/>
              <a:ext cx="7095"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solidFill>
                    <a:srgbClr val="000000"/>
                  </a:solidFill>
                </a:rPr>
                <a:t>1             2           3             4            5             6            7           8</a:t>
              </a:r>
              <a:endParaRPr lang="en-US" altLang="en-US" sz="2400" dirty="0">
                <a:solidFill>
                  <a:srgbClr val="000000"/>
                </a:solidFill>
                <a:latin typeface="Times New Roman" panose="02020603050405020304" pitchFamily="18" charset="0"/>
              </a:endParaRPr>
            </a:p>
          </p:txBody>
        </p:sp>
        <p:sp>
          <p:nvSpPr>
            <p:cNvPr id="43030" name="Line 466"/>
            <p:cNvSpPr>
              <a:spLocks noChangeShapeType="1"/>
            </p:cNvSpPr>
            <p:nvPr/>
          </p:nvSpPr>
          <p:spPr bwMode="auto">
            <a:xfrm>
              <a:off x="10471" y="729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43031" name="Group 467"/>
            <p:cNvGrpSpPr>
              <a:grpSpLocks/>
            </p:cNvGrpSpPr>
            <p:nvPr/>
          </p:nvGrpSpPr>
          <p:grpSpPr bwMode="auto">
            <a:xfrm>
              <a:off x="1860" y="7624"/>
              <a:ext cx="3795" cy="449"/>
              <a:chOff x="1860" y="8244"/>
              <a:chExt cx="3795" cy="449"/>
            </a:xfrm>
          </p:grpSpPr>
          <p:sp>
            <p:nvSpPr>
              <p:cNvPr id="43077" name="Text Box 468"/>
              <p:cNvSpPr txBox="1">
                <a:spLocks noChangeArrowheads="1"/>
              </p:cNvSpPr>
              <p:nvPr/>
            </p:nvSpPr>
            <p:spPr bwMode="auto">
              <a:xfrm>
                <a:off x="1860" y="8244"/>
                <a:ext cx="204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100" b="1" dirty="0">
                    <a:solidFill>
                      <a:srgbClr val="000000"/>
                    </a:solidFill>
                  </a:rPr>
                  <a:t>ACSM</a:t>
                </a:r>
                <a:endParaRPr lang="en-US" altLang="en-US" sz="2400" dirty="0">
                  <a:solidFill>
                    <a:srgbClr val="000000"/>
                  </a:solidFill>
                  <a:latin typeface="Times New Roman" panose="02020603050405020304" pitchFamily="18" charset="0"/>
                </a:endParaRPr>
              </a:p>
            </p:txBody>
          </p:sp>
          <p:sp>
            <p:nvSpPr>
              <p:cNvPr id="43078" name="Text Box 469"/>
              <p:cNvSpPr txBox="1">
                <a:spLocks noChangeArrowheads="1"/>
              </p:cNvSpPr>
              <p:nvPr/>
            </p:nvSpPr>
            <p:spPr bwMode="auto">
              <a:xfrm>
                <a:off x="3795" y="8281"/>
                <a:ext cx="1860" cy="374"/>
              </a:xfrm>
              <a:prstGeom prst="rect">
                <a:avLst/>
              </a:prstGeom>
              <a:solidFill>
                <a:srgbClr val="FFFF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Euhydrated</a:t>
                </a:r>
                <a:endParaRPr lang="en-US" altLang="en-US" sz="2400" dirty="0">
                  <a:solidFill>
                    <a:srgbClr val="000000"/>
                  </a:solidFill>
                  <a:latin typeface="Times New Roman" panose="02020603050405020304" pitchFamily="18" charset="0"/>
                </a:endParaRPr>
              </a:p>
            </p:txBody>
          </p:sp>
        </p:grpSp>
        <p:grpSp>
          <p:nvGrpSpPr>
            <p:cNvPr id="43032" name="Group 470"/>
            <p:cNvGrpSpPr>
              <a:grpSpLocks/>
            </p:cNvGrpSpPr>
            <p:nvPr/>
          </p:nvGrpSpPr>
          <p:grpSpPr bwMode="auto">
            <a:xfrm>
              <a:off x="1860" y="8216"/>
              <a:ext cx="8715" cy="630"/>
              <a:chOff x="1860" y="8836"/>
              <a:chExt cx="8715" cy="630"/>
            </a:xfrm>
          </p:grpSpPr>
          <p:sp>
            <p:nvSpPr>
              <p:cNvPr id="43073" name="Text Box 471"/>
              <p:cNvSpPr txBox="1">
                <a:spLocks noChangeArrowheads="1"/>
              </p:cNvSpPr>
              <p:nvPr/>
            </p:nvSpPr>
            <p:spPr bwMode="auto">
              <a:xfrm>
                <a:off x="1860" y="8926"/>
                <a:ext cx="204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100" b="1" dirty="0">
                    <a:solidFill>
                      <a:srgbClr val="000000"/>
                    </a:solidFill>
                  </a:rPr>
                  <a:t>NATA</a:t>
                </a:r>
                <a:endParaRPr lang="en-US" altLang="en-US" sz="2400" dirty="0">
                  <a:solidFill>
                    <a:srgbClr val="000000"/>
                  </a:solidFill>
                  <a:latin typeface="Times New Roman" panose="02020603050405020304" pitchFamily="18" charset="0"/>
                </a:endParaRPr>
              </a:p>
            </p:txBody>
          </p:sp>
          <p:sp>
            <p:nvSpPr>
              <p:cNvPr id="43074" name="Text Box 472"/>
              <p:cNvSpPr txBox="1">
                <a:spLocks noChangeArrowheads="1"/>
              </p:cNvSpPr>
              <p:nvPr/>
            </p:nvSpPr>
            <p:spPr bwMode="auto">
              <a:xfrm>
                <a:off x="3795" y="8836"/>
                <a:ext cx="1215" cy="630"/>
              </a:xfrm>
              <a:prstGeom prst="rect">
                <a:avLst/>
              </a:prstGeom>
              <a:solidFill>
                <a:srgbClr val="339966"/>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Well Hydrated</a:t>
                </a:r>
                <a:endParaRPr lang="en-US" altLang="en-US" sz="2400" dirty="0">
                  <a:solidFill>
                    <a:srgbClr val="000000"/>
                  </a:solidFill>
                  <a:latin typeface="Times New Roman" panose="02020603050405020304" pitchFamily="18" charset="0"/>
                </a:endParaRPr>
              </a:p>
            </p:txBody>
          </p:sp>
          <p:sp>
            <p:nvSpPr>
              <p:cNvPr id="43075" name="Text Box 473"/>
              <p:cNvSpPr txBox="1">
                <a:spLocks noChangeArrowheads="1"/>
              </p:cNvSpPr>
              <p:nvPr/>
            </p:nvSpPr>
            <p:spPr bwMode="auto">
              <a:xfrm>
                <a:off x="5010" y="8836"/>
                <a:ext cx="1695" cy="630"/>
              </a:xfrm>
              <a:prstGeom prst="rect">
                <a:avLst/>
              </a:prstGeom>
              <a:solidFill>
                <a:srgbClr val="FFFF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Minimal </a:t>
                </a:r>
              </a:p>
              <a:p>
                <a:pPr algn="ctr">
                  <a:spcBef>
                    <a:spcPct val="0"/>
                  </a:spcBef>
                  <a:buFontTx/>
                  <a:buNone/>
                </a:pPr>
                <a:r>
                  <a:rPr lang="en-US" altLang="en-US" sz="1000" b="1" dirty="0">
                    <a:solidFill>
                      <a:srgbClr val="000000"/>
                    </a:solidFill>
                  </a:rPr>
                  <a:t>Dehydration</a:t>
                </a:r>
                <a:endParaRPr lang="en-US" altLang="en-US" sz="2400" dirty="0">
                  <a:solidFill>
                    <a:srgbClr val="000000"/>
                  </a:solidFill>
                  <a:latin typeface="Times New Roman" panose="02020603050405020304" pitchFamily="18" charset="0"/>
                </a:endParaRPr>
              </a:p>
            </p:txBody>
          </p:sp>
          <p:sp>
            <p:nvSpPr>
              <p:cNvPr id="43076" name="Text Box 474"/>
              <p:cNvSpPr txBox="1">
                <a:spLocks noChangeArrowheads="1"/>
              </p:cNvSpPr>
              <p:nvPr/>
            </p:nvSpPr>
            <p:spPr bwMode="auto">
              <a:xfrm>
                <a:off x="8625" y="8836"/>
                <a:ext cx="1950" cy="630"/>
              </a:xfrm>
              <a:prstGeom prst="rect">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Serious Dehydration</a:t>
                </a:r>
              </a:p>
              <a:p>
                <a:pPr>
                  <a:spcBef>
                    <a:spcPct val="0"/>
                  </a:spcBef>
                  <a:buFontTx/>
                  <a:buNone/>
                </a:pPr>
                <a:endParaRPr lang="en-US" altLang="en-US" sz="2400" dirty="0">
                  <a:solidFill>
                    <a:srgbClr val="000000"/>
                  </a:solidFill>
                  <a:latin typeface="Times New Roman" panose="02020603050405020304" pitchFamily="18" charset="0"/>
                </a:endParaRPr>
              </a:p>
            </p:txBody>
          </p:sp>
        </p:grpSp>
        <p:sp>
          <p:nvSpPr>
            <p:cNvPr id="43033" name="Text Box 475"/>
            <p:cNvSpPr txBox="1">
              <a:spLocks noChangeArrowheads="1"/>
            </p:cNvSpPr>
            <p:nvPr/>
          </p:nvSpPr>
          <p:spPr bwMode="auto">
            <a:xfrm>
              <a:off x="6705" y="8216"/>
              <a:ext cx="1920" cy="630"/>
            </a:xfrm>
            <a:prstGeom prst="rect">
              <a:avLst/>
            </a:prstGeom>
            <a:solidFill>
              <a:srgbClr val="FF99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Significant Dehydration</a:t>
              </a:r>
            </a:p>
            <a:p>
              <a:pPr>
                <a:spcBef>
                  <a:spcPct val="0"/>
                </a:spcBef>
                <a:buFontTx/>
                <a:buNone/>
              </a:pPr>
              <a:endParaRPr lang="en-US" altLang="en-US" sz="2400" dirty="0">
                <a:solidFill>
                  <a:srgbClr val="000000"/>
                </a:solidFill>
                <a:latin typeface="Times New Roman" panose="02020603050405020304" pitchFamily="18" charset="0"/>
              </a:endParaRPr>
            </a:p>
          </p:txBody>
        </p:sp>
        <p:sp>
          <p:nvSpPr>
            <p:cNvPr id="43034" name="Line 476"/>
            <p:cNvSpPr>
              <a:spLocks noChangeShapeType="1"/>
            </p:cNvSpPr>
            <p:nvPr/>
          </p:nvSpPr>
          <p:spPr bwMode="auto">
            <a:xfrm>
              <a:off x="3901" y="9770"/>
              <a:ext cx="687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35" name="Line 477"/>
            <p:cNvSpPr>
              <a:spLocks noChangeShapeType="1"/>
            </p:cNvSpPr>
            <p:nvPr/>
          </p:nvSpPr>
          <p:spPr bwMode="auto">
            <a:xfrm>
              <a:off x="3900" y="966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36" name="Line 478"/>
            <p:cNvSpPr>
              <a:spLocks noChangeShapeType="1"/>
            </p:cNvSpPr>
            <p:nvPr/>
          </p:nvSpPr>
          <p:spPr bwMode="auto">
            <a:xfrm>
              <a:off x="5464" y="966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37" name="Line 479"/>
            <p:cNvSpPr>
              <a:spLocks noChangeShapeType="1"/>
            </p:cNvSpPr>
            <p:nvPr/>
          </p:nvSpPr>
          <p:spPr bwMode="auto">
            <a:xfrm>
              <a:off x="7028" y="966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38" name="Line 480"/>
            <p:cNvSpPr>
              <a:spLocks noChangeShapeType="1"/>
            </p:cNvSpPr>
            <p:nvPr/>
          </p:nvSpPr>
          <p:spPr bwMode="auto">
            <a:xfrm>
              <a:off x="8592" y="966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39" name="Text Box 481"/>
            <p:cNvSpPr txBox="1">
              <a:spLocks noChangeArrowheads="1"/>
            </p:cNvSpPr>
            <p:nvPr/>
          </p:nvSpPr>
          <p:spPr bwMode="auto">
            <a:xfrm>
              <a:off x="1995" y="9508"/>
              <a:ext cx="1815" cy="449"/>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dirty="0">
                  <a:solidFill>
                    <a:srgbClr val="000000"/>
                  </a:solidFill>
                </a:rPr>
                <a:t>U</a:t>
              </a:r>
              <a:r>
                <a:rPr lang="en-US" altLang="en-US" sz="1200" b="1" baseline="-25000" dirty="0">
                  <a:solidFill>
                    <a:srgbClr val="000000"/>
                  </a:solidFill>
                </a:rPr>
                <a:t>sg</a:t>
              </a:r>
              <a:endParaRPr lang="en-US" altLang="en-US" sz="2400" dirty="0">
                <a:solidFill>
                  <a:srgbClr val="000000"/>
                </a:solidFill>
                <a:latin typeface="Times New Roman" panose="02020603050405020304" pitchFamily="18" charset="0"/>
              </a:endParaRPr>
            </a:p>
          </p:txBody>
        </p:sp>
        <p:sp>
          <p:nvSpPr>
            <p:cNvPr id="43040" name="Line 482"/>
            <p:cNvSpPr>
              <a:spLocks noChangeShapeType="1"/>
            </p:cNvSpPr>
            <p:nvPr/>
          </p:nvSpPr>
          <p:spPr bwMode="auto">
            <a:xfrm>
              <a:off x="10156" y="966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41" name="Text Box 483"/>
            <p:cNvSpPr txBox="1">
              <a:spLocks noChangeArrowheads="1"/>
            </p:cNvSpPr>
            <p:nvPr/>
          </p:nvSpPr>
          <p:spPr bwMode="auto">
            <a:xfrm>
              <a:off x="1950" y="10058"/>
              <a:ext cx="204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100" b="1" dirty="0">
                  <a:solidFill>
                    <a:srgbClr val="000000"/>
                  </a:solidFill>
                </a:rPr>
                <a:t>ACSM</a:t>
              </a:r>
              <a:endParaRPr lang="en-US" altLang="en-US" sz="2400" dirty="0">
                <a:solidFill>
                  <a:srgbClr val="000000"/>
                </a:solidFill>
                <a:latin typeface="Times New Roman" panose="02020603050405020304" pitchFamily="18" charset="0"/>
              </a:endParaRPr>
            </a:p>
          </p:txBody>
        </p:sp>
        <p:sp>
          <p:nvSpPr>
            <p:cNvPr id="43042" name="Text Box 484"/>
            <p:cNvSpPr txBox="1">
              <a:spLocks noChangeArrowheads="1"/>
            </p:cNvSpPr>
            <p:nvPr/>
          </p:nvSpPr>
          <p:spPr bwMode="auto">
            <a:xfrm>
              <a:off x="3885" y="10095"/>
              <a:ext cx="3165" cy="374"/>
            </a:xfrm>
            <a:prstGeom prst="rect">
              <a:avLst/>
            </a:prstGeom>
            <a:solidFill>
              <a:srgbClr val="FFFF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Euhydrated</a:t>
              </a:r>
              <a:endParaRPr lang="en-US" altLang="en-US" sz="2400" dirty="0">
                <a:solidFill>
                  <a:srgbClr val="000000"/>
                </a:solidFill>
                <a:latin typeface="Times New Roman" panose="02020603050405020304" pitchFamily="18" charset="0"/>
              </a:endParaRPr>
            </a:p>
          </p:txBody>
        </p:sp>
        <p:sp>
          <p:nvSpPr>
            <p:cNvPr id="43043" name="Text Box 485"/>
            <p:cNvSpPr txBox="1">
              <a:spLocks noChangeArrowheads="1"/>
            </p:cNvSpPr>
            <p:nvPr/>
          </p:nvSpPr>
          <p:spPr bwMode="auto">
            <a:xfrm>
              <a:off x="1950" y="10740"/>
              <a:ext cx="204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100" b="1" dirty="0">
                  <a:solidFill>
                    <a:srgbClr val="000000"/>
                  </a:solidFill>
                </a:rPr>
                <a:t>NATA</a:t>
              </a:r>
              <a:endParaRPr lang="en-US" altLang="en-US" sz="2400" dirty="0">
                <a:solidFill>
                  <a:srgbClr val="000000"/>
                </a:solidFill>
                <a:latin typeface="Times New Roman" panose="02020603050405020304" pitchFamily="18" charset="0"/>
              </a:endParaRPr>
            </a:p>
          </p:txBody>
        </p:sp>
        <p:sp>
          <p:nvSpPr>
            <p:cNvPr id="43044" name="Text Box 486"/>
            <p:cNvSpPr txBox="1">
              <a:spLocks noChangeArrowheads="1"/>
            </p:cNvSpPr>
            <p:nvPr/>
          </p:nvSpPr>
          <p:spPr bwMode="auto">
            <a:xfrm>
              <a:off x="3885" y="10650"/>
              <a:ext cx="1575" cy="630"/>
            </a:xfrm>
            <a:prstGeom prst="rect">
              <a:avLst/>
            </a:prstGeom>
            <a:solidFill>
              <a:srgbClr val="339966"/>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Well Hydrated</a:t>
              </a:r>
              <a:endParaRPr lang="en-US" altLang="en-US" sz="2400" dirty="0">
                <a:solidFill>
                  <a:srgbClr val="000000"/>
                </a:solidFill>
                <a:latin typeface="Times New Roman" panose="02020603050405020304" pitchFamily="18" charset="0"/>
              </a:endParaRPr>
            </a:p>
          </p:txBody>
        </p:sp>
        <p:sp>
          <p:nvSpPr>
            <p:cNvPr id="43045" name="Text Box 487"/>
            <p:cNvSpPr txBox="1">
              <a:spLocks noChangeArrowheads="1"/>
            </p:cNvSpPr>
            <p:nvPr/>
          </p:nvSpPr>
          <p:spPr bwMode="auto">
            <a:xfrm>
              <a:off x="5460" y="10650"/>
              <a:ext cx="1590" cy="630"/>
            </a:xfrm>
            <a:prstGeom prst="rect">
              <a:avLst/>
            </a:prstGeom>
            <a:solidFill>
              <a:srgbClr val="FFFF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Minimal </a:t>
              </a:r>
            </a:p>
            <a:p>
              <a:pPr algn="ctr">
                <a:spcBef>
                  <a:spcPct val="0"/>
                </a:spcBef>
                <a:buFontTx/>
                <a:buNone/>
              </a:pPr>
              <a:r>
                <a:rPr lang="en-US" altLang="en-US" sz="1000" b="1" dirty="0">
                  <a:solidFill>
                    <a:srgbClr val="000000"/>
                  </a:solidFill>
                </a:rPr>
                <a:t>Dehydration</a:t>
              </a:r>
              <a:endParaRPr lang="en-US" altLang="en-US" sz="2400" dirty="0">
                <a:solidFill>
                  <a:srgbClr val="000000"/>
                </a:solidFill>
                <a:latin typeface="Times New Roman" panose="02020603050405020304" pitchFamily="18" charset="0"/>
              </a:endParaRPr>
            </a:p>
          </p:txBody>
        </p:sp>
        <p:sp>
          <p:nvSpPr>
            <p:cNvPr id="43046" name="Text Box 488"/>
            <p:cNvSpPr txBox="1">
              <a:spLocks noChangeArrowheads="1"/>
            </p:cNvSpPr>
            <p:nvPr/>
          </p:nvSpPr>
          <p:spPr bwMode="auto">
            <a:xfrm>
              <a:off x="8715" y="10650"/>
              <a:ext cx="1950" cy="630"/>
            </a:xfrm>
            <a:prstGeom prst="rect">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Serious Dehydration</a:t>
              </a:r>
            </a:p>
            <a:p>
              <a:pPr>
                <a:spcBef>
                  <a:spcPct val="0"/>
                </a:spcBef>
                <a:buFontTx/>
                <a:buNone/>
              </a:pPr>
              <a:endParaRPr lang="en-US" altLang="en-US" sz="2400" dirty="0">
                <a:solidFill>
                  <a:srgbClr val="000000"/>
                </a:solidFill>
                <a:latin typeface="Times New Roman" panose="02020603050405020304" pitchFamily="18" charset="0"/>
              </a:endParaRPr>
            </a:p>
          </p:txBody>
        </p:sp>
        <p:sp>
          <p:nvSpPr>
            <p:cNvPr id="43047" name="Text Box 489"/>
            <p:cNvSpPr txBox="1">
              <a:spLocks noChangeArrowheads="1"/>
            </p:cNvSpPr>
            <p:nvPr/>
          </p:nvSpPr>
          <p:spPr bwMode="auto">
            <a:xfrm>
              <a:off x="7050" y="10650"/>
              <a:ext cx="1680" cy="630"/>
            </a:xfrm>
            <a:prstGeom prst="rect">
              <a:avLst/>
            </a:prstGeom>
            <a:solidFill>
              <a:srgbClr val="FF99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Significant Dehydration</a:t>
              </a:r>
            </a:p>
            <a:p>
              <a:pPr>
                <a:spcBef>
                  <a:spcPct val="0"/>
                </a:spcBef>
                <a:buFontTx/>
                <a:buNone/>
              </a:pPr>
              <a:endParaRPr lang="en-US" altLang="en-US" sz="2400" dirty="0">
                <a:solidFill>
                  <a:srgbClr val="000000"/>
                </a:solidFill>
                <a:latin typeface="Times New Roman" panose="02020603050405020304" pitchFamily="18" charset="0"/>
              </a:endParaRPr>
            </a:p>
          </p:txBody>
        </p:sp>
        <p:sp>
          <p:nvSpPr>
            <p:cNvPr id="43048" name="Text Box 490"/>
            <p:cNvSpPr txBox="1">
              <a:spLocks noChangeArrowheads="1"/>
            </p:cNvSpPr>
            <p:nvPr/>
          </p:nvSpPr>
          <p:spPr bwMode="auto">
            <a:xfrm>
              <a:off x="3668" y="9244"/>
              <a:ext cx="7095"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solidFill>
                    <a:srgbClr val="000000"/>
                  </a:solidFill>
                </a:rPr>
                <a:t>1.000              1.010               1.020              1.030             1.040</a:t>
              </a:r>
            </a:p>
            <a:p>
              <a:pPr>
                <a:spcBef>
                  <a:spcPct val="0"/>
                </a:spcBef>
                <a:buFontTx/>
                <a:buNone/>
              </a:pPr>
              <a:endParaRPr lang="en-US" altLang="en-US" sz="2400" dirty="0">
                <a:solidFill>
                  <a:srgbClr val="000000"/>
                </a:solidFill>
                <a:latin typeface="Times New Roman" panose="02020603050405020304" pitchFamily="18" charset="0"/>
              </a:endParaRPr>
            </a:p>
          </p:txBody>
        </p:sp>
        <p:sp>
          <p:nvSpPr>
            <p:cNvPr id="43049" name="Line 491"/>
            <p:cNvSpPr>
              <a:spLocks noChangeShapeType="1"/>
            </p:cNvSpPr>
            <p:nvPr/>
          </p:nvSpPr>
          <p:spPr bwMode="auto">
            <a:xfrm>
              <a:off x="3991" y="12110"/>
              <a:ext cx="687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50" name="Line 492"/>
            <p:cNvSpPr>
              <a:spLocks noChangeShapeType="1"/>
            </p:cNvSpPr>
            <p:nvPr/>
          </p:nvSpPr>
          <p:spPr bwMode="auto">
            <a:xfrm>
              <a:off x="3990" y="1200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51" name="Line 493"/>
            <p:cNvSpPr>
              <a:spLocks noChangeShapeType="1"/>
            </p:cNvSpPr>
            <p:nvPr/>
          </p:nvSpPr>
          <p:spPr bwMode="auto">
            <a:xfrm>
              <a:off x="5241" y="1200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52" name="Line 494"/>
            <p:cNvSpPr>
              <a:spLocks noChangeShapeType="1"/>
            </p:cNvSpPr>
            <p:nvPr/>
          </p:nvSpPr>
          <p:spPr bwMode="auto">
            <a:xfrm>
              <a:off x="7743" y="1200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53" name="Line 495"/>
            <p:cNvSpPr>
              <a:spLocks noChangeShapeType="1"/>
            </p:cNvSpPr>
            <p:nvPr/>
          </p:nvSpPr>
          <p:spPr bwMode="auto">
            <a:xfrm>
              <a:off x="8994" y="1200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54" name="Text Box 496"/>
            <p:cNvSpPr txBox="1">
              <a:spLocks noChangeArrowheads="1"/>
            </p:cNvSpPr>
            <p:nvPr/>
          </p:nvSpPr>
          <p:spPr bwMode="auto">
            <a:xfrm>
              <a:off x="2085" y="11848"/>
              <a:ext cx="1815" cy="449"/>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dirty="0">
                  <a:solidFill>
                    <a:srgbClr val="000000"/>
                  </a:solidFill>
                </a:rPr>
                <a:t>U</a:t>
              </a:r>
              <a:r>
                <a:rPr lang="en-US" altLang="en-US" sz="1200" b="1" baseline="-25000" dirty="0">
                  <a:solidFill>
                    <a:srgbClr val="000000"/>
                  </a:solidFill>
                </a:rPr>
                <a:t>osm</a:t>
              </a:r>
              <a:endParaRPr lang="en-US" altLang="en-US" sz="2400" dirty="0">
                <a:solidFill>
                  <a:srgbClr val="000000"/>
                </a:solidFill>
                <a:latin typeface="Times New Roman" panose="02020603050405020304" pitchFamily="18" charset="0"/>
              </a:endParaRPr>
            </a:p>
          </p:txBody>
        </p:sp>
        <p:sp>
          <p:nvSpPr>
            <p:cNvPr id="43055" name="Line 497"/>
            <p:cNvSpPr>
              <a:spLocks noChangeShapeType="1"/>
            </p:cNvSpPr>
            <p:nvPr/>
          </p:nvSpPr>
          <p:spPr bwMode="auto">
            <a:xfrm>
              <a:off x="10246" y="1200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56" name="Text Box 498"/>
            <p:cNvSpPr txBox="1">
              <a:spLocks noChangeArrowheads="1"/>
            </p:cNvSpPr>
            <p:nvPr/>
          </p:nvSpPr>
          <p:spPr bwMode="auto">
            <a:xfrm>
              <a:off x="2040" y="12293"/>
              <a:ext cx="204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100" b="1" dirty="0">
                  <a:solidFill>
                    <a:srgbClr val="000000"/>
                  </a:solidFill>
                </a:rPr>
                <a:t>ACSM</a:t>
              </a:r>
              <a:endParaRPr lang="en-US" altLang="en-US" sz="2400" dirty="0">
                <a:solidFill>
                  <a:srgbClr val="000000"/>
                </a:solidFill>
                <a:latin typeface="Times New Roman" panose="02020603050405020304" pitchFamily="18" charset="0"/>
              </a:endParaRPr>
            </a:p>
          </p:txBody>
        </p:sp>
        <p:sp>
          <p:nvSpPr>
            <p:cNvPr id="43057" name="Text Box 499"/>
            <p:cNvSpPr txBox="1">
              <a:spLocks noChangeArrowheads="1"/>
            </p:cNvSpPr>
            <p:nvPr/>
          </p:nvSpPr>
          <p:spPr bwMode="auto">
            <a:xfrm>
              <a:off x="3975" y="12330"/>
              <a:ext cx="3180" cy="374"/>
            </a:xfrm>
            <a:prstGeom prst="rect">
              <a:avLst/>
            </a:prstGeom>
            <a:solidFill>
              <a:srgbClr val="FFFF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Euhydrated</a:t>
              </a:r>
              <a:endParaRPr lang="en-US" altLang="en-US" sz="2400" dirty="0">
                <a:solidFill>
                  <a:srgbClr val="000000"/>
                </a:solidFill>
                <a:latin typeface="Times New Roman" panose="02020603050405020304" pitchFamily="18" charset="0"/>
              </a:endParaRPr>
            </a:p>
          </p:txBody>
        </p:sp>
        <p:sp>
          <p:nvSpPr>
            <p:cNvPr id="43058" name="Text Box 500"/>
            <p:cNvSpPr txBox="1">
              <a:spLocks noChangeArrowheads="1"/>
            </p:cNvSpPr>
            <p:nvPr/>
          </p:nvSpPr>
          <p:spPr bwMode="auto">
            <a:xfrm>
              <a:off x="3818" y="11584"/>
              <a:ext cx="7095"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solidFill>
                    <a:srgbClr val="000000"/>
                  </a:solidFill>
                </a:rPr>
                <a:t>200            400            600             800           1000           1200</a:t>
              </a:r>
            </a:p>
            <a:p>
              <a:pPr>
                <a:spcBef>
                  <a:spcPct val="0"/>
                </a:spcBef>
                <a:buFontTx/>
                <a:buNone/>
              </a:pPr>
              <a:endParaRPr lang="en-US" altLang="en-US" sz="2400" dirty="0">
                <a:solidFill>
                  <a:srgbClr val="000000"/>
                </a:solidFill>
                <a:latin typeface="Times New Roman" panose="02020603050405020304" pitchFamily="18" charset="0"/>
              </a:endParaRPr>
            </a:p>
          </p:txBody>
        </p:sp>
        <p:sp>
          <p:nvSpPr>
            <p:cNvPr id="43059" name="Line 501"/>
            <p:cNvSpPr>
              <a:spLocks noChangeShapeType="1"/>
            </p:cNvSpPr>
            <p:nvPr/>
          </p:nvSpPr>
          <p:spPr bwMode="auto">
            <a:xfrm>
              <a:off x="6492" y="12005"/>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60" name="Line 502"/>
            <p:cNvSpPr>
              <a:spLocks noChangeShapeType="1"/>
            </p:cNvSpPr>
            <p:nvPr/>
          </p:nvSpPr>
          <p:spPr bwMode="auto">
            <a:xfrm flipV="1">
              <a:off x="4162" y="13452"/>
              <a:ext cx="640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61" name="Line 503"/>
            <p:cNvSpPr>
              <a:spLocks noChangeShapeType="1"/>
            </p:cNvSpPr>
            <p:nvPr/>
          </p:nvSpPr>
          <p:spPr bwMode="auto">
            <a:xfrm>
              <a:off x="4161" y="1336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62" name="Line 504"/>
            <p:cNvSpPr>
              <a:spLocks noChangeShapeType="1"/>
            </p:cNvSpPr>
            <p:nvPr/>
          </p:nvSpPr>
          <p:spPr bwMode="auto">
            <a:xfrm>
              <a:off x="5725" y="1336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63" name="Line 505"/>
            <p:cNvSpPr>
              <a:spLocks noChangeShapeType="1"/>
            </p:cNvSpPr>
            <p:nvPr/>
          </p:nvSpPr>
          <p:spPr bwMode="auto">
            <a:xfrm>
              <a:off x="7289" y="1336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64" name="Line 506"/>
            <p:cNvSpPr>
              <a:spLocks noChangeShapeType="1"/>
            </p:cNvSpPr>
            <p:nvPr/>
          </p:nvSpPr>
          <p:spPr bwMode="auto">
            <a:xfrm>
              <a:off x="8853" y="1336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65" name="Text Box 507"/>
            <p:cNvSpPr txBox="1">
              <a:spLocks noChangeArrowheads="1"/>
            </p:cNvSpPr>
            <p:nvPr/>
          </p:nvSpPr>
          <p:spPr bwMode="auto">
            <a:xfrm>
              <a:off x="2256" y="13204"/>
              <a:ext cx="1815" cy="449"/>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dirty="0">
                  <a:solidFill>
                    <a:srgbClr val="000000"/>
                  </a:solidFill>
                </a:rPr>
                <a:t>%</a:t>
              </a:r>
              <a:r>
                <a:rPr lang="en-US" altLang="en-US" sz="1200" b="1" dirty="0">
                  <a:solidFill>
                    <a:srgbClr val="000000"/>
                  </a:solidFill>
                  <a:latin typeface="Symbol" panose="05050102010706020507" pitchFamily="18" charset="2"/>
                </a:rPr>
                <a:t>D</a:t>
              </a:r>
              <a:r>
                <a:rPr lang="en-US" altLang="en-US" sz="1200" b="1" dirty="0">
                  <a:solidFill>
                    <a:srgbClr val="000000"/>
                  </a:solidFill>
                </a:rPr>
                <a:t>BW</a:t>
              </a:r>
              <a:endParaRPr lang="en-US" altLang="en-US" sz="2400" dirty="0">
                <a:solidFill>
                  <a:srgbClr val="000000"/>
                </a:solidFill>
                <a:latin typeface="Times New Roman" panose="02020603050405020304" pitchFamily="18" charset="0"/>
              </a:endParaRPr>
            </a:p>
          </p:txBody>
        </p:sp>
        <p:sp>
          <p:nvSpPr>
            <p:cNvPr id="43066" name="Line 508"/>
            <p:cNvSpPr>
              <a:spLocks noChangeShapeType="1"/>
            </p:cNvSpPr>
            <p:nvPr/>
          </p:nvSpPr>
          <p:spPr bwMode="auto">
            <a:xfrm>
              <a:off x="10417" y="13361"/>
              <a:ext cx="1" cy="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067" name="Text Box 509"/>
            <p:cNvSpPr txBox="1">
              <a:spLocks noChangeArrowheads="1"/>
            </p:cNvSpPr>
            <p:nvPr/>
          </p:nvSpPr>
          <p:spPr bwMode="auto">
            <a:xfrm>
              <a:off x="2211" y="13751"/>
              <a:ext cx="204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100" b="1" dirty="0">
                  <a:solidFill>
                    <a:srgbClr val="000000"/>
                  </a:solidFill>
                </a:rPr>
                <a:t>NATA</a:t>
              </a:r>
              <a:endParaRPr lang="en-US" altLang="en-US" sz="2400" dirty="0">
                <a:solidFill>
                  <a:srgbClr val="000000"/>
                </a:solidFill>
                <a:latin typeface="Times New Roman" panose="02020603050405020304" pitchFamily="18" charset="0"/>
              </a:endParaRPr>
            </a:p>
          </p:txBody>
        </p:sp>
        <p:sp>
          <p:nvSpPr>
            <p:cNvPr id="43068" name="Text Box 510"/>
            <p:cNvSpPr txBox="1">
              <a:spLocks noChangeArrowheads="1"/>
            </p:cNvSpPr>
            <p:nvPr/>
          </p:nvSpPr>
          <p:spPr bwMode="auto">
            <a:xfrm>
              <a:off x="4146" y="13661"/>
              <a:ext cx="1575" cy="630"/>
            </a:xfrm>
            <a:prstGeom prst="rect">
              <a:avLst/>
            </a:prstGeom>
            <a:solidFill>
              <a:srgbClr val="339966"/>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Well Hydrated</a:t>
              </a:r>
              <a:endParaRPr lang="en-US" altLang="en-US" sz="2400" dirty="0">
                <a:solidFill>
                  <a:srgbClr val="000000"/>
                </a:solidFill>
                <a:latin typeface="Times New Roman" panose="02020603050405020304" pitchFamily="18" charset="0"/>
              </a:endParaRPr>
            </a:p>
          </p:txBody>
        </p:sp>
        <p:sp>
          <p:nvSpPr>
            <p:cNvPr id="43069" name="Text Box 511"/>
            <p:cNvSpPr txBox="1">
              <a:spLocks noChangeArrowheads="1"/>
            </p:cNvSpPr>
            <p:nvPr/>
          </p:nvSpPr>
          <p:spPr bwMode="auto">
            <a:xfrm>
              <a:off x="5721" y="13661"/>
              <a:ext cx="1590" cy="630"/>
            </a:xfrm>
            <a:prstGeom prst="rect">
              <a:avLst/>
            </a:prstGeom>
            <a:solidFill>
              <a:srgbClr val="FFFF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Minimal </a:t>
              </a:r>
            </a:p>
            <a:p>
              <a:pPr algn="ctr">
                <a:spcBef>
                  <a:spcPct val="0"/>
                </a:spcBef>
                <a:buFontTx/>
                <a:buNone/>
              </a:pPr>
              <a:r>
                <a:rPr lang="en-US" altLang="en-US" sz="1000" b="1" dirty="0">
                  <a:solidFill>
                    <a:srgbClr val="000000"/>
                  </a:solidFill>
                </a:rPr>
                <a:t>Dehydration</a:t>
              </a:r>
              <a:endParaRPr lang="en-US" altLang="en-US" sz="2400" dirty="0">
                <a:solidFill>
                  <a:srgbClr val="000000"/>
                </a:solidFill>
                <a:latin typeface="Times New Roman" panose="02020603050405020304" pitchFamily="18" charset="0"/>
              </a:endParaRPr>
            </a:p>
          </p:txBody>
        </p:sp>
        <p:sp>
          <p:nvSpPr>
            <p:cNvPr id="43070" name="Text Box 512"/>
            <p:cNvSpPr txBox="1">
              <a:spLocks noChangeArrowheads="1"/>
            </p:cNvSpPr>
            <p:nvPr/>
          </p:nvSpPr>
          <p:spPr bwMode="auto">
            <a:xfrm>
              <a:off x="8856" y="13661"/>
              <a:ext cx="1575" cy="630"/>
            </a:xfrm>
            <a:prstGeom prst="rect">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Serious Dehydration</a:t>
              </a:r>
            </a:p>
            <a:p>
              <a:pPr>
                <a:spcBef>
                  <a:spcPct val="0"/>
                </a:spcBef>
                <a:buFontTx/>
                <a:buNone/>
              </a:pPr>
              <a:endParaRPr lang="en-US" altLang="en-US" sz="2400" dirty="0">
                <a:solidFill>
                  <a:srgbClr val="000000"/>
                </a:solidFill>
                <a:latin typeface="Times New Roman" panose="02020603050405020304" pitchFamily="18" charset="0"/>
              </a:endParaRPr>
            </a:p>
          </p:txBody>
        </p:sp>
        <p:sp>
          <p:nvSpPr>
            <p:cNvPr id="43071" name="Text Box 513"/>
            <p:cNvSpPr txBox="1">
              <a:spLocks noChangeArrowheads="1"/>
            </p:cNvSpPr>
            <p:nvPr/>
          </p:nvSpPr>
          <p:spPr bwMode="auto">
            <a:xfrm>
              <a:off x="7311" y="13661"/>
              <a:ext cx="1560" cy="630"/>
            </a:xfrm>
            <a:prstGeom prst="rect">
              <a:avLst/>
            </a:prstGeom>
            <a:solidFill>
              <a:srgbClr val="FF99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000" b="1" dirty="0">
                  <a:solidFill>
                    <a:srgbClr val="000000"/>
                  </a:solidFill>
                </a:rPr>
                <a:t>Significant Dehydration</a:t>
              </a:r>
            </a:p>
            <a:p>
              <a:pPr>
                <a:spcBef>
                  <a:spcPct val="0"/>
                </a:spcBef>
                <a:buFontTx/>
                <a:buNone/>
              </a:pPr>
              <a:endParaRPr lang="en-US" altLang="en-US" sz="2400" dirty="0">
                <a:solidFill>
                  <a:srgbClr val="000000"/>
                </a:solidFill>
                <a:latin typeface="Times New Roman" panose="02020603050405020304" pitchFamily="18" charset="0"/>
              </a:endParaRPr>
            </a:p>
          </p:txBody>
        </p:sp>
        <p:sp>
          <p:nvSpPr>
            <p:cNvPr id="43072" name="Text Box 514"/>
            <p:cNvSpPr txBox="1">
              <a:spLocks noChangeArrowheads="1"/>
            </p:cNvSpPr>
            <p:nvPr/>
          </p:nvSpPr>
          <p:spPr bwMode="auto">
            <a:xfrm>
              <a:off x="3929" y="12940"/>
              <a:ext cx="7095"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solidFill>
                    <a:srgbClr val="000000"/>
                  </a:solidFill>
                </a:rPr>
                <a:t>+1                   -1                     -3                    -5                    -7</a:t>
              </a:r>
            </a:p>
            <a:p>
              <a:pPr>
                <a:spcBef>
                  <a:spcPct val="0"/>
                </a:spcBef>
                <a:buFontTx/>
                <a:buNone/>
              </a:pPr>
              <a:endParaRPr lang="en-US" altLang="en-US" sz="2400" dirty="0">
                <a:solidFill>
                  <a:srgbClr val="000000"/>
                </a:solidFill>
                <a:latin typeface="Times New Roman" panose="02020603050405020304" pitchFamily="18" charset="0"/>
              </a:endParaRPr>
            </a:p>
          </p:txBody>
        </p:sp>
      </p:grpSp>
      <p:sp>
        <p:nvSpPr>
          <p:cNvPr id="96262" name="Rectangle 516"/>
          <p:cNvSpPr>
            <a:spLocks noChangeArrowheads="1"/>
          </p:cNvSpPr>
          <p:nvPr/>
        </p:nvSpPr>
        <p:spPr bwMode="auto">
          <a:xfrm>
            <a:off x="6326329" y="1381881"/>
            <a:ext cx="130175" cy="2746375"/>
          </a:xfrm>
          <a:prstGeom prst="rect">
            <a:avLst/>
          </a:prstGeom>
          <a:solidFill>
            <a:srgbClr val="000000">
              <a:alpha val="74510"/>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dirty="0">
              <a:solidFill>
                <a:srgbClr val="000000"/>
              </a:solidFill>
              <a:latin typeface="Times New Roman" panose="02020603050405020304" pitchFamily="18" charset="0"/>
            </a:endParaRPr>
          </a:p>
        </p:txBody>
      </p:sp>
      <p:pic>
        <p:nvPicPr>
          <p:cNvPr id="96325" name="Picture 69" descr="http://www.youcanbefit.com/images/Urine%20Color%20Chart.jpg"/>
          <p:cNvPicPr>
            <a:picLocks noChangeAspect="1" noChangeArrowheads="1"/>
          </p:cNvPicPr>
          <p:nvPr/>
        </p:nvPicPr>
        <p:blipFill>
          <a:blip r:embed="rId2"/>
          <a:srcRect/>
          <a:stretch>
            <a:fillRect/>
          </a:stretch>
        </p:blipFill>
        <p:spPr bwMode="auto">
          <a:xfrm>
            <a:off x="180977" y="1614151"/>
            <a:ext cx="1463675" cy="2967037"/>
          </a:xfrm>
          <a:prstGeom prst="rect">
            <a:avLst/>
          </a:prstGeom>
          <a:ln w="57150">
            <a:solidFill>
              <a:schemeClr val="bg1"/>
            </a:solidFill>
          </a:ln>
          <a:effectLst>
            <a:outerShdw blurRad="292100" dist="139700" dir="2700000" algn="tl" rotWithShape="0">
              <a:srgbClr val="333333">
                <a:alpha val="65000"/>
              </a:srgbClr>
            </a:outerShdw>
          </a:effectLst>
        </p:spPr>
      </p:pic>
      <p:sp>
        <p:nvSpPr>
          <p:cNvPr id="69" name="Rectangle 516"/>
          <p:cNvSpPr>
            <a:spLocks noChangeArrowheads="1"/>
          </p:cNvSpPr>
          <p:nvPr/>
        </p:nvSpPr>
        <p:spPr bwMode="auto">
          <a:xfrm>
            <a:off x="5382765" y="1414163"/>
            <a:ext cx="92075" cy="1279525"/>
          </a:xfrm>
          <a:prstGeom prst="rect">
            <a:avLst/>
          </a:prstGeom>
          <a:solidFill>
            <a:srgbClr val="009900">
              <a:alpha val="49803"/>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dirty="0">
              <a:solidFill>
                <a:srgbClr val="000000"/>
              </a:solidFill>
              <a:latin typeface="Times New Roman" panose="02020603050405020304" pitchFamily="18" charset="0"/>
            </a:endParaRPr>
          </a:p>
        </p:txBody>
      </p:sp>
      <p:sp>
        <p:nvSpPr>
          <p:cNvPr id="70" name="Rectangle 516"/>
          <p:cNvSpPr>
            <a:spLocks noChangeArrowheads="1"/>
          </p:cNvSpPr>
          <p:nvPr/>
        </p:nvSpPr>
        <p:spPr bwMode="auto">
          <a:xfrm>
            <a:off x="5596299" y="2839638"/>
            <a:ext cx="90488" cy="1279525"/>
          </a:xfrm>
          <a:prstGeom prst="rect">
            <a:avLst/>
          </a:prstGeom>
          <a:solidFill>
            <a:srgbClr val="009900">
              <a:alpha val="49803"/>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dirty="0">
              <a:solidFill>
                <a:srgbClr val="000000"/>
              </a:solidFill>
              <a:latin typeface="Times New Roman" panose="02020603050405020304" pitchFamily="18" charset="0"/>
            </a:endParaRPr>
          </a:p>
        </p:txBody>
      </p:sp>
      <p:sp>
        <p:nvSpPr>
          <p:cNvPr id="81" name="Rectangle 80"/>
          <p:cNvSpPr/>
          <p:nvPr/>
        </p:nvSpPr>
        <p:spPr>
          <a:xfrm>
            <a:off x="0" y="6591616"/>
            <a:ext cx="2972839" cy="276999"/>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Horn et al. 2012, Prehosp Emerg Care.</a:t>
            </a:r>
            <a:endParaRPr lang="en-US" sz="1200" b="1" dirty="0">
              <a:solidFill>
                <a:srgbClr val="FFFF00"/>
              </a:solidFill>
              <a:latin typeface="Arial" charset="0"/>
            </a:endParaRPr>
          </a:p>
        </p:txBody>
      </p:sp>
      <p:sp>
        <p:nvSpPr>
          <p:cNvPr id="72" name="TextBox 1"/>
          <p:cNvSpPr txBox="1">
            <a:spLocks noChangeArrowheads="1"/>
          </p:cNvSpPr>
          <p:nvPr/>
        </p:nvSpPr>
        <p:spPr bwMode="auto">
          <a:xfrm>
            <a:off x="609600" y="4724400"/>
            <a:ext cx="7943462" cy="707886"/>
          </a:xfrm>
          <a:prstGeom prst="rect">
            <a:avLst/>
          </a:prstGeom>
          <a:solidFill>
            <a:schemeClr val="bg1"/>
          </a:solidFill>
          <a:ln w="38100">
            <a:solidFill>
              <a:srgbClr val="C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sz="2000" dirty="0" smtClean="0"/>
              <a:t>Starting </a:t>
            </a:r>
            <a:r>
              <a:rPr lang="en-US" sz="2000" dirty="0"/>
              <a:t>work in a dehydrated state puts a firefighter at increased </a:t>
            </a:r>
            <a:r>
              <a:rPr lang="en-US" sz="2000" dirty="0" smtClean="0"/>
              <a:t>risk for </a:t>
            </a:r>
            <a:r>
              <a:rPr lang="en-US" sz="2000" dirty="0"/>
              <a:t>heat injuries and increased thermal and cardiovascular strain</a:t>
            </a:r>
            <a:endParaRPr lang="en-US" altLang="en-US" sz="2000" dirty="0"/>
          </a:p>
        </p:txBody>
      </p:sp>
      <p:sp>
        <p:nvSpPr>
          <p:cNvPr id="73" name="Title 1"/>
          <p:cNvSpPr>
            <a:spLocks noGrp="1"/>
          </p:cNvSpPr>
          <p:nvPr>
            <p:ph type="title"/>
          </p:nvPr>
        </p:nvSpPr>
        <p:spPr>
          <a:xfrm>
            <a:off x="79833" y="104193"/>
            <a:ext cx="2957863" cy="664797"/>
          </a:xfrm>
          <a:solidFill>
            <a:schemeClr val="bg2"/>
          </a:solidFill>
        </p:spPr>
        <p:txBody>
          <a:bodyPr/>
          <a:lstStyle/>
          <a:p>
            <a:pPr algn="ctr"/>
            <a:r>
              <a:rPr lang="en-US" dirty="0" smtClean="0"/>
              <a:t>Dehydration</a:t>
            </a:r>
            <a:endParaRPr lang="en-US" dirty="0"/>
          </a:p>
        </p:txBody>
      </p:sp>
    </p:spTree>
    <p:extLst>
      <p:ext uri="{BB962C8B-B14F-4D97-AF65-F5344CB8AC3E}">
        <p14:creationId xmlns:p14="http://schemas.microsoft.com/office/powerpoint/2010/main" val="8463227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P spid="72" grpId="0" animBg="1"/>
      <p:bldP spid="72"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Title 1"/>
          <p:cNvSpPr>
            <a:spLocks noGrp="1"/>
          </p:cNvSpPr>
          <p:nvPr>
            <p:ph type="title"/>
          </p:nvPr>
        </p:nvSpPr>
        <p:spPr>
          <a:xfrm>
            <a:off x="3586" y="102415"/>
            <a:ext cx="6705600" cy="559572"/>
          </a:xfrm>
          <a:solidFill>
            <a:schemeClr val="bg2"/>
          </a:solidFill>
        </p:spPr>
        <p:txBody>
          <a:bodyPr/>
          <a:lstStyle/>
          <a:p>
            <a:pPr algn="ctr"/>
            <a:r>
              <a:rPr lang="en-US" dirty="0" smtClean="0"/>
              <a:t>Promote Smoking Cessation</a:t>
            </a:r>
            <a:endParaRPr lang="en-US" dirty="0"/>
          </a:p>
        </p:txBody>
      </p:sp>
      <p:sp>
        <p:nvSpPr>
          <p:cNvPr id="6" name="Content Placeholder 2"/>
          <p:cNvSpPr>
            <a:spLocks noGrp="1"/>
          </p:cNvSpPr>
          <p:nvPr>
            <p:ph idx="1"/>
          </p:nvPr>
        </p:nvSpPr>
        <p:spPr>
          <a:xfrm>
            <a:off x="304800" y="1752600"/>
            <a:ext cx="8382000" cy="5755422"/>
          </a:xfrm>
        </p:spPr>
        <p:txBody>
          <a:bodyPr/>
          <a:lstStyle/>
          <a:p>
            <a:pPr marL="0" indent="0">
              <a:buNone/>
            </a:pPr>
            <a:r>
              <a:rPr lang="en-US" b="1" dirty="0" smtClean="0">
                <a:solidFill>
                  <a:schemeClr val="bg2"/>
                </a:solidFill>
              </a:rPr>
              <a:t>Heart Attack</a:t>
            </a:r>
          </a:p>
          <a:p>
            <a:r>
              <a:rPr lang="en-US" sz="3000" dirty="0" smtClean="0">
                <a:solidFill>
                  <a:schemeClr val="bg2"/>
                </a:solidFill>
              </a:rPr>
              <a:t>Most common symptoms</a:t>
            </a:r>
          </a:p>
          <a:p>
            <a:pPr marL="790032" lvl="1" indent="-332832" fontAlgn="base">
              <a:spcAft>
                <a:spcPct val="0"/>
              </a:spcAft>
              <a:buFont typeface="Arial" pitchFamily="34" charset="0"/>
              <a:buChar char="•"/>
            </a:pPr>
            <a:r>
              <a:rPr lang="en-US" sz="2400" dirty="0">
                <a:solidFill>
                  <a:schemeClr val="bg2"/>
                </a:solidFill>
              </a:rPr>
              <a:t>Chest pain or discomfort</a:t>
            </a:r>
          </a:p>
          <a:p>
            <a:pPr marL="790032" lvl="1" indent="-332832" fontAlgn="base">
              <a:spcAft>
                <a:spcPct val="0"/>
              </a:spcAft>
              <a:buFont typeface="Arial" pitchFamily="34" charset="0"/>
              <a:buChar char="•"/>
            </a:pPr>
            <a:r>
              <a:rPr lang="en-US" sz="2400" dirty="0">
                <a:solidFill>
                  <a:schemeClr val="bg2"/>
                </a:solidFill>
              </a:rPr>
              <a:t>Upper body discomfort</a:t>
            </a:r>
            <a:br>
              <a:rPr lang="en-US" sz="2400" dirty="0">
                <a:solidFill>
                  <a:schemeClr val="bg2"/>
                </a:solidFill>
              </a:rPr>
            </a:br>
            <a:r>
              <a:rPr lang="en-US" sz="2400" dirty="0">
                <a:solidFill>
                  <a:schemeClr val="bg2"/>
                </a:solidFill>
              </a:rPr>
              <a:t>    (back, shoulders, arm, neck, jaw)</a:t>
            </a:r>
          </a:p>
          <a:p>
            <a:pPr marL="790032" lvl="1" indent="-332832" fontAlgn="base">
              <a:spcAft>
                <a:spcPct val="0"/>
              </a:spcAft>
              <a:buFont typeface="Arial" pitchFamily="34" charset="0"/>
              <a:buChar char="•"/>
            </a:pPr>
            <a:r>
              <a:rPr lang="en-US" sz="2400" dirty="0">
                <a:solidFill>
                  <a:schemeClr val="bg2"/>
                </a:solidFill>
              </a:rPr>
              <a:t>Shortness of breath</a:t>
            </a:r>
          </a:p>
          <a:p>
            <a:r>
              <a:rPr lang="en-US" sz="3000" dirty="0" smtClean="0">
                <a:solidFill>
                  <a:schemeClr val="bg2"/>
                </a:solidFill>
              </a:rPr>
              <a:t>Other common signs and symptoms</a:t>
            </a:r>
          </a:p>
          <a:p>
            <a:pPr marL="790032" lvl="1" indent="-332832" fontAlgn="base">
              <a:spcAft>
                <a:spcPct val="0"/>
              </a:spcAft>
              <a:buFont typeface="Arial" pitchFamily="34" charset="0"/>
              <a:buChar char="•"/>
            </a:pPr>
            <a:r>
              <a:rPr lang="en-US" sz="2400" dirty="0">
                <a:solidFill>
                  <a:schemeClr val="bg2"/>
                </a:solidFill>
              </a:rPr>
              <a:t>Cold sweat</a:t>
            </a:r>
          </a:p>
          <a:p>
            <a:pPr marL="790032" lvl="1" indent="-332832" fontAlgn="base">
              <a:spcAft>
                <a:spcPct val="0"/>
              </a:spcAft>
              <a:buFont typeface="Arial" pitchFamily="34" charset="0"/>
              <a:buChar char="•"/>
            </a:pPr>
            <a:r>
              <a:rPr lang="en-US" sz="2400" dirty="0">
                <a:solidFill>
                  <a:schemeClr val="bg2"/>
                </a:solidFill>
              </a:rPr>
              <a:t>Nausea/vomiting</a:t>
            </a:r>
          </a:p>
          <a:p>
            <a:pPr marL="790032" lvl="1" indent="-332832" fontAlgn="base">
              <a:spcAft>
                <a:spcPct val="0"/>
              </a:spcAft>
              <a:buFont typeface="Arial" pitchFamily="34" charset="0"/>
              <a:buChar char="•"/>
            </a:pPr>
            <a:r>
              <a:rPr lang="en-US" sz="2400" dirty="0">
                <a:solidFill>
                  <a:schemeClr val="bg2"/>
                </a:solidFill>
              </a:rPr>
              <a:t>Light-headedness/dizziness</a:t>
            </a:r>
          </a:p>
          <a:p>
            <a:pPr marL="0" indent="0" fontAlgn="base">
              <a:spcAft>
                <a:spcPct val="0"/>
              </a:spcAft>
              <a:buNone/>
            </a:pPr>
            <a:r>
              <a:rPr lang="en-US" dirty="0">
                <a:solidFill>
                  <a:schemeClr val="bg2"/>
                </a:solidFill>
              </a:rPr>
              <a:t/>
            </a:r>
            <a:br>
              <a:rPr lang="en-US" dirty="0">
                <a:solidFill>
                  <a:schemeClr val="bg2"/>
                </a:solidFill>
              </a:rPr>
            </a:br>
            <a:endParaRPr lang="en-US" dirty="0">
              <a:solidFill>
                <a:schemeClr val="bg2"/>
              </a:solidFill>
            </a:endParaRPr>
          </a:p>
          <a:p>
            <a:pPr lvl="1">
              <a:buFont typeface="Arial" panose="020B0604020202020204" pitchFamily="34" charset="0"/>
              <a:buChar char="•"/>
            </a:pPr>
            <a:endParaRPr lang="en-US" dirty="0" smtClean="0">
              <a:solidFill>
                <a:schemeClr val="bg2"/>
              </a:solidFill>
            </a:endParaRPr>
          </a:p>
        </p:txBody>
      </p:sp>
      <p:pic>
        <p:nvPicPr>
          <p:cNvPr id="7" name="Picture 6"/>
          <p:cNvPicPr>
            <a:picLocks noChangeAspect="1"/>
          </p:cNvPicPr>
          <p:nvPr/>
        </p:nvPicPr>
        <p:blipFill rotWithShape="1">
          <a:blip r:embed="rId2"/>
          <a:srcRect t="4077" b="7826"/>
          <a:stretch/>
        </p:blipFill>
        <p:spPr>
          <a:xfrm>
            <a:off x="6399709" y="1493520"/>
            <a:ext cx="2744291" cy="4297680"/>
          </a:xfrm>
          <a:prstGeom prst="rect">
            <a:avLst/>
          </a:prstGeom>
          <a:ln w="19050">
            <a:solidFill>
              <a:srgbClr val="C00000"/>
            </a:solidFill>
          </a:ln>
        </p:spPr>
      </p:pic>
    </p:spTree>
    <p:extLst>
      <p:ext uri="{BB962C8B-B14F-4D97-AF65-F5344CB8AC3E}">
        <p14:creationId xmlns:p14="http://schemas.microsoft.com/office/powerpoint/2010/main" val="528859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1476375"/>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964" name="Rectangle 3"/>
          <p:cNvSpPr>
            <a:spLocks noGrp="1" noChangeArrowheads="1"/>
          </p:cNvSpPr>
          <p:nvPr>
            <p:ph type="body" idx="1"/>
          </p:nvPr>
        </p:nvSpPr>
        <p:spPr>
          <a:xfrm>
            <a:off x="381000" y="1828800"/>
            <a:ext cx="7886700" cy="4586897"/>
          </a:xfrm>
        </p:spPr>
        <p:txBody>
          <a:bodyPr/>
          <a:lstStyle/>
          <a:p>
            <a:pPr marL="609600" indent="-609600">
              <a:buFont typeface="Wingdings" panose="05000000000000000000" pitchFamily="2" charset="2"/>
              <a:buAutoNum type="arabicPeriod"/>
            </a:pPr>
            <a:r>
              <a:rPr lang="en-US" altLang="en-US" dirty="0" smtClean="0">
                <a:solidFill>
                  <a:srgbClr val="DA0000"/>
                </a:solidFill>
              </a:rPr>
              <a:t>Far too many cardiac </a:t>
            </a:r>
            <a:r>
              <a:rPr lang="en-US" altLang="en-US" dirty="0">
                <a:solidFill>
                  <a:srgbClr val="DA0000"/>
                </a:solidFill>
              </a:rPr>
              <a:t>f</a:t>
            </a:r>
            <a:r>
              <a:rPr lang="en-US" altLang="en-US" dirty="0" smtClean="0">
                <a:solidFill>
                  <a:srgbClr val="DA0000"/>
                </a:solidFill>
              </a:rPr>
              <a:t>atalities (and cancer </a:t>
            </a:r>
            <a:r>
              <a:rPr lang="en-US" altLang="en-US" dirty="0">
                <a:solidFill>
                  <a:srgbClr val="DA0000"/>
                </a:solidFill>
              </a:rPr>
              <a:t>c</a:t>
            </a:r>
            <a:r>
              <a:rPr lang="en-US" altLang="en-US" dirty="0" smtClean="0">
                <a:solidFill>
                  <a:srgbClr val="DA0000"/>
                </a:solidFill>
              </a:rPr>
              <a:t>ases)</a:t>
            </a:r>
          </a:p>
          <a:p>
            <a:pPr marL="609600" indent="-609600">
              <a:buFont typeface="Wingdings" panose="05000000000000000000" pitchFamily="2" charset="2"/>
              <a:buAutoNum type="arabicPeriod"/>
            </a:pPr>
            <a:r>
              <a:rPr lang="en-US" altLang="en-US" dirty="0" smtClean="0">
                <a:solidFill>
                  <a:srgbClr val="DA0000"/>
                </a:solidFill>
              </a:rPr>
              <a:t>Firefighting is strenuous work with multiple exposures</a:t>
            </a:r>
            <a:endParaRPr lang="en-US" altLang="en-US" sz="2800" dirty="0" smtClean="0">
              <a:solidFill>
                <a:srgbClr val="DA0000"/>
              </a:solidFill>
            </a:endParaRPr>
          </a:p>
          <a:p>
            <a:pPr marL="609600" indent="-609600">
              <a:buFont typeface="Wingdings" panose="05000000000000000000" pitchFamily="2" charset="2"/>
              <a:buAutoNum type="arabicPeriod"/>
            </a:pPr>
            <a:r>
              <a:rPr lang="en-US" altLang="en-US" dirty="0" smtClean="0">
                <a:solidFill>
                  <a:srgbClr val="DA0000"/>
                </a:solidFill>
              </a:rPr>
              <a:t>The most important things you can do to protect your health are:</a:t>
            </a:r>
          </a:p>
          <a:p>
            <a:pPr lvl="1">
              <a:buFont typeface="Arial"/>
              <a:buChar char="•"/>
            </a:pPr>
            <a:r>
              <a:rPr lang="en-US" altLang="en-US" dirty="0" smtClean="0">
                <a:solidFill>
                  <a:srgbClr val="DA0000"/>
                </a:solidFill>
              </a:rPr>
              <a:t>GET A PROPER MEDICAL EVALUATION AND USE THE INFORMATION</a:t>
            </a:r>
          </a:p>
          <a:p>
            <a:pPr lvl="1">
              <a:buFont typeface="Arial"/>
              <a:buChar char="•"/>
            </a:pPr>
            <a:r>
              <a:rPr lang="en-US" altLang="en-US" dirty="0" smtClean="0">
                <a:solidFill>
                  <a:srgbClr val="DA0000"/>
                </a:solidFill>
              </a:rPr>
              <a:t>INCREASE YOUR FITNESS LEVEL AND DECREASE YOUR BODY WEIGHT</a:t>
            </a:r>
          </a:p>
        </p:txBody>
      </p:sp>
      <p:sp>
        <p:nvSpPr>
          <p:cNvPr id="4" name="Title 1"/>
          <p:cNvSpPr>
            <a:spLocks noGrp="1"/>
          </p:cNvSpPr>
          <p:nvPr>
            <p:ph type="title"/>
          </p:nvPr>
        </p:nvSpPr>
        <p:spPr>
          <a:xfrm>
            <a:off x="76200" y="76200"/>
            <a:ext cx="6705600" cy="677108"/>
          </a:xfrm>
          <a:solidFill>
            <a:schemeClr val="bg2"/>
          </a:solidFill>
        </p:spPr>
        <p:txBody>
          <a:bodyPr/>
          <a:lstStyle/>
          <a:p>
            <a:pPr algn="ctr"/>
            <a:r>
              <a:rPr lang="en-US" dirty="0" smtClean="0">
                <a:solidFill>
                  <a:srgbClr val="DA0000"/>
                </a:solidFill>
              </a:rPr>
              <a:t>SUMMARY</a:t>
            </a:r>
            <a:endParaRPr lang="en-US" dirty="0">
              <a:solidFill>
                <a:srgbClr val="DA0000"/>
              </a:solidFill>
            </a:endParaRPr>
          </a:p>
        </p:txBody>
      </p:sp>
    </p:spTree>
    <p:extLst>
      <p:ext uri="{BB962C8B-B14F-4D97-AF65-F5344CB8AC3E}">
        <p14:creationId xmlns:p14="http://schemas.microsoft.com/office/powerpoint/2010/main" val="27239915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4250" y="304800"/>
            <a:ext cx="3962400" cy="2077492"/>
          </a:xfrm>
        </p:spPr>
        <p:txBody>
          <a:bodyPr/>
          <a:lstStyle/>
          <a:p>
            <a:pPr marL="0" indent="0">
              <a:buNone/>
            </a:pPr>
            <a:r>
              <a:rPr lang="en-US" sz="7400" i="1" dirty="0" smtClean="0">
                <a:solidFill>
                  <a:schemeClr val="bg1">
                    <a:lumMod val="65000"/>
                    <a:lumOff val="35000"/>
                  </a:schemeClr>
                </a:solidFill>
              </a:rPr>
              <a:t>Thank You</a:t>
            </a:r>
            <a:endParaRPr lang="en-US" sz="7400" i="1" dirty="0">
              <a:solidFill>
                <a:schemeClr val="bg1">
                  <a:lumMod val="65000"/>
                  <a:lumOff val="35000"/>
                </a:schemeClr>
              </a:solidFill>
            </a:endParaRPr>
          </a:p>
        </p:txBody>
      </p:sp>
      <p:pic>
        <p:nvPicPr>
          <p:cNvPr id="4" name="Picture 3" descr="2254007172_acc99dcc94_b.jpg"/>
          <p:cNvPicPr>
            <a:picLocks noChangeAspect="1"/>
          </p:cNvPicPr>
          <p:nvPr/>
        </p:nvPicPr>
        <p:blipFill>
          <a:blip r:embed="rId2" cstate="screen"/>
          <a:stretch>
            <a:fillRect/>
          </a:stretch>
        </p:blipFill>
        <p:spPr>
          <a:xfrm>
            <a:off x="381000" y="488097"/>
            <a:ext cx="4623122" cy="617219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4"/>
          <p:cNvSpPr txBox="1"/>
          <p:nvPr/>
        </p:nvSpPr>
        <p:spPr>
          <a:xfrm>
            <a:off x="5181600" y="4038600"/>
            <a:ext cx="3810000" cy="1200329"/>
          </a:xfrm>
          <a:prstGeom prst="rect">
            <a:avLst/>
          </a:prstGeom>
          <a:noFill/>
        </p:spPr>
        <p:txBody>
          <a:bodyPr wrap="square" rtlCol="0">
            <a:spAutoFit/>
          </a:bodyPr>
          <a:lstStyle/>
          <a:p>
            <a:pPr algn="ctr"/>
            <a:r>
              <a:rPr lang="en-US" sz="2400" dirty="0" smtClean="0">
                <a:solidFill>
                  <a:schemeClr val="bg1"/>
                </a:solidFill>
              </a:rPr>
              <a:t>Denise Smith</a:t>
            </a:r>
          </a:p>
          <a:p>
            <a:pPr algn="ctr"/>
            <a:r>
              <a:rPr lang="en-US" sz="2400" dirty="0" smtClean="0">
                <a:solidFill>
                  <a:schemeClr val="bg1"/>
                </a:solidFill>
              </a:rPr>
              <a:t>dsmith@skidmore.edu</a:t>
            </a:r>
          </a:p>
          <a:p>
            <a:pPr algn="ctr"/>
            <a:r>
              <a:rPr lang="en-US" sz="2400" dirty="0" smtClean="0">
                <a:solidFill>
                  <a:schemeClr val="bg1"/>
                </a:solidFill>
              </a:rPr>
              <a:t>(518) 580-5360</a:t>
            </a:r>
            <a:endParaRPr lang="en-US" sz="2400" dirty="0">
              <a:solidFill>
                <a:schemeClr val="bg1"/>
              </a:solidFill>
            </a:endParaRPr>
          </a:p>
        </p:txBody>
      </p:sp>
      <p:sp>
        <p:nvSpPr>
          <p:cNvPr id="2" name="Rectangle 1"/>
          <p:cNvSpPr/>
          <p:nvPr/>
        </p:nvSpPr>
        <p:spPr>
          <a:xfrm>
            <a:off x="5029200" y="2590800"/>
            <a:ext cx="4572000" cy="830997"/>
          </a:xfrm>
          <a:prstGeom prst="rect">
            <a:avLst/>
          </a:prstGeom>
        </p:spPr>
        <p:txBody>
          <a:bodyPr>
            <a:spAutoFit/>
          </a:bodyPr>
          <a:lstStyle/>
          <a:p>
            <a:r>
              <a:rPr lang="en-US" sz="2400" dirty="0" smtClean="0">
                <a:solidFill>
                  <a:srgbClr val="FF0000"/>
                </a:solidFill>
              </a:rPr>
              <a:t>www</a:t>
            </a:r>
            <a:r>
              <a:rPr lang="en-US" sz="2400" dirty="0">
                <a:solidFill>
                  <a:srgbClr val="FF0000"/>
                </a:solidFill>
              </a:rPr>
              <a:t>/</a:t>
            </a:r>
            <a:r>
              <a:rPr lang="en-US" sz="2400" dirty="0" err="1">
                <a:solidFill>
                  <a:srgbClr val="FF0000"/>
                </a:solidFill>
              </a:rPr>
              <a:t>fsi</a:t>
            </a:r>
            <a:r>
              <a:rPr lang="en-US" sz="2400" dirty="0">
                <a:solidFill>
                  <a:srgbClr val="FF0000"/>
                </a:solidFill>
              </a:rPr>
              <a:t>/</a:t>
            </a:r>
            <a:r>
              <a:rPr lang="en-US" sz="2400" dirty="0" smtClean="0">
                <a:solidFill>
                  <a:srgbClr val="FF0000"/>
                </a:solidFill>
              </a:rPr>
              <a:t>research</a:t>
            </a:r>
          </a:p>
          <a:p>
            <a:r>
              <a:rPr lang="en-US" sz="2400" dirty="0" smtClean="0">
                <a:solidFill>
                  <a:srgbClr val="FF0000"/>
                </a:solidFill>
              </a:rPr>
              <a:t>www/skidmore/responder</a:t>
            </a:r>
            <a:endParaRPr lang="en-US" sz="2400" dirty="0">
              <a:solidFill>
                <a:srgbClr val="FF0000"/>
              </a:solidFill>
            </a:endParaRPr>
          </a:p>
        </p:txBody>
      </p:sp>
    </p:spTree>
    <p:extLst>
      <p:ext uri="{BB962C8B-B14F-4D97-AF65-F5344CB8AC3E}">
        <p14:creationId xmlns:p14="http://schemas.microsoft.com/office/powerpoint/2010/main" val="6169719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14748" y="-30173"/>
            <a:ext cx="9296400" cy="219456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 name="Content Placeholder 3"/>
          <p:cNvSpPr>
            <a:spLocks noGrp="1"/>
          </p:cNvSpPr>
          <p:nvPr>
            <p:ph idx="1"/>
          </p:nvPr>
        </p:nvSpPr>
        <p:spPr>
          <a:xfrm>
            <a:off x="228600" y="2346960"/>
            <a:ext cx="5257800" cy="4518160"/>
          </a:xfrm>
        </p:spPr>
        <p:txBody>
          <a:bodyPr/>
          <a:lstStyle/>
          <a:p>
            <a:r>
              <a:rPr lang="en-US" dirty="0" smtClean="0">
                <a:solidFill>
                  <a:schemeClr val="bg2"/>
                </a:solidFill>
              </a:rPr>
              <a:t>Fatalities</a:t>
            </a:r>
          </a:p>
          <a:p>
            <a:pPr lvl="1">
              <a:buFont typeface="Calibri" panose="020F0502020204030204" pitchFamily="34" charset="0"/>
              <a:buChar char="•"/>
            </a:pPr>
            <a:r>
              <a:rPr lang="en-US" dirty="0" smtClean="0">
                <a:solidFill>
                  <a:schemeClr val="bg2"/>
                </a:solidFill>
              </a:rPr>
              <a:t>80</a:t>
            </a:r>
            <a:r>
              <a:rPr lang="en-US" dirty="0" smtClean="0">
                <a:solidFill>
                  <a:schemeClr val="bg2"/>
                </a:solidFill>
                <a:cs typeface="Times New Roman" panose="02020603050405020304" pitchFamily="18" charset="0"/>
              </a:rPr>
              <a:t>–100 deaths per year</a:t>
            </a:r>
            <a:endParaRPr lang="en-US" dirty="0" smtClean="0">
              <a:solidFill>
                <a:schemeClr val="bg2"/>
              </a:solidFill>
            </a:endParaRPr>
          </a:p>
          <a:p>
            <a:pPr lvl="1">
              <a:buFont typeface="Calibri" panose="020F0502020204030204" pitchFamily="34" charset="0"/>
              <a:buChar char="•"/>
            </a:pPr>
            <a:r>
              <a:rPr lang="en-US" dirty="0">
                <a:solidFill>
                  <a:schemeClr val="bg2"/>
                </a:solidFill>
              </a:rPr>
              <a:t>~50% of LODD due to </a:t>
            </a:r>
            <a:r>
              <a:rPr lang="en-US" dirty="0" smtClean="0">
                <a:solidFill>
                  <a:schemeClr val="bg2"/>
                </a:solidFill>
              </a:rPr>
              <a:t>SCE</a:t>
            </a:r>
          </a:p>
          <a:p>
            <a:pPr lvl="1">
              <a:buFont typeface="Calibri" panose="020F0502020204030204" pitchFamily="34" charset="0"/>
              <a:buChar char="•"/>
            </a:pPr>
            <a:r>
              <a:rPr lang="en-US" dirty="0" smtClean="0">
                <a:solidFill>
                  <a:schemeClr val="bg2"/>
                </a:solidFill>
              </a:rPr>
              <a:t>1995</a:t>
            </a:r>
            <a:r>
              <a:rPr lang="en-US" dirty="0">
                <a:solidFill>
                  <a:schemeClr val="bg2"/>
                </a:solidFill>
                <a:cs typeface="Times New Roman" panose="02020603050405020304" pitchFamily="18" charset="0"/>
              </a:rPr>
              <a:t>–</a:t>
            </a:r>
            <a:r>
              <a:rPr lang="en-US" dirty="0" smtClean="0">
                <a:solidFill>
                  <a:schemeClr val="bg2"/>
                </a:solidFill>
              </a:rPr>
              <a:t>2015</a:t>
            </a:r>
            <a:r>
              <a:rPr lang="en-US" dirty="0">
                <a:solidFill>
                  <a:schemeClr val="bg2"/>
                </a:solidFill>
              </a:rPr>
              <a:t>: 918 deaths due to overexertion &amp; strain (cardiac, CVA, heat exhaustion)</a:t>
            </a:r>
            <a:endParaRPr lang="en-US" sz="3200" b="1" dirty="0">
              <a:solidFill>
                <a:schemeClr val="bg2"/>
              </a:solidFill>
            </a:endParaRPr>
          </a:p>
          <a:p>
            <a:r>
              <a:rPr lang="en-US" dirty="0" smtClean="0">
                <a:solidFill>
                  <a:schemeClr val="bg2"/>
                </a:solidFill>
              </a:rPr>
              <a:t>Non-fatal CV events</a:t>
            </a:r>
          </a:p>
          <a:p>
            <a:pPr lvl="1">
              <a:buFont typeface="Calibri" panose="020F0502020204030204" pitchFamily="34" charset="0"/>
              <a:buChar char="•"/>
            </a:pPr>
            <a:r>
              <a:rPr lang="en-US" dirty="0" smtClean="0">
                <a:solidFill>
                  <a:schemeClr val="bg2"/>
                </a:solidFill>
              </a:rPr>
              <a:t>700</a:t>
            </a:r>
            <a:r>
              <a:rPr lang="en-US" dirty="0" smtClean="0">
                <a:solidFill>
                  <a:schemeClr val="bg2"/>
                </a:solidFill>
                <a:cs typeface="Times New Roman" panose="02020603050405020304" pitchFamily="18" charset="0"/>
              </a:rPr>
              <a:t>–</a:t>
            </a:r>
            <a:r>
              <a:rPr lang="en-US" dirty="0" smtClean="0">
                <a:solidFill>
                  <a:schemeClr val="bg2"/>
                </a:solidFill>
              </a:rPr>
              <a:t>1000 per year (reported)</a:t>
            </a:r>
            <a:endParaRPr lang="en-US" dirty="0">
              <a:solidFill>
                <a:schemeClr val="bg2"/>
              </a:solidFill>
            </a:endParaRPr>
          </a:p>
          <a:p>
            <a:pPr lvl="1"/>
            <a:endParaRPr lang="en-US" dirty="0">
              <a:solidFill>
                <a:schemeClr val="bg2"/>
              </a:solidFill>
            </a:endParaRPr>
          </a:p>
        </p:txBody>
      </p:sp>
      <p:pic>
        <p:nvPicPr>
          <p:cNvPr id="3" name="Picture 2"/>
          <p:cNvPicPr>
            <a:picLocks noChangeAspect="1"/>
          </p:cNvPicPr>
          <p:nvPr/>
        </p:nvPicPr>
        <p:blipFill>
          <a:blip r:embed="rId2"/>
          <a:stretch>
            <a:fillRect/>
          </a:stretch>
        </p:blipFill>
        <p:spPr>
          <a:xfrm>
            <a:off x="5638800" y="2324548"/>
            <a:ext cx="3363150" cy="2839763"/>
          </a:xfrm>
          <a:prstGeom prst="rect">
            <a:avLst/>
          </a:prstGeom>
          <a:ln w="15875">
            <a:solidFill>
              <a:schemeClr val="bg1"/>
            </a:solidFill>
          </a:ln>
        </p:spPr>
      </p:pic>
      <p:sp>
        <p:nvSpPr>
          <p:cNvPr id="6" name="Title 1"/>
          <p:cNvSpPr>
            <a:spLocks noGrp="1"/>
          </p:cNvSpPr>
          <p:nvPr>
            <p:ph type="title"/>
          </p:nvPr>
        </p:nvSpPr>
        <p:spPr>
          <a:xfrm>
            <a:off x="0" y="152400"/>
            <a:ext cx="7010400" cy="664797"/>
          </a:xfrm>
          <a:solidFill>
            <a:schemeClr val="bg2"/>
          </a:solidFill>
        </p:spPr>
        <p:txBody>
          <a:bodyPr/>
          <a:lstStyle/>
          <a:p>
            <a:pPr algn="ctr"/>
            <a:r>
              <a:rPr lang="en-US" dirty="0" smtClean="0"/>
              <a:t>Firefighter Fatalities &amp; Injuries</a:t>
            </a:r>
            <a:endParaRPr lang="en-US" dirty="0"/>
          </a:p>
        </p:txBody>
      </p:sp>
    </p:spTree>
    <p:extLst>
      <p:ext uri="{BB962C8B-B14F-4D97-AF65-F5344CB8AC3E}">
        <p14:creationId xmlns:p14="http://schemas.microsoft.com/office/powerpoint/2010/main" val="29221771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76200" y="-76200"/>
            <a:ext cx="9296400" cy="2194560"/>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Text Box 3"/>
          <p:cNvSpPr txBox="1">
            <a:spLocks noChangeArrowheads="1"/>
          </p:cNvSpPr>
          <p:nvPr/>
        </p:nvSpPr>
        <p:spPr bwMode="auto">
          <a:xfrm>
            <a:off x="3975894" y="2133600"/>
            <a:ext cx="4876800" cy="83099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en-US" sz="2400" b="1" dirty="0">
                <a:solidFill>
                  <a:srgbClr val="000000"/>
                </a:solidFill>
                <a:cs typeface="Arial" charset="0"/>
              </a:rPr>
              <a:t>Line of Duty Deaths - CHD related</a:t>
            </a:r>
          </a:p>
          <a:p>
            <a:pPr algn="ctr" eaLnBrk="0" hangingPunct="0">
              <a:defRPr/>
            </a:pPr>
            <a:r>
              <a:rPr lang="en-US" sz="2400" b="1" dirty="0">
                <a:solidFill>
                  <a:srgbClr val="000000"/>
                </a:solidFill>
                <a:cs typeface="Arial" charset="0"/>
              </a:rPr>
              <a:t>N=449, 1994-2004</a:t>
            </a:r>
          </a:p>
        </p:txBody>
      </p:sp>
      <p:graphicFrame>
        <p:nvGraphicFramePr>
          <p:cNvPr id="9" name="Table 8"/>
          <p:cNvGraphicFramePr>
            <a:graphicFrameLocks noGrp="1"/>
          </p:cNvGraphicFramePr>
          <p:nvPr>
            <p:extLst>
              <p:ext uri="{D42A27DB-BD31-4B8C-83A1-F6EECF244321}">
                <p14:modId xmlns:p14="http://schemas.microsoft.com/office/powerpoint/2010/main" val="895448821"/>
              </p:ext>
            </p:extLst>
          </p:nvPr>
        </p:nvGraphicFramePr>
        <p:xfrm>
          <a:off x="304801" y="2940587"/>
          <a:ext cx="5114417" cy="3243606"/>
        </p:xfrm>
        <a:graphic>
          <a:graphicData uri="http://schemas.openxmlformats.org/drawingml/2006/table">
            <a:tbl>
              <a:tblPr/>
              <a:tblGrid>
                <a:gridCol w="3291840"/>
                <a:gridCol w="1822577"/>
              </a:tblGrid>
              <a:tr h="535912">
                <a:tc>
                  <a:txBody>
                    <a:bodyPr/>
                    <a:lstStyle/>
                    <a:p>
                      <a:pPr algn="l" fontAlgn="b"/>
                      <a:endParaRPr lang="en-US" sz="1600" b="0" i="0" u="none" strike="noStrike" dirty="0">
                        <a:solidFill>
                          <a:schemeClr val="bg2"/>
                        </a:solidFill>
                        <a:latin typeface="+mj-lt"/>
                      </a:endParaRPr>
                    </a:p>
                  </a:txBody>
                  <a:tcPr marL="0" marR="0" marT="0" marB="0" anchor="b">
                    <a:lnL>
                      <a:noFill/>
                    </a:lnL>
                    <a:lnR>
                      <a:noFill/>
                    </a:lnR>
                    <a:lnT>
                      <a:noFill/>
                    </a:lnT>
                    <a:lnB>
                      <a:noFill/>
                    </a:lnB>
                  </a:tcPr>
                </a:tc>
                <a:tc>
                  <a:txBody>
                    <a:bodyPr/>
                    <a:lstStyle/>
                    <a:p>
                      <a:pPr algn="ctr" fontAlgn="b"/>
                      <a:r>
                        <a:rPr lang="en-US" sz="2400" b="1" i="0" u="none" strike="noStrike" dirty="0" smtClean="0">
                          <a:solidFill>
                            <a:schemeClr val="bg2"/>
                          </a:solidFill>
                          <a:latin typeface="+mj-lt"/>
                        </a:rPr>
                        <a:t>Time Spent (%)</a:t>
                      </a:r>
                      <a:endParaRPr lang="en-US" sz="2400" b="1"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l" rtl="0" fontAlgn="b"/>
                      <a:r>
                        <a:rPr lang="en-US" sz="2400" b="0" i="0" u="none" strike="noStrike" dirty="0" smtClean="0">
                          <a:solidFill>
                            <a:schemeClr val="bg2"/>
                          </a:solidFill>
                          <a:latin typeface="+mj-lt"/>
                        </a:rPr>
                        <a:t>Fire Suppression         </a:t>
                      </a:r>
                      <a:endParaRPr lang="en-US" sz="2400" b="0" i="0" u="none" strike="noStrike" dirty="0">
                        <a:solidFill>
                          <a:schemeClr val="bg2"/>
                        </a:solidFill>
                        <a:latin typeface="+mj-lt"/>
                      </a:endParaRPr>
                    </a:p>
                  </a:txBody>
                  <a:tcPr marL="0" marR="0" marT="0" marB="0" anchor="b">
                    <a:lnL>
                      <a:noFill/>
                    </a:lnL>
                    <a:lnR>
                      <a:noFill/>
                    </a:lnR>
                    <a:lnT>
                      <a:noFill/>
                    </a:lnT>
                    <a:lnB>
                      <a:noFill/>
                    </a:lnB>
                  </a:tcPr>
                </a:tc>
                <a:tc>
                  <a:txBody>
                    <a:bodyPr/>
                    <a:lstStyle/>
                    <a:p>
                      <a:pPr algn="ctr" rtl="0" fontAlgn="b"/>
                      <a:r>
                        <a:rPr lang="en-US" sz="2400" b="0" i="0" u="none" strike="noStrike" dirty="0" smtClean="0">
                          <a:solidFill>
                            <a:schemeClr val="bg2"/>
                          </a:solidFill>
                          <a:latin typeface="+mj-lt"/>
                        </a:rPr>
                        <a:t>  1%</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l" rtl="0" fontAlgn="b"/>
                      <a:r>
                        <a:rPr lang="en-US" sz="2400" b="0" i="0" u="none" strike="noStrike" dirty="0" smtClean="0">
                          <a:solidFill>
                            <a:schemeClr val="bg2"/>
                          </a:solidFill>
                          <a:latin typeface="+mj-lt"/>
                        </a:rPr>
                        <a:t>Response to Alarm     </a:t>
                      </a:r>
                      <a:endParaRPr lang="en-US" sz="2400" b="0" i="0" u="none" strike="noStrike" dirty="0">
                        <a:solidFill>
                          <a:schemeClr val="bg2"/>
                        </a:solidFill>
                        <a:latin typeface="+mj-lt"/>
                      </a:endParaRPr>
                    </a:p>
                  </a:txBody>
                  <a:tcPr marL="0" marR="0" marT="0" marB="0" anchor="b">
                    <a:lnL>
                      <a:noFill/>
                    </a:lnL>
                    <a:lnR>
                      <a:noFill/>
                    </a:lnR>
                    <a:lnT>
                      <a:noFill/>
                    </a:lnT>
                    <a:lnB>
                      <a:noFill/>
                    </a:lnB>
                  </a:tcPr>
                </a:tc>
                <a:tc>
                  <a:txBody>
                    <a:bodyPr/>
                    <a:lstStyle/>
                    <a:p>
                      <a:pPr algn="ctr" rtl="0" fontAlgn="b"/>
                      <a:r>
                        <a:rPr lang="en-US" sz="2400" b="0" i="0" u="none" strike="noStrike" dirty="0" smtClean="0">
                          <a:solidFill>
                            <a:schemeClr val="bg2"/>
                          </a:solidFill>
                          <a:latin typeface="+mj-lt"/>
                        </a:rPr>
                        <a:t>  4%</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l" rtl="0" fontAlgn="b"/>
                      <a:r>
                        <a:rPr lang="en-US" sz="2400" b="0" i="0" u="none" strike="noStrike" dirty="0" smtClean="0">
                          <a:solidFill>
                            <a:schemeClr val="bg2"/>
                          </a:solidFill>
                          <a:latin typeface="+mj-lt"/>
                        </a:rPr>
                        <a:t>Return  from Alarm     </a:t>
                      </a:r>
                      <a:endParaRPr lang="en-US" sz="2400" b="0" i="0" u="none" strike="noStrike" dirty="0">
                        <a:solidFill>
                          <a:schemeClr val="bg2"/>
                        </a:solidFill>
                        <a:latin typeface="+mj-lt"/>
                      </a:endParaRPr>
                    </a:p>
                  </a:txBody>
                  <a:tcPr marL="0" marR="0" marT="0" marB="0" anchor="b">
                    <a:lnL>
                      <a:noFill/>
                    </a:lnL>
                    <a:lnR>
                      <a:noFill/>
                    </a:lnR>
                    <a:lnT>
                      <a:noFill/>
                    </a:lnT>
                    <a:lnB>
                      <a:noFill/>
                    </a:lnB>
                  </a:tcPr>
                </a:tc>
                <a:tc>
                  <a:txBody>
                    <a:bodyPr/>
                    <a:lstStyle/>
                    <a:p>
                      <a:pPr algn="ctr" rtl="0" fontAlgn="b"/>
                      <a:r>
                        <a:rPr lang="en-US" sz="2400" b="0" i="0" u="none" strike="noStrike" dirty="0" smtClean="0">
                          <a:solidFill>
                            <a:schemeClr val="bg2"/>
                          </a:solidFill>
                          <a:latin typeface="+mj-lt"/>
                        </a:rPr>
                        <a:t>  7%</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l" rtl="0" fontAlgn="b"/>
                      <a:r>
                        <a:rPr lang="en-US" sz="2400" b="0" i="0" u="none" strike="noStrike" dirty="0" smtClean="0">
                          <a:solidFill>
                            <a:schemeClr val="bg2"/>
                          </a:solidFill>
                          <a:latin typeface="+mj-lt"/>
                        </a:rPr>
                        <a:t>Physical Training          </a:t>
                      </a:r>
                      <a:endParaRPr lang="en-US" sz="2400" b="0" i="0" u="none" strike="noStrike" dirty="0">
                        <a:solidFill>
                          <a:schemeClr val="bg2"/>
                        </a:solidFill>
                        <a:latin typeface="+mj-lt"/>
                      </a:endParaRPr>
                    </a:p>
                  </a:txBody>
                  <a:tcPr marL="0" marR="0" marT="0" marB="0" anchor="b">
                    <a:lnL>
                      <a:noFill/>
                    </a:lnL>
                    <a:lnR>
                      <a:noFill/>
                    </a:lnR>
                    <a:lnT>
                      <a:noFill/>
                    </a:lnT>
                    <a:lnB>
                      <a:noFill/>
                    </a:lnB>
                  </a:tcPr>
                </a:tc>
                <a:tc>
                  <a:txBody>
                    <a:bodyPr/>
                    <a:lstStyle/>
                    <a:p>
                      <a:pPr algn="ctr" rtl="0" fontAlgn="b"/>
                      <a:r>
                        <a:rPr lang="en-US" sz="2400" b="0" i="0" u="none" strike="noStrike" dirty="0" smtClean="0">
                          <a:solidFill>
                            <a:schemeClr val="bg2"/>
                          </a:solidFill>
                          <a:latin typeface="+mj-lt"/>
                        </a:rPr>
                        <a:t>  8%</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l" rtl="0" fontAlgn="b"/>
                      <a:r>
                        <a:rPr lang="en-US" sz="2400" b="0" i="0" u="none" strike="noStrike" dirty="0" smtClean="0">
                          <a:solidFill>
                            <a:schemeClr val="bg2"/>
                          </a:solidFill>
                          <a:latin typeface="+mj-lt"/>
                        </a:rPr>
                        <a:t>Nonfire emergencies     </a:t>
                      </a:r>
                      <a:endParaRPr lang="en-US" sz="2400" b="0" i="0" u="none" strike="noStrike" dirty="0">
                        <a:solidFill>
                          <a:schemeClr val="bg2"/>
                        </a:solidFill>
                        <a:latin typeface="+mj-lt"/>
                      </a:endParaRPr>
                    </a:p>
                  </a:txBody>
                  <a:tcPr marL="0" marR="0" marT="0" marB="0" anchor="b">
                    <a:lnL>
                      <a:noFill/>
                    </a:lnL>
                    <a:lnR>
                      <a:noFill/>
                    </a:lnR>
                    <a:lnT>
                      <a:noFill/>
                    </a:lnT>
                    <a:lnB>
                      <a:noFill/>
                    </a:lnB>
                  </a:tcPr>
                </a:tc>
                <a:tc>
                  <a:txBody>
                    <a:bodyPr/>
                    <a:lstStyle/>
                    <a:p>
                      <a:pPr algn="ctr" rtl="0" fontAlgn="b"/>
                      <a:r>
                        <a:rPr lang="en-US" sz="2400" b="0" i="0" u="none" strike="noStrike" dirty="0" smtClean="0">
                          <a:solidFill>
                            <a:schemeClr val="bg2"/>
                          </a:solidFill>
                          <a:latin typeface="+mj-lt"/>
                        </a:rPr>
                        <a:t>15%</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l" rtl="0" fontAlgn="b"/>
                      <a:r>
                        <a:rPr lang="en-US" sz="2400" b="0" i="0" u="none" strike="noStrike" dirty="0" smtClean="0">
                          <a:solidFill>
                            <a:schemeClr val="bg2"/>
                          </a:solidFill>
                          <a:latin typeface="+mj-lt"/>
                        </a:rPr>
                        <a:t>Nonemergency duties   </a:t>
                      </a:r>
                      <a:endParaRPr lang="en-US" sz="2400" b="0" i="0" u="none" strike="noStrike" dirty="0">
                        <a:solidFill>
                          <a:schemeClr val="bg2"/>
                        </a:solidFill>
                        <a:latin typeface="+mj-lt"/>
                      </a:endParaRPr>
                    </a:p>
                  </a:txBody>
                  <a:tcPr marL="0" marR="0" marT="0" marB="0" anchor="b">
                    <a:lnL>
                      <a:noFill/>
                    </a:lnL>
                    <a:lnR>
                      <a:noFill/>
                    </a:lnR>
                    <a:lnT>
                      <a:noFill/>
                    </a:lnT>
                    <a:lnB>
                      <a:noFill/>
                    </a:lnB>
                  </a:tcPr>
                </a:tc>
                <a:tc>
                  <a:txBody>
                    <a:bodyPr/>
                    <a:lstStyle/>
                    <a:p>
                      <a:pPr algn="ctr" rtl="0" fontAlgn="b"/>
                      <a:r>
                        <a:rPr lang="en-US" sz="2400" b="0" i="0" u="none" strike="noStrike" dirty="0" smtClean="0">
                          <a:solidFill>
                            <a:schemeClr val="bg2"/>
                          </a:solidFill>
                          <a:latin typeface="+mj-lt"/>
                        </a:rPr>
                        <a:t>65%</a:t>
                      </a:r>
                      <a:endParaRPr lang="en-US" sz="2400" b="0" i="0" u="none" strike="noStrike" dirty="0">
                        <a:solidFill>
                          <a:schemeClr val="bg2"/>
                        </a:solidFill>
                        <a:latin typeface="+mj-lt"/>
                      </a:endParaRPr>
                    </a:p>
                  </a:txBody>
                  <a:tcPr marL="0" marR="0" marT="0" marB="0" anchor="b">
                    <a:lnL>
                      <a:noFill/>
                    </a:lnL>
                    <a:lnR>
                      <a:noFill/>
                    </a:lnR>
                    <a:lnT>
                      <a:noFill/>
                    </a:lnT>
                    <a:lnB>
                      <a:noFill/>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474038604"/>
              </p:ext>
            </p:extLst>
          </p:nvPr>
        </p:nvGraphicFramePr>
        <p:xfrm>
          <a:off x="5410200" y="2940587"/>
          <a:ext cx="1550988" cy="3243606"/>
        </p:xfrm>
        <a:graphic>
          <a:graphicData uri="http://schemas.openxmlformats.org/drawingml/2006/table">
            <a:tbl>
              <a:tblPr/>
              <a:tblGrid>
                <a:gridCol w="1550988"/>
              </a:tblGrid>
              <a:tr h="535912">
                <a:tc>
                  <a:txBody>
                    <a:bodyPr/>
                    <a:lstStyle/>
                    <a:p>
                      <a:pPr algn="ctr" fontAlgn="b"/>
                      <a:r>
                        <a:rPr lang="en-US" sz="2400" b="1" i="0" u="none" strike="noStrike" dirty="0" smtClean="0">
                          <a:solidFill>
                            <a:schemeClr val="bg2"/>
                          </a:solidFill>
                          <a:latin typeface="+mj-lt"/>
                        </a:rPr>
                        <a:t>Fatalities </a:t>
                      </a:r>
                      <a:r>
                        <a:rPr lang="en-US" sz="2400" b="1" i="0" u="none" strike="noStrike" dirty="0">
                          <a:solidFill>
                            <a:schemeClr val="bg2"/>
                          </a:solidFill>
                          <a:latin typeface="+mj-lt"/>
                        </a:rPr>
                        <a:t>(%)</a:t>
                      </a: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32%</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13%</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17%</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13%</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  9%</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15%</a:t>
                      </a:r>
                      <a:endParaRPr lang="en-US" sz="2400" b="0" i="0" u="none" strike="noStrike" dirty="0">
                        <a:solidFill>
                          <a:schemeClr val="bg2"/>
                        </a:solidFill>
                        <a:latin typeface="+mj-lt"/>
                      </a:endParaRPr>
                    </a:p>
                  </a:txBody>
                  <a:tcPr marL="0" marR="0" marT="0" marB="0" anchor="b">
                    <a:lnL>
                      <a:noFill/>
                    </a:lnL>
                    <a:lnR>
                      <a:noFill/>
                    </a:lnR>
                    <a:lnT>
                      <a:noFill/>
                    </a:lnT>
                    <a:lnB>
                      <a:noFill/>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06043259"/>
              </p:ext>
            </p:extLst>
          </p:nvPr>
        </p:nvGraphicFramePr>
        <p:xfrm>
          <a:off x="7086600" y="2940587"/>
          <a:ext cx="1354824" cy="3243606"/>
        </p:xfrm>
        <a:graphic>
          <a:graphicData uri="http://schemas.openxmlformats.org/drawingml/2006/table">
            <a:tbl>
              <a:tblPr/>
              <a:tblGrid>
                <a:gridCol w="1354824"/>
              </a:tblGrid>
              <a:tr h="535912">
                <a:tc>
                  <a:txBody>
                    <a:bodyPr/>
                    <a:lstStyle/>
                    <a:p>
                      <a:pPr algn="ctr" fontAlgn="b"/>
                      <a:r>
                        <a:rPr lang="en-US" sz="2400" b="1" i="0" u="none" strike="noStrike" dirty="0" smtClean="0">
                          <a:solidFill>
                            <a:schemeClr val="bg2"/>
                          </a:solidFill>
                          <a:latin typeface="+mj-lt"/>
                        </a:rPr>
                        <a:t>Odds Ratio</a:t>
                      </a:r>
                      <a:endParaRPr lang="en-US" sz="2400" b="1"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l" rtl="0" fontAlgn="b"/>
                      <a:r>
                        <a:rPr lang="en-US" sz="2400" b="0" i="0" u="none" strike="noStrike" dirty="0" smtClean="0">
                          <a:solidFill>
                            <a:schemeClr val="bg2"/>
                          </a:solidFill>
                          <a:latin typeface="+mj-lt"/>
                        </a:rPr>
                        <a:t>    136</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14.1</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10.5</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  6.6</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  2.6</a:t>
                      </a:r>
                      <a:endParaRPr lang="en-US" sz="2400" b="0" i="0" u="none" strike="noStrike" dirty="0">
                        <a:solidFill>
                          <a:schemeClr val="bg2"/>
                        </a:solidFill>
                        <a:latin typeface="+mj-lt"/>
                      </a:endParaRPr>
                    </a:p>
                  </a:txBody>
                  <a:tcPr marL="0" marR="0" marT="0" marB="0" anchor="b">
                    <a:lnL>
                      <a:noFill/>
                    </a:lnL>
                    <a:lnR>
                      <a:noFill/>
                    </a:lnR>
                    <a:lnT>
                      <a:noFill/>
                    </a:lnT>
                    <a:lnB>
                      <a:noFill/>
                    </a:lnB>
                  </a:tcPr>
                </a:tc>
              </a:tr>
              <a:tr h="418681">
                <a:tc>
                  <a:txBody>
                    <a:bodyPr/>
                    <a:lstStyle/>
                    <a:p>
                      <a:pPr algn="ctr" rtl="0" fontAlgn="b"/>
                      <a:r>
                        <a:rPr lang="en-US" sz="2400" b="0" i="0" u="none" strike="noStrike" dirty="0" smtClean="0">
                          <a:solidFill>
                            <a:schemeClr val="bg2"/>
                          </a:solidFill>
                          <a:latin typeface="+mj-lt"/>
                        </a:rPr>
                        <a:t>  1.0</a:t>
                      </a:r>
                      <a:endParaRPr lang="en-US" sz="2400" b="0" i="0" u="none" strike="noStrike" dirty="0">
                        <a:solidFill>
                          <a:schemeClr val="bg2"/>
                        </a:solidFill>
                        <a:latin typeface="+mj-lt"/>
                      </a:endParaRPr>
                    </a:p>
                  </a:txBody>
                  <a:tcPr marL="0" marR="0" marT="0" marB="0" anchor="b">
                    <a:lnL>
                      <a:noFill/>
                    </a:lnL>
                    <a:lnR>
                      <a:noFill/>
                    </a:lnR>
                    <a:lnT>
                      <a:noFill/>
                    </a:lnT>
                    <a:lnB>
                      <a:noFill/>
                    </a:lnB>
                  </a:tcPr>
                </a:tc>
              </a:tr>
            </a:tbl>
          </a:graphicData>
        </a:graphic>
      </p:graphicFrame>
      <p:pic>
        <p:nvPicPr>
          <p:cNvPr id="12" name="Picture 5" descr="The New England Journal of Medicine">
            <a:hlinkClick r:id="rId2"/>
          </p:cNvPr>
          <p:cNvPicPr>
            <a:picLocks noChangeAspect="1" noChangeArrowheads="1"/>
          </p:cNvPicPr>
          <p:nvPr/>
        </p:nvPicPr>
        <p:blipFill rotWithShape="1">
          <a:blip r:embed="rId3" cstate="print"/>
          <a:srcRect t="1103" b="1103"/>
          <a:stretch/>
        </p:blipFill>
        <p:spPr bwMode="auto">
          <a:xfrm>
            <a:off x="-76200" y="1454972"/>
            <a:ext cx="4269677" cy="822960"/>
          </a:xfrm>
          <a:prstGeom prst="rect">
            <a:avLst/>
          </a:prstGeom>
          <a:noFill/>
          <a:ln w="9525">
            <a:noFill/>
            <a:miter lim="800000"/>
            <a:headEnd/>
            <a:tailEnd/>
          </a:ln>
        </p:spPr>
      </p:pic>
      <p:sp>
        <p:nvSpPr>
          <p:cNvPr id="14" name="Title 1"/>
          <p:cNvSpPr>
            <a:spLocks noGrp="1"/>
          </p:cNvSpPr>
          <p:nvPr>
            <p:ph type="title"/>
          </p:nvPr>
        </p:nvSpPr>
        <p:spPr>
          <a:xfrm>
            <a:off x="2" y="205420"/>
            <a:ext cx="4724400" cy="664797"/>
          </a:xfrm>
          <a:solidFill>
            <a:schemeClr val="bg2"/>
          </a:solidFill>
        </p:spPr>
        <p:txBody>
          <a:bodyPr/>
          <a:lstStyle/>
          <a:p>
            <a:pPr algn="ctr"/>
            <a:r>
              <a:rPr lang="en-US" dirty="0" smtClean="0"/>
              <a:t>Research Findings</a:t>
            </a:r>
            <a:endParaRPr lang="en-US" dirty="0"/>
          </a:p>
        </p:txBody>
      </p:sp>
      <p:sp>
        <p:nvSpPr>
          <p:cNvPr id="13" name="Rectangle 12"/>
          <p:cNvSpPr/>
          <p:nvPr/>
        </p:nvSpPr>
        <p:spPr>
          <a:xfrm>
            <a:off x="687750" y="2410598"/>
            <a:ext cx="1370888" cy="276999"/>
          </a:xfrm>
          <a:prstGeom prst="rect">
            <a:avLst/>
          </a:prstGeom>
          <a:solidFill>
            <a:srgbClr val="002060"/>
          </a:solidFill>
        </p:spPr>
        <p:txBody>
          <a:bodyPr wrap="none">
            <a:spAutoFit/>
          </a:bodyPr>
          <a:lstStyle/>
          <a:p>
            <a:pPr fontAlgn="base">
              <a:spcBef>
                <a:spcPct val="0"/>
              </a:spcBef>
              <a:spcAft>
                <a:spcPct val="0"/>
              </a:spcAft>
            </a:pPr>
            <a:r>
              <a:rPr lang="da-DK" sz="1200" b="1" dirty="0" smtClean="0">
                <a:solidFill>
                  <a:srgbClr val="FFFF00"/>
                </a:solidFill>
                <a:latin typeface="Arial" charset="0"/>
              </a:rPr>
              <a:t>Kales et al. 2007</a:t>
            </a:r>
            <a:endParaRPr lang="en-US" sz="1200" b="1" dirty="0">
              <a:solidFill>
                <a:srgbClr val="FFFF00"/>
              </a:solidFill>
              <a:latin typeface="Arial" charset="0"/>
            </a:endParaRPr>
          </a:p>
        </p:txBody>
      </p:sp>
      <p:sp>
        <p:nvSpPr>
          <p:cNvPr id="15" name="TextBox 14"/>
          <p:cNvSpPr txBox="1"/>
          <p:nvPr/>
        </p:nvSpPr>
        <p:spPr>
          <a:xfrm>
            <a:off x="6477000" y="6477513"/>
            <a:ext cx="2057400" cy="415498"/>
          </a:xfrm>
          <a:prstGeom prst="rect">
            <a:avLst/>
          </a:prstGeom>
          <a:noFill/>
        </p:spPr>
        <p:txBody>
          <a:bodyPr wrap="square" rtlCol="0">
            <a:spAutoFit/>
          </a:bodyPr>
          <a:lstStyle/>
          <a:p>
            <a:pPr algn="ctr"/>
            <a:r>
              <a:rPr lang="en-US" sz="1050" b="1" dirty="0" smtClean="0">
                <a:solidFill>
                  <a:schemeClr val="bg1"/>
                </a:solidFill>
              </a:rPr>
              <a:t>Skidmore College</a:t>
            </a:r>
          </a:p>
          <a:p>
            <a:pPr algn="ctr"/>
            <a:r>
              <a:rPr lang="en-US" sz="1000" i="1" dirty="0" smtClean="0">
                <a:solidFill>
                  <a:schemeClr val="bg1"/>
                </a:solidFill>
              </a:rPr>
              <a:t>First Responder Health &amp; Safety Lab </a:t>
            </a:r>
            <a:endParaRPr lang="en-US" sz="1000" i="1" dirty="0">
              <a:solidFill>
                <a:schemeClr val="bg1"/>
              </a:solidFill>
            </a:endParaRPr>
          </a:p>
        </p:txBody>
      </p:sp>
    </p:spTree>
    <p:extLst>
      <p:ext uri="{BB962C8B-B14F-4D97-AF65-F5344CB8AC3E}">
        <p14:creationId xmlns:p14="http://schemas.microsoft.com/office/powerpoint/2010/main" val="19799310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6200" y="-76200"/>
            <a:ext cx="9296400" cy="1671422"/>
          </a:xfrm>
          <a:prstGeom prst="rect">
            <a:avLst/>
          </a:prstGeom>
          <a:solidFill>
            <a:schemeClr val="bg2"/>
          </a:solidFill>
          <a:ln w="53975">
            <a:solidFill>
              <a:schemeClr val="bg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Content Placeholder 2"/>
          <p:cNvSpPr>
            <a:spLocks noGrp="1"/>
          </p:cNvSpPr>
          <p:nvPr>
            <p:ph idx="1"/>
          </p:nvPr>
        </p:nvSpPr>
        <p:spPr>
          <a:xfrm>
            <a:off x="381000" y="1981200"/>
            <a:ext cx="8382000" cy="924356"/>
          </a:xfrm>
        </p:spPr>
        <p:txBody>
          <a:bodyPr/>
          <a:lstStyle/>
          <a:p>
            <a:r>
              <a:rPr lang="en-US" dirty="0" smtClean="0">
                <a:solidFill>
                  <a:schemeClr val="bg2"/>
                </a:solidFill>
              </a:rPr>
              <a:t>How do Health, Safety, &amp; Wellness fit together?</a:t>
            </a:r>
          </a:p>
          <a:p>
            <a:pPr marL="517525" lvl="1" indent="0">
              <a:buNone/>
            </a:pPr>
            <a:endParaRPr lang="en-US" dirty="0">
              <a:solidFill>
                <a:schemeClr val="bg2"/>
              </a:solidFill>
            </a:endParaRPr>
          </a:p>
        </p:txBody>
      </p:sp>
      <p:sp>
        <p:nvSpPr>
          <p:cNvPr id="4" name="Title 1"/>
          <p:cNvSpPr>
            <a:spLocks noGrp="1"/>
          </p:cNvSpPr>
          <p:nvPr>
            <p:ph type="title"/>
          </p:nvPr>
        </p:nvSpPr>
        <p:spPr>
          <a:xfrm>
            <a:off x="0" y="228600"/>
            <a:ext cx="8382000" cy="664797"/>
          </a:xfrm>
          <a:solidFill>
            <a:schemeClr val="bg2"/>
          </a:solidFill>
        </p:spPr>
        <p:txBody>
          <a:bodyPr/>
          <a:lstStyle/>
          <a:p>
            <a:pPr algn="ctr"/>
            <a:r>
              <a:rPr lang="en-US" dirty="0" smtClean="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Pr>
              <a:t>Health &amp; Safety in the Fire Service</a:t>
            </a:r>
            <a:endPar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
        <p:nvSpPr>
          <p:cNvPr id="5" name="TextBox 4"/>
          <p:cNvSpPr txBox="1"/>
          <p:nvPr/>
        </p:nvSpPr>
        <p:spPr>
          <a:xfrm>
            <a:off x="0" y="6396335"/>
            <a:ext cx="3892378" cy="461665"/>
          </a:xfrm>
          <a:prstGeom prst="rect">
            <a:avLst/>
          </a:prstGeom>
          <a:noFill/>
        </p:spPr>
        <p:txBody>
          <a:bodyPr wrap="square" rtlCol="0">
            <a:spAutoFit/>
          </a:bodyPr>
          <a:lstStyle/>
          <a:p>
            <a:r>
              <a:rPr lang="en-US" sz="800" dirty="0">
                <a:solidFill>
                  <a:schemeClr val="bg2"/>
                </a:solidFill>
              </a:rPr>
              <a:t>01, 2013 By Ira </a:t>
            </a:r>
            <a:r>
              <a:rPr lang="en-US" sz="800" dirty="0" err="1">
                <a:solidFill>
                  <a:schemeClr val="bg2"/>
                </a:solidFill>
              </a:rPr>
              <a:t>OzerSep</a:t>
            </a:r>
            <a:r>
              <a:rPr lang="en-US" sz="800" dirty="0">
                <a:solidFill>
                  <a:schemeClr val="bg2"/>
                </a:solidFill>
              </a:rPr>
              <a:t>. "Safety and Wellness: The Critical Connection -- Occupational Health &amp; Safety." </a:t>
            </a:r>
            <a:r>
              <a:rPr lang="en-US" sz="800" i="1" dirty="0">
                <a:solidFill>
                  <a:schemeClr val="bg2"/>
                </a:solidFill>
              </a:rPr>
              <a:t>Occupational Health &amp; Safety</a:t>
            </a:r>
            <a:r>
              <a:rPr lang="en-US" sz="800" dirty="0">
                <a:solidFill>
                  <a:schemeClr val="bg2"/>
                </a:solidFill>
              </a:rPr>
              <a:t>. 1105 Media, </a:t>
            </a:r>
            <a:r>
              <a:rPr lang="en-US" sz="800" dirty="0" err="1">
                <a:solidFill>
                  <a:schemeClr val="bg2"/>
                </a:solidFill>
              </a:rPr>
              <a:t>Inc</a:t>
            </a:r>
            <a:r>
              <a:rPr lang="en-US" sz="800" dirty="0">
                <a:solidFill>
                  <a:schemeClr val="bg2"/>
                </a:solidFill>
              </a:rPr>
              <a:t>, 1 Sept. 2013. Web. 12 Oct. 2016. </a:t>
            </a:r>
          </a:p>
        </p:txBody>
      </p:sp>
      <p:graphicFrame>
        <p:nvGraphicFramePr>
          <p:cNvPr id="6" name="Diagram 5"/>
          <p:cNvGraphicFramePr/>
          <p:nvPr>
            <p:extLst>
              <p:ext uri="{D42A27DB-BD31-4B8C-83A1-F6EECF244321}">
                <p14:modId xmlns:p14="http://schemas.microsoft.com/office/powerpoint/2010/main" val="4208603096"/>
              </p:ext>
            </p:extLst>
          </p:nvPr>
        </p:nvGraphicFramePr>
        <p:xfrm>
          <a:off x="1706880" y="2606040"/>
          <a:ext cx="64770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430137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5.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Blue Evangelism Segoe">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1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Modul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FSI Powerpoin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SI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5.xml><?xml version="1.0" encoding="utf-8"?>
<a:themeOverride xmlns:a="http://schemas.openxmlformats.org/drawingml/2006/main">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62D6B15-4AC3-40F7-A6B0-7952FD27E1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(Bright blue design)</Template>
  <TotalTime>2710</TotalTime>
  <Words>2599</Words>
  <Application>Microsoft Macintosh PowerPoint</Application>
  <PresentationFormat>On-screen Show (4:3)</PresentationFormat>
  <Paragraphs>658</Paragraphs>
  <Slides>68</Slides>
  <Notes>3</Notes>
  <HiddenSlides>0</HiddenSlides>
  <MMClips>0</MMClips>
  <ScaleCrop>false</ScaleCrop>
  <HeadingPairs>
    <vt:vector size="4" baseType="variant">
      <vt:variant>
        <vt:lpstr>Theme</vt:lpstr>
      </vt:variant>
      <vt:variant>
        <vt:i4>4</vt:i4>
      </vt:variant>
      <vt:variant>
        <vt:lpstr>Slide Titles</vt:lpstr>
      </vt:variant>
      <vt:variant>
        <vt:i4>68</vt:i4>
      </vt:variant>
    </vt:vector>
  </HeadingPairs>
  <TitlesOfParts>
    <vt:vector size="72" baseType="lpstr">
      <vt:lpstr>Blue Evangelism Segoe</vt:lpstr>
      <vt:lpstr>White with Courier font for code slides</vt:lpstr>
      <vt:lpstr>1_White with Courier font for code slides</vt:lpstr>
      <vt:lpstr>Module</vt:lpstr>
      <vt:lpstr>Understanding and Combatting CVD in the Fire Service</vt:lpstr>
      <vt:lpstr>Denise L. Smith</vt:lpstr>
      <vt:lpstr>PowerPoint Presentation</vt:lpstr>
      <vt:lpstr>PowerPoint Presentation</vt:lpstr>
      <vt:lpstr>Section One Health and Safety in the FS</vt:lpstr>
      <vt:lpstr>Firefighter Fatality Statistics</vt:lpstr>
      <vt:lpstr>Firefighter Fatalities &amp; Injuries</vt:lpstr>
      <vt:lpstr>Research Findings</vt:lpstr>
      <vt:lpstr>Health &amp; Safety in the Fire Service</vt:lpstr>
      <vt:lpstr>PowerPoint Presentation</vt:lpstr>
      <vt:lpstr>Firefighter Fatality Statistics</vt:lpstr>
      <vt:lpstr>Section Two Cardiovascular Strain of Firefighting</vt:lpstr>
      <vt:lpstr>Physical Demands of Firefighting</vt:lpstr>
      <vt:lpstr>Physiological Strain of Firefighting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That Affect FF Responses</vt:lpstr>
      <vt:lpstr>Factors That Affect FF Responses</vt:lpstr>
      <vt:lpstr>Factors That Affect FF Responses</vt:lpstr>
      <vt:lpstr>Factors That Affect FF Responses</vt:lpstr>
      <vt:lpstr>  Heat Stress &amp; Dehydration</vt:lpstr>
      <vt:lpstr>Section Three Linking CV Strain to SCE</vt:lpstr>
      <vt:lpstr>Model of Sudden Cardiac Event</vt:lpstr>
      <vt:lpstr>Model of Sudden Cardiac Event</vt:lpstr>
      <vt:lpstr>PowerPoint Presentation</vt:lpstr>
      <vt:lpstr>PowerPoint Presentation</vt:lpstr>
      <vt:lpstr>Model of CVE in the FS </vt:lpstr>
      <vt:lpstr>PowerPoint Presentation</vt:lpstr>
      <vt:lpstr>PowerPoint Presentation</vt:lpstr>
      <vt:lpstr>Who is at Risk?</vt:lpstr>
      <vt:lpstr>CVD Risk Factor Hazards</vt:lpstr>
      <vt:lpstr>PowerPoint Presentation</vt:lpstr>
      <vt:lpstr>PowerPoint Presentation</vt:lpstr>
      <vt:lpstr>PowerPoint Presentation</vt:lpstr>
      <vt:lpstr>PowerPoint Presentation</vt:lpstr>
      <vt:lpstr>PowerPoint Presentation</vt:lpstr>
      <vt:lpstr>PowerPoint Presentation</vt:lpstr>
      <vt:lpstr>Section Four Strategies to Combat CVD in the FS</vt:lpstr>
      <vt:lpstr>Medical Evaluations</vt:lpstr>
      <vt:lpstr>Comprehensive Occupational Health</vt:lpstr>
      <vt:lpstr>Decreasing Death and Injury</vt:lpstr>
      <vt:lpstr>Decreasing Death and Injury</vt:lpstr>
      <vt:lpstr>Wellness/Fitness Programs</vt:lpstr>
      <vt:lpstr>Benefits of Fitness</vt:lpstr>
      <vt:lpstr>Benefits of Fitness</vt:lpstr>
      <vt:lpstr> </vt:lpstr>
      <vt:lpstr>PowerPoint Presentation</vt:lpstr>
      <vt:lpstr>PowerPoint Presentation</vt:lpstr>
      <vt:lpstr>Promote Smoking Cessation</vt:lpstr>
      <vt:lpstr>On-Scene Consideration</vt:lpstr>
      <vt:lpstr>Incident Scene Rehabilitation</vt:lpstr>
      <vt:lpstr>Incident Scene Rehabilitation</vt:lpstr>
      <vt:lpstr>Benefits of Rehabilitation</vt:lpstr>
      <vt:lpstr>Ensure Proper Hydration</vt:lpstr>
      <vt:lpstr>Ensure Proper Hydration</vt:lpstr>
      <vt:lpstr>Dehydration</vt:lpstr>
      <vt:lpstr>Promote Smoking Cessation</vt:lpstr>
      <vt:lpstr>SUMMARY</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Andrea Wilkinson</dc:creator>
  <cp:keywords/>
  <cp:lastModifiedBy>Denise SMITH</cp:lastModifiedBy>
  <cp:revision>374</cp:revision>
  <cp:lastPrinted>2016-11-17T17:37:18Z</cp:lastPrinted>
  <dcterms:created xsi:type="dcterms:W3CDTF">2016-10-11T16:37:38Z</dcterms:created>
  <dcterms:modified xsi:type="dcterms:W3CDTF">2017-09-19T19:58:13Z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TC102867199990</vt:lpwstr>
  </property>
</Properties>
</file>