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1"/>
  </p:sldMasterIdLst>
  <p:notesMasterIdLst>
    <p:notesMasterId r:id="rId12"/>
  </p:notesMasterIdLst>
  <p:handoutMasterIdLst>
    <p:handoutMasterId r:id="rId13"/>
  </p:handoutMasterIdLst>
  <p:sldIdLst>
    <p:sldId id="256" r:id="rId2"/>
    <p:sldId id="257" r:id="rId3"/>
    <p:sldId id="377" r:id="rId4"/>
    <p:sldId id="394" r:id="rId5"/>
    <p:sldId id="382" r:id="rId6"/>
    <p:sldId id="380" r:id="rId7"/>
    <p:sldId id="395" r:id="rId8"/>
    <p:sldId id="396" r:id="rId9"/>
    <p:sldId id="400" r:id="rId10"/>
    <p:sldId id="294"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74D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87674" autoAdjust="0"/>
  </p:normalViewPr>
  <p:slideViewPr>
    <p:cSldViewPr>
      <p:cViewPr varScale="1">
        <p:scale>
          <a:sx n="98" d="100"/>
          <a:sy n="98" d="100"/>
        </p:scale>
        <p:origin x="-248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notesViewPr>
    <p:cSldViewPr>
      <p:cViewPr varScale="1">
        <p:scale>
          <a:sx n="83" d="100"/>
          <a:sy n="83" d="100"/>
        </p:scale>
        <p:origin x="-19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21706D9D-1B54-4675-A6D4-EC23C2DD4A4A}" type="datetimeFigureOut">
              <a:rPr lang="en-US"/>
              <a:pPr>
                <a:defRPr/>
              </a:pPr>
              <a:t>2/26/18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3A3054D-E8F2-45B7-AD0C-1F91BCCC5BED}" type="slidenum">
              <a:rPr lang="en-US"/>
              <a:pPr>
                <a:defRPr/>
              </a:pPr>
              <a:t>‹#›</a:t>
            </a:fld>
            <a:endParaRPr lang="en-US" dirty="0"/>
          </a:p>
        </p:txBody>
      </p:sp>
    </p:spTree>
    <p:extLst>
      <p:ext uri="{BB962C8B-B14F-4D97-AF65-F5344CB8AC3E}">
        <p14:creationId xmlns:p14="http://schemas.microsoft.com/office/powerpoint/2010/main" val="336850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DF0DE82-3BE3-49E6-8FF5-D6064F1DD71A}" type="datetimeFigureOut">
              <a:rPr lang="en-US"/>
              <a:pPr>
                <a:defRPr/>
              </a:pPr>
              <a:t>2/26/18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821889A-DF4E-4B35-BD32-802FA7857B2F}" type="slidenum">
              <a:rPr lang="en-US"/>
              <a:pPr>
                <a:defRPr/>
              </a:pPr>
              <a:t>‹#›</a:t>
            </a:fld>
            <a:endParaRPr lang="en-US" dirty="0"/>
          </a:p>
        </p:txBody>
      </p:sp>
    </p:spTree>
    <p:extLst>
      <p:ext uri="{BB962C8B-B14F-4D97-AF65-F5344CB8AC3E}">
        <p14:creationId xmlns:p14="http://schemas.microsoft.com/office/powerpoint/2010/main" val="1544560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B6FD4-5E73-474A-AA78-BF92CA5C7A59}" type="slidenum">
              <a:rPr lang="en-US"/>
              <a:pPr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11495"/>
            <a:ext cx="3654681" cy="727417"/>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30800"/>
          <a:stretch/>
        </p:blipFill>
        <p:spPr>
          <a:xfrm>
            <a:off x="6544962" y="5974598"/>
            <a:ext cx="2133600" cy="401210"/>
          </a:xfrm>
          <a:prstGeom prst="rect">
            <a:avLst/>
          </a:prstGeom>
        </p:spPr>
      </p:pic>
    </p:spTree>
    <p:extLst>
      <p:ext uri="{BB962C8B-B14F-4D97-AF65-F5344CB8AC3E}">
        <p14:creationId xmlns:p14="http://schemas.microsoft.com/office/powerpoint/2010/main" val="39284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93B1077-4C6B-4EA5-B273-66D7C43DCDA9}" type="slidenum">
              <a:rPr lang="en-US" smtClean="0"/>
              <a:pPr>
                <a:defRPr/>
              </a:pPr>
              <a:t>‹#›</a:t>
            </a:fld>
            <a:endParaRPr lang="en-US" dirty="0"/>
          </a:p>
        </p:txBody>
      </p:sp>
    </p:spTree>
    <p:extLst>
      <p:ext uri="{BB962C8B-B14F-4D97-AF65-F5344CB8AC3E}">
        <p14:creationId xmlns:p14="http://schemas.microsoft.com/office/powerpoint/2010/main" val="346515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4F91F6C-2F8F-4461-A942-A6086470C3B6}" type="slidenum">
              <a:rPr lang="en-US" smtClean="0"/>
              <a:pPr>
                <a:defRPr/>
              </a:pPr>
              <a:t>‹#›</a:t>
            </a:fld>
            <a:endParaRPr lang="en-US" dirty="0"/>
          </a:p>
        </p:txBody>
      </p:sp>
    </p:spTree>
    <p:extLst>
      <p:ext uri="{BB962C8B-B14F-4D97-AF65-F5344CB8AC3E}">
        <p14:creationId xmlns:p14="http://schemas.microsoft.com/office/powerpoint/2010/main" val="284825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831720"/>
            <a:ext cx="3271838" cy="65121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30800"/>
          <a:stretch/>
        </p:blipFill>
        <p:spPr>
          <a:xfrm>
            <a:off x="5943600" y="5896422"/>
            <a:ext cx="2774950" cy="521812"/>
          </a:xfrm>
          <a:prstGeom prst="rect">
            <a:avLst/>
          </a:prstGeom>
        </p:spPr>
      </p:pic>
    </p:spTree>
    <p:extLst>
      <p:ext uri="{BB962C8B-B14F-4D97-AF65-F5344CB8AC3E}">
        <p14:creationId xmlns:p14="http://schemas.microsoft.com/office/powerpoint/2010/main" val="236977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E8D809E-E008-476E-A2DE-240C1E75E29E}" type="slidenum">
              <a:rPr lang="en-US" smtClean="0"/>
              <a:pPr>
                <a:defRPr/>
              </a:pPr>
              <a:t>‹#›</a:t>
            </a:fld>
            <a:endParaRPr lang="en-US" dirty="0"/>
          </a:p>
        </p:txBody>
      </p:sp>
    </p:spTree>
    <p:extLst>
      <p:ext uri="{BB962C8B-B14F-4D97-AF65-F5344CB8AC3E}">
        <p14:creationId xmlns:p14="http://schemas.microsoft.com/office/powerpoint/2010/main" val="42504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EE7D5267-6C37-494B-932D-56D9E9572CB2}" type="slidenum">
              <a:rPr lang="en-US" smtClean="0"/>
              <a:pPr>
                <a:defRPr/>
              </a:pPr>
              <a:t>‹#›</a:t>
            </a:fld>
            <a:endParaRPr lang="en-US" dirty="0"/>
          </a:p>
        </p:txBody>
      </p:sp>
    </p:spTree>
    <p:extLst>
      <p:ext uri="{BB962C8B-B14F-4D97-AF65-F5344CB8AC3E}">
        <p14:creationId xmlns:p14="http://schemas.microsoft.com/office/powerpoint/2010/main" val="52440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6BD6735-178F-4246-A807-6B7D0FEBD9A8}" type="slidenum">
              <a:rPr lang="en-US" smtClean="0"/>
              <a:pPr>
                <a:defRPr/>
              </a:pPr>
              <a:t>‹#›</a:t>
            </a:fld>
            <a:endParaRPr lang="en-US" dirty="0"/>
          </a:p>
        </p:txBody>
      </p:sp>
    </p:spTree>
    <p:extLst>
      <p:ext uri="{BB962C8B-B14F-4D97-AF65-F5344CB8AC3E}">
        <p14:creationId xmlns:p14="http://schemas.microsoft.com/office/powerpoint/2010/main" val="40769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3B46D9C-7326-4F9E-9BA9-5F66F04103B5}" type="slidenum">
              <a:rPr lang="en-US" smtClean="0"/>
              <a:pPr>
                <a:defRPr/>
              </a:pPr>
              <a:t>‹#›</a:t>
            </a:fld>
            <a:endParaRPr lang="en-US" dirty="0"/>
          </a:p>
        </p:txBody>
      </p:sp>
    </p:spTree>
    <p:extLst>
      <p:ext uri="{BB962C8B-B14F-4D97-AF65-F5344CB8AC3E}">
        <p14:creationId xmlns:p14="http://schemas.microsoft.com/office/powerpoint/2010/main" val="31122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4418DA8-84E1-4D5D-A8D1-EB3B99A691D2}" type="slidenum">
              <a:rPr lang="en-US" smtClean="0"/>
              <a:pPr>
                <a:defRPr/>
              </a:pPr>
              <a:t>‹#›</a:t>
            </a:fld>
            <a:endParaRPr lang="en-US" dirty="0"/>
          </a:p>
        </p:txBody>
      </p:sp>
    </p:spTree>
    <p:extLst>
      <p:ext uri="{BB962C8B-B14F-4D97-AF65-F5344CB8AC3E}">
        <p14:creationId xmlns:p14="http://schemas.microsoft.com/office/powerpoint/2010/main" val="7789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76F89C8-B81F-4BB9-B5CC-6AD4AB315D9F}" type="slidenum">
              <a:rPr lang="en-US" smtClean="0"/>
              <a:pPr>
                <a:defRPr/>
              </a:pPr>
              <a:t>‹#›</a:t>
            </a:fld>
            <a:endParaRPr lang="en-US" dirty="0"/>
          </a:p>
        </p:txBody>
      </p:sp>
    </p:spTree>
    <p:extLst>
      <p:ext uri="{BB962C8B-B14F-4D97-AF65-F5344CB8AC3E}">
        <p14:creationId xmlns:p14="http://schemas.microsoft.com/office/powerpoint/2010/main" val="15826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A522AC-F94D-4A7D-9013-DD01D8A7AB8B}" type="slidenum">
              <a:rPr lang="en-US" smtClean="0"/>
              <a:pPr>
                <a:defRPr/>
              </a:pPr>
              <a:t>‹#›</a:t>
            </a:fld>
            <a:endParaRPr lang="en-US" dirty="0"/>
          </a:p>
        </p:txBody>
      </p:sp>
    </p:spTree>
    <p:extLst>
      <p:ext uri="{BB962C8B-B14F-4D97-AF65-F5344CB8AC3E}">
        <p14:creationId xmlns:p14="http://schemas.microsoft.com/office/powerpoint/2010/main" val="395380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71578A-AE68-43EC-BA7D-69B77515BC24}" type="slidenum">
              <a:rPr lang="en-US" smtClean="0"/>
              <a:pPr>
                <a:defRPr/>
              </a:pPr>
              <a:t>‹#›</a:t>
            </a:fld>
            <a:endParaRPr lang="en-US" dirty="0"/>
          </a:p>
        </p:txBody>
      </p:sp>
      <p:pic>
        <p:nvPicPr>
          <p:cNvPr id="7" name="Picture 3"/>
          <p:cNvPicPr>
            <a:picLocks noChangeAspect="1"/>
          </p:cNvPicPr>
          <p:nvPr userDrawn="1"/>
        </p:nvPicPr>
        <p:blipFill>
          <a:blip r:embed="rId13" cstate="print"/>
          <a:srcRect/>
          <a:stretch>
            <a:fillRect/>
          </a:stretch>
        </p:blipFill>
        <p:spPr bwMode="auto">
          <a:xfrm>
            <a:off x="0" y="0"/>
            <a:ext cx="9144000" cy="1214438"/>
          </a:xfrm>
          <a:prstGeom prst="rect">
            <a:avLst/>
          </a:prstGeom>
          <a:noFill/>
          <a:ln w="9525">
            <a:noFill/>
            <a:miter lim="800000"/>
            <a:headEnd/>
            <a:tailEnd/>
          </a:ln>
        </p:spPr>
      </p:pic>
    </p:spTree>
    <p:extLst>
      <p:ext uri="{BB962C8B-B14F-4D97-AF65-F5344CB8AC3E}">
        <p14:creationId xmlns:p14="http://schemas.microsoft.com/office/powerpoint/2010/main" val="239598641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sruane@corningplace.com" TargetMode="External"/><Relationship Id="rId4" Type="http://schemas.openxmlformats.org/officeDocument/2006/relationships/hyperlink" Target="http://www.corningplace.com/" TargetMode="External"/><Relationship Id="rId5" Type="http://schemas.openxmlformats.org/officeDocument/2006/relationships/hyperlink" Target="http://www.twitter.com/cpcalbany" TargetMode="External"/><Relationship Id="rId1" Type="http://schemas.openxmlformats.org/officeDocument/2006/relationships/slideLayout" Target="../slideLayouts/slideLayout2.xml"/><Relationship Id="rId2" Type="http://schemas.openxmlformats.org/officeDocument/2006/relationships/hyperlink" Target="mailto:plarrabee@corningplac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codes.findlaw.com/ny/civil-rights-law/cvr-sect-50-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1800"/>
            <a:ext cx="9144000" cy="1295400"/>
          </a:xfrm>
        </p:spPr>
        <p:txBody>
          <a:bodyPr>
            <a:normAutofit fontScale="90000"/>
          </a:bodyPr>
          <a:lstStyle/>
          <a:p>
            <a:r>
              <a:rPr lang="en-US" sz="4700" b="1" dirty="0" smtClean="0">
                <a:solidFill>
                  <a:srgbClr val="374D81"/>
                </a:solidFill>
                <a:latin typeface="Trebuchet MS" pitchFamily="34" charset="0"/>
              </a:rPr>
              <a:t/>
            </a:r>
            <a:br>
              <a:rPr lang="en-US" sz="4700" b="1" dirty="0" smtClean="0">
                <a:solidFill>
                  <a:srgbClr val="374D81"/>
                </a:solidFill>
                <a:latin typeface="Trebuchet MS" pitchFamily="34" charset="0"/>
              </a:rPr>
            </a:br>
            <a:r>
              <a:rPr lang="en-US" sz="4700" b="1" dirty="0" smtClean="0">
                <a:solidFill>
                  <a:srgbClr val="374D81"/>
                </a:solidFill>
                <a:latin typeface="Trebuchet MS" pitchFamily="34" charset="0"/>
              </a:rPr>
              <a:t/>
            </a:r>
            <a:br>
              <a:rPr lang="en-US" sz="4700" b="1" dirty="0" smtClean="0">
                <a:solidFill>
                  <a:srgbClr val="374D81"/>
                </a:solidFill>
                <a:latin typeface="Trebuchet MS" pitchFamily="34" charset="0"/>
              </a:rPr>
            </a:br>
            <a:r>
              <a:rPr lang="en-US" sz="4700" b="1" dirty="0" smtClean="0">
                <a:solidFill>
                  <a:srgbClr val="374D81"/>
                </a:solidFill>
                <a:latin typeface="Trebuchet MS" pitchFamily="34" charset="0"/>
              </a:rPr>
              <a:t>The Integrated Campaign</a:t>
            </a:r>
            <a:r>
              <a:rPr lang="en-US" sz="4900" dirty="0" smtClean="0"/>
              <a:t>: </a:t>
            </a:r>
            <a:br>
              <a:rPr lang="en-US" sz="4900" dirty="0" smtClean="0"/>
            </a:br>
            <a:r>
              <a:rPr lang="en-US" dirty="0" smtClean="0"/>
              <a:t>Seizing Control On the Ground </a:t>
            </a:r>
            <a:br>
              <a:rPr lang="en-US" dirty="0" smtClean="0"/>
            </a:br>
            <a:r>
              <a:rPr lang="en-US" dirty="0" smtClean="0"/>
              <a:t>&amp; </a:t>
            </a:r>
            <a:br>
              <a:rPr lang="en-US" dirty="0" smtClean="0"/>
            </a:br>
            <a:r>
              <a:rPr lang="en-US" dirty="0" smtClean="0"/>
              <a:t>In the Air</a:t>
            </a:r>
            <a:r>
              <a:rPr lang="en-US" b="1" dirty="0" smtClean="0">
                <a:solidFill>
                  <a:srgbClr val="374D81"/>
                </a:solidFill>
                <a:latin typeface="Trebuchet MS" pitchFamily="34" charset="0"/>
              </a:rPr>
              <a:t/>
            </a:r>
            <a:br>
              <a:rPr lang="en-US" b="1" dirty="0" smtClean="0">
                <a:solidFill>
                  <a:srgbClr val="374D81"/>
                </a:solidFill>
                <a:latin typeface="Trebuchet MS" pitchFamily="34" charset="0"/>
              </a:rPr>
            </a:br>
            <a:r>
              <a:rPr lang="en-US" sz="4700" b="1" dirty="0" smtClean="0">
                <a:solidFill>
                  <a:srgbClr val="374D81"/>
                </a:solidFill>
                <a:latin typeface="Trebuchet MS" pitchFamily="34" charset="0"/>
              </a:rPr>
              <a:t/>
            </a:r>
            <a:br>
              <a:rPr lang="en-US" sz="4700" b="1" dirty="0" smtClean="0">
                <a:solidFill>
                  <a:srgbClr val="374D81"/>
                </a:solidFill>
                <a:latin typeface="Trebuchet MS" pitchFamily="34" charset="0"/>
              </a:rPr>
            </a:br>
            <a:r>
              <a:rPr lang="en-US" sz="2200" b="1" dirty="0" smtClean="0">
                <a:solidFill>
                  <a:srgbClr val="374D81"/>
                </a:solidFill>
                <a:latin typeface="Trebuchet MS" pitchFamily="34" charset="0"/>
              </a:rPr>
              <a:t/>
            </a:r>
            <a:br>
              <a:rPr lang="en-US" sz="2200" b="1" dirty="0" smtClean="0">
                <a:solidFill>
                  <a:srgbClr val="374D81"/>
                </a:solidFill>
                <a:latin typeface="Trebuchet MS" pitchFamily="34" charset="0"/>
              </a:rPr>
            </a:br>
            <a:r>
              <a:rPr lang="en-US" sz="2200" dirty="0"/>
              <a:t>Paul Larrabee, APR</a:t>
            </a:r>
            <a:br>
              <a:rPr lang="en-US" sz="2200" dirty="0"/>
            </a:br>
            <a:r>
              <a:rPr lang="en-US" sz="2200" dirty="0"/>
              <a:t>Managing Director</a:t>
            </a:r>
            <a:r>
              <a:rPr lang="en-US" sz="3600" dirty="0"/>
              <a:t/>
            </a:r>
            <a:br>
              <a:rPr lang="en-US" sz="3600" dirty="0"/>
            </a:br>
            <a:r>
              <a:rPr lang="en-US" sz="3600" dirty="0" smtClean="0">
                <a:solidFill>
                  <a:srgbClr val="374D81"/>
                </a:solidFill>
              </a:rPr>
              <a:t/>
            </a:r>
            <a:br>
              <a:rPr lang="en-US" sz="3600" dirty="0" smtClean="0">
                <a:solidFill>
                  <a:srgbClr val="374D81"/>
                </a:solidFill>
              </a:rPr>
            </a:br>
            <a:r>
              <a:rPr lang="en-US" sz="3600" dirty="0" smtClean="0">
                <a:solidFill>
                  <a:srgbClr val="374D81"/>
                </a:solidFill>
              </a:rPr>
              <a:t/>
            </a:r>
            <a:br>
              <a:rPr lang="en-US" sz="3600" dirty="0" smtClean="0">
                <a:solidFill>
                  <a:srgbClr val="374D81"/>
                </a:solidFill>
              </a:rPr>
            </a:br>
            <a:r>
              <a:rPr lang="en-US" sz="3600" dirty="0" smtClean="0">
                <a:solidFill>
                  <a:srgbClr val="374D81"/>
                </a:solidFill>
              </a:rPr>
              <a:t/>
            </a:r>
            <a:br>
              <a:rPr lang="en-US" sz="3600" dirty="0" smtClean="0">
                <a:solidFill>
                  <a:srgbClr val="374D81"/>
                </a:solidFill>
              </a:rPr>
            </a:br>
            <a:r>
              <a:rPr lang="en-US" sz="3600" dirty="0" smtClean="0">
                <a:solidFill>
                  <a:srgbClr val="374D81"/>
                </a:solidFill>
              </a:rPr>
              <a:t/>
            </a:r>
            <a:br>
              <a:rPr lang="en-US" sz="3600" dirty="0" smtClean="0">
                <a:solidFill>
                  <a:srgbClr val="374D81"/>
                </a:solidFill>
              </a:rPr>
            </a:br>
            <a:r>
              <a:rPr lang="en-US" sz="3600" dirty="0" smtClean="0">
                <a:solidFill>
                  <a:srgbClr val="374D81"/>
                </a:solidFill>
              </a:rPr>
              <a:t> </a:t>
            </a:r>
            <a:endParaRPr lang="en-US" sz="3600" dirty="0">
              <a:solidFill>
                <a:srgbClr val="374D8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90600"/>
          </a:xfrm>
        </p:spPr>
        <p:txBody>
          <a:bodyPr>
            <a:normAutofit fontScale="90000"/>
          </a:bodyPr>
          <a:lstStyle/>
          <a:p>
            <a:pPr eaLnBrk="1" fontAlgn="auto" hangingPunct="1">
              <a:spcAft>
                <a:spcPts val="0"/>
              </a:spcAft>
              <a:defRPr/>
            </a:pPr>
            <a:r>
              <a:rPr lang="en-US" dirty="0" smtClean="0">
                <a:latin typeface="Trebuchet MS" pitchFamily="34" charset="0"/>
              </a:rPr>
              <a:t> </a:t>
            </a:r>
            <a:br>
              <a:rPr lang="en-US" dirty="0" smtClean="0">
                <a:latin typeface="Trebuchet MS" pitchFamily="34" charset="0"/>
              </a:rPr>
            </a:br>
            <a:r>
              <a:rPr lang="en-US" dirty="0">
                <a:latin typeface="Trebuchet MS" pitchFamily="34" charset="0"/>
              </a:rPr>
              <a:t/>
            </a:r>
            <a:br>
              <a:rPr lang="en-US" dirty="0">
                <a:latin typeface="Trebuchet MS" pitchFamily="34" charset="0"/>
              </a:rPr>
            </a:br>
            <a:r>
              <a:rPr lang="en-US" sz="3800" dirty="0" smtClean="0">
                <a:solidFill>
                  <a:schemeClr val="accent4">
                    <a:lumMod val="75000"/>
                  </a:schemeClr>
                </a:solidFill>
                <a:latin typeface="Trebuchet MS" pitchFamily="34" charset="0"/>
              </a:rPr>
              <a:t>Questions? </a:t>
            </a:r>
            <a:br>
              <a:rPr lang="en-US" sz="3800" dirty="0" smtClean="0">
                <a:solidFill>
                  <a:schemeClr val="accent4">
                    <a:lumMod val="75000"/>
                  </a:schemeClr>
                </a:solidFill>
                <a:latin typeface="Trebuchet MS" pitchFamily="34" charset="0"/>
              </a:rPr>
            </a:br>
            <a:r>
              <a:rPr lang="en-US" sz="3100" dirty="0">
                <a:solidFill>
                  <a:schemeClr val="accent4">
                    <a:lumMod val="75000"/>
                  </a:schemeClr>
                </a:solidFill>
                <a:latin typeface="Trebuchet MS" pitchFamily="34" charset="0"/>
              </a:rPr>
              <a:t/>
            </a:r>
            <a:br>
              <a:rPr lang="en-US" sz="3100" dirty="0">
                <a:solidFill>
                  <a:schemeClr val="accent4">
                    <a:lumMod val="75000"/>
                  </a:schemeClr>
                </a:solidFill>
                <a:latin typeface="Trebuchet MS" pitchFamily="34" charset="0"/>
              </a:rPr>
            </a:br>
            <a:endParaRPr lang="en-US" sz="3800" dirty="0">
              <a:solidFill>
                <a:schemeClr val="accent4">
                  <a:lumMod val="75000"/>
                </a:schemeClr>
              </a:solidFill>
              <a:latin typeface="Trebuchet MS" pitchFamily="34" charset="0"/>
            </a:endParaRPr>
          </a:p>
        </p:txBody>
      </p:sp>
      <p:sp>
        <p:nvSpPr>
          <p:cNvPr id="38914" name="Slide Number Placeholder 3"/>
          <p:cNvSpPr>
            <a:spLocks noGrp="1"/>
          </p:cNvSpPr>
          <p:nvPr>
            <p:ph type="sldNum" sz="quarter" idx="4294967295"/>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4BCA6EF-811E-4F1B-977D-CC39467940F2}" type="slidenum">
              <a:rPr lang="en-US"/>
              <a:pPr fontAlgn="base">
                <a:spcBef>
                  <a:spcPct val="0"/>
                </a:spcBef>
                <a:spcAft>
                  <a:spcPct val="0"/>
                </a:spcAft>
                <a:defRPr/>
              </a:pPr>
              <a:t>10</a:t>
            </a:fld>
            <a:endParaRPr lang="en-US" dirty="0"/>
          </a:p>
        </p:txBody>
      </p:sp>
      <p:sp>
        <p:nvSpPr>
          <p:cNvPr id="6" name="Rectangle 5"/>
          <p:cNvSpPr/>
          <p:nvPr/>
        </p:nvSpPr>
        <p:spPr>
          <a:xfrm>
            <a:off x="685800" y="1371600"/>
            <a:ext cx="7924800" cy="3939540"/>
          </a:xfrm>
          <a:prstGeom prst="rect">
            <a:avLst/>
          </a:prstGeom>
        </p:spPr>
        <p:txBody>
          <a:bodyPr wrap="square">
            <a:spAutoFit/>
          </a:bodyPr>
          <a:lstStyle/>
          <a:p>
            <a:pPr fontAlgn="auto">
              <a:spcBef>
                <a:spcPts val="0"/>
              </a:spcBef>
              <a:spcAft>
                <a:spcPts val="0"/>
              </a:spcAft>
              <a:defRPr/>
            </a:pPr>
            <a:r>
              <a:rPr lang="en-US" sz="2800" dirty="0">
                <a:solidFill>
                  <a:schemeClr val="accent4">
                    <a:lumMod val="75000"/>
                  </a:schemeClr>
                </a:solidFill>
                <a:latin typeface="Trebuchet MS" pitchFamily="34" charset="0"/>
              </a:rPr>
              <a:t>Contact us</a:t>
            </a:r>
            <a:r>
              <a:rPr lang="en-US" sz="2800" dirty="0" smtClean="0">
                <a:solidFill>
                  <a:schemeClr val="accent4">
                    <a:lumMod val="75000"/>
                  </a:schemeClr>
                </a:solidFill>
                <a:latin typeface="Trebuchet MS" pitchFamily="34" charset="0"/>
              </a:rPr>
              <a:t>…</a:t>
            </a:r>
          </a:p>
          <a:p>
            <a:pPr fontAlgn="auto">
              <a:spcBef>
                <a:spcPts val="0"/>
              </a:spcBef>
              <a:spcAft>
                <a:spcPts val="0"/>
              </a:spcAft>
              <a:defRPr/>
            </a:pPr>
            <a:endParaRPr lang="en-US" sz="2400" dirty="0">
              <a:solidFill>
                <a:schemeClr val="accent4">
                  <a:lumMod val="75000"/>
                </a:schemeClr>
              </a:solidFill>
              <a:latin typeface="Trebuchet MS" pitchFamily="34" charset="0"/>
            </a:endParaRPr>
          </a:p>
          <a:p>
            <a:pPr fontAlgn="auto">
              <a:spcBef>
                <a:spcPts val="0"/>
              </a:spcBef>
              <a:spcAft>
                <a:spcPts val="0"/>
              </a:spcAft>
              <a:defRPr/>
            </a:pPr>
            <a:r>
              <a:rPr lang="en-US" sz="2400" dirty="0" smtClean="0">
                <a:solidFill>
                  <a:schemeClr val="accent4">
                    <a:lumMod val="75000"/>
                  </a:schemeClr>
                </a:solidFill>
                <a:latin typeface="Trebuchet MS" pitchFamily="34" charset="0"/>
              </a:rPr>
              <a:t>Corning </a:t>
            </a:r>
            <a:r>
              <a:rPr lang="en-US" sz="2400" dirty="0">
                <a:solidFill>
                  <a:schemeClr val="accent4">
                    <a:lumMod val="75000"/>
                  </a:schemeClr>
                </a:solidFill>
                <a:latin typeface="Trebuchet MS" pitchFamily="34" charset="0"/>
              </a:rPr>
              <a:t>Place Communications </a:t>
            </a:r>
            <a:r>
              <a:rPr lang="en-US" sz="2400" dirty="0" smtClean="0">
                <a:solidFill>
                  <a:schemeClr val="accent4">
                    <a:lumMod val="75000"/>
                  </a:schemeClr>
                </a:solidFill>
                <a:latin typeface="Trebuchet MS" pitchFamily="34" charset="0"/>
              </a:rPr>
              <a:t> *  518.432.9087</a:t>
            </a:r>
          </a:p>
          <a:p>
            <a:pPr fontAlgn="auto">
              <a:spcBef>
                <a:spcPts val="0"/>
              </a:spcBef>
              <a:spcAft>
                <a:spcPts val="0"/>
              </a:spcAft>
              <a:defRPr/>
            </a:pPr>
            <a:endParaRPr lang="en-US" sz="2400" dirty="0">
              <a:solidFill>
                <a:schemeClr val="accent4">
                  <a:lumMod val="75000"/>
                </a:schemeClr>
              </a:solidFill>
              <a:latin typeface="Trebuchet MS" pitchFamily="34" charset="0"/>
            </a:endParaRPr>
          </a:p>
          <a:p>
            <a:pPr marL="342900" indent="-342900" fontAlgn="auto">
              <a:spcBef>
                <a:spcPts val="0"/>
              </a:spcBef>
              <a:spcAft>
                <a:spcPts val="0"/>
              </a:spcAft>
              <a:buFont typeface="Wingdings" pitchFamily="2" charset="2"/>
              <a:buChar char="§"/>
              <a:defRPr/>
            </a:pPr>
            <a:r>
              <a:rPr lang="en-US" sz="2000" dirty="0" smtClean="0">
                <a:solidFill>
                  <a:schemeClr val="accent4">
                    <a:lumMod val="75000"/>
                  </a:schemeClr>
                </a:solidFill>
                <a:latin typeface="Trebuchet MS" pitchFamily="34" charset="0"/>
              </a:rPr>
              <a:t>Paul Larrabee, APR  </a:t>
            </a:r>
            <a:r>
              <a:rPr lang="en-US" sz="2000" dirty="0" smtClean="0">
                <a:solidFill>
                  <a:schemeClr val="accent4">
                    <a:lumMod val="75000"/>
                  </a:schemeClr>
                </a:solidFill>
                <a:latin typeface="Trebuchet MS" pitchFamily="34" charset="0"/>
                <a:hlinkClick r:id="rId2"/>
              </a:rPr>
              <a:t>plarrabee@corningplace.com</a:t>
            </a:r>
            <a:endParaRPr lang="en-US" sz="2000" dirty="0" smtClean="0">
              <a:solidFill>
                <a:schemeClr val="accent4">
                  <a:lumMod val="75000"/>
                </a:schemeClr>
              </a:solidFill>
              <a:latin typeface="Trebuchet MS" pitchFamily="34" charset="0"/>
            </a:endParaRPr>
          </a:p>
          <a:p>
            <a:pPr marL="342900" indent="-342900" fontAlgn="auto">
              <a:spcBef>
                <a:spcPts val="0"/>
              </a:spcBef>
              <a:spcAft>
                <a:spcPts val="0"/>
              </a:spcAft>
              <a:buFont typeface="Wingdings" pitchFamily="2" charset="2"/>
              <a:buChar char="§"/>
              <a:defRPr/>
            </a:pPr>
            <a:endParaRPr lang="en-US" sz="2000" dirty="0" smtClean="0">
              <a:solidFill>
                <a:schemeClr val="accent4">
                  <a:lumMod val="75000"/>
                </a:schemeClr>
              </a:solidFill>
              <a:latin typeface="Trebuchet MS" pitchFamily="34" charset="0"/>
            </a:endParaRPr>
          </a:p>
          <a:p>
            <a:pPr fontAlgn="auto">
              <a:spcBef>
                <a:spcPts val="0"/>
              </a:spcBef>
              <a:spcAft>
                <a:spcPts val="0"/>
              </a:spcAft>
              <a:defRPr/>
            </a:pPr>
            <a:endParaRPr lang="en-US" sz="2000" dirty="0" smtClean="0">
              <a:solidFill>
                <a:schemeClr val="accent4">
                  <a:lumMod val="75000"/>
                </a:schemeClr>
              </a:solidFill>
              <a:latin typeface="Trebuchet MS" pitchFamily="34" charset="0"/>
            </a:endParaRPr>
          </a:p>
          <a:p>
            <a:pPr marL="342900" indent="-342900" fontAlgn="auto">
              <a:spcBef>
                <a:spcPts val="0"/>
              </a:spcBef>
              <a:spcAft>
                <a:spcPts val="0"/>
              </a:spcAft>
              <a:buFont typeface="Wingdings" panose="05000000000000000000" pitchFamily="2" charset="2"/>
              <a:buChar char="§"/>
              <a:defRPr/>
            </a:pPr>
            <a:r>
              <a:rPr lang="en-US" sz="2000" dirty="0" smtClean="0">
                <a:solidFill>
                  <a:schemeClr val="accent4">
                    <a:lumMod val="75000"/>
                  </a:schemeClr>
                </a:solidFill>
                <a:latin typeface="Trebuchet MS" pitchFamily="34" charset="0"/>
              </a:rPr>
              <a:t>Sarah Ruane    	</a:t>
            </a:r>
            <a:r>
              <a:rPr lang="en-US" sz="2000" dirty="0" smtClean="0">
                <a:solidFill>
                  <a:schemeClr val="accent4">
                    <a:lumMod val="75000"/>
                  </a:schemeClr>
                </a:solidFill>
                <a:latin typeface="Trebuchet MS" pitchFamily="34" charset="0"/>
                <a:hlinkClick r:id="rId3"/>
              </a:rPr>
              <a:t>sruane@corningplace.com</a:t>
            </a:r>
            <a:endParaRPr lang="en-US" sz="2000" dirty="0" smtClean="0">
              <a:solidFill>
                <a:schemeClr val="accent4">
                  <a:lumMod val="75000"/>
                </a:schemeClr>
              </a:solidFill>
              <a:latin typeface="Trebuchet MS" pitchFamily="34" charset="0"/>
            </a:endParaRPr>
          </a:p>
          <a:p>
            <a:pPr marL="342900" indent="-342900" fontAlgn="auto">
              <a:spcBef>
                <a:spcPts val="0"/>
              </a:spcBef>
              <a:spcAft>
                <a:spcPts val="0"/>
              </a:spcAft>
              <a:buFont typeface="Arial"/>
              <a:buChar char="•"/>
              <a:defRPr/>
            </a:pPr>
            <a:endParaRPr lang="en-US" sz="2000" dirty="0" smtClean="0">
              <a:solidFill>
                <a:schemeClr val="accent4">
                  <a:lumMod val="75000"/>
                </a:schemeClr>
              </a:solidFill>
              <a:latin typeface="Trebuchet MS" pitchFamily="34" charset="0"/>
            </a:endParaRPr>
          </a:p>
          <a:p>
            <a:pPr marL="342900" indent="-342900" fontAlgn="auto">
              <a:spcBef>
                <a:spcPts val="0"/>
              </a:spcBef>
              <a:spcAft>
                <a:spcPts val="0"/>
              </a:spcAft>
              <a:buFont typeface="Wingdings" pitchFamily="2" charset="2"/>
              <a:buChar char="§"/>
              <a:defRPr/>
            </a:pPr>
            <a:endParaRPr lang="en-US" sz="1000" dirty="0">
              <a:solidFill>
                <a:schemeClr val="accent4">
                  <a:lumMod val="75000"/>
                </a:schemeClr>
              </a:solidFill>
              <a:latin typeface="Trebuchet MS" pitchFamily="34" charset="0"/>
            </a:endParaRPr>
          </a:p>
          <a:p>
            <a:pPr algn="ctr" fontAlgn="auto">
              <a:spcBef>
                <a:spcPts val="0"/>
              </a:spcBef>
              <a:spcAft>
                <a:spcPts val="0"/>
              </a:spcAft>
              <a:defRPr/>
            </a:pPr>
            <a:r>
              <a:rPr lang="en-US" sz="2000" dirty="0" smtClean="0">
                <a:solidFill>
                  <a:schemeClr val="accent4">
                    <a:lumMod val="75000"/>
                  </a:schemeClr>
                </a:solidFill>
                <a:latin typeface="Trebuchet MS" pitchFamily="34" charset="0"/>
                <a:hlinkClick r:id="rId4"/>
              </a:rPr>
              <a:t>www.corningplace.com</a:t>
            </a:r>
            <a:r>
              <a:rPr lang="en-US" sz="2000" dirty="0" smtClean="0">
                <a:solidFill>
                  <a:schemeClr val="accent4">
                    <a:lumMod val="75000"/>
                  </a:schemeClr>
                </a:solidFill>
                <a:latin typeface="Trebuchet MS" pitchFamily="34" charset="0"/>
              </a:rPr>
              <a:t> </a:t>
            </a:r>
            <a:r>
              <a:rPr lang="en-US" sz="2000" dirty="0">
                <a:solidFill>
                  <a:schemeClr val="accent4">
                    <a:lumMod val="75000"/>
                  </a:schemeClr>
                </a:solidFill>
                <a:latin typeface="Trebuchet MS" pitchFamily="34" charset="0"/>
              </a:rPr>
              <a:t>– </a:t>
            </a:r>
            <a:r>
              <a:rPr lang="en-US" sz="2000" dirty="0">
                <a:solidFill>
                  <a:schemeClr val="accent4">
                    <a:lumMod val="75000"/>
                  </a:schemeClr>
                </a:solidFill>
                <a:latin typeface="Trebuchet MS" pitchFamily="34" charset="0"/>
                <a:hlinkClick r:id="rId5"/>
              </a:rPr>
              <a:t>www.twitter.com/cpcalbany</a:t>
            </a:r>
            <a:endParaRPr lang="en-US" sz="2000" dirty="0">
              <a:solidFill>
                <a:schemeClr val="accent4">
                  <a:lumMod val="75000"/>
                </a:schemeClr>
              </a:solidFill>
              <a:latin typeface="Trebuchet MS" pitchFamily="34" charset="0"/>
            </a:endParaRPr>
          </a:p>
          <a:p>
            <a:pPr fontAlgn="auto">
              <a:spcBef>
                <a:spcPts val="0"/>
              </a:spcBef>
              <a:spcAft>
                <a:spcPts val="0"/>
              </a:spcAft>
              <a:defRPr/>
            </a:pPr>
            <a:endParaRPr lang="en-US" sz="2000" dirty="0">
              <a:solidFill>
                <a:schemeClr val="accent4">
                  <a:lumMod val="75000"/>
                </a:schemeClr>
              </a:solidFill>
              <a:latin typeface="Trebuchet MS"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rmAutofit fontScale="90000"/>
          </a:bodyPr>
          <a:lstStyle/>
          <a:p>
            <a:pPr eaLnBrk="1" fontAlgn="auto" hangingPunct="1">
              <a:spcAft>
                <a:spcPts val="0"/>
              </a:spcAft>
              <a:defRPr/>
            </a:pPr>
            <a:r>
              <a:rPr lang="en-US" dirty="0" smtClean="0"/>
              <a:t> </a:t>
            </a:r>
            <a:br>
              <a:rPr lang="en-US" dirty="0" smtClean="0"/>
            </a:br>
            <a:r>
              <a:rPr lang="en-US" sz="4200" dirty="0"/>
              <a:t/>
            </a:r>
            <a:br>
              <a:rPr lang="en-US" sz="4200" dirty="0"/>
            </a:br>
            <a:r>
              <a:rPr lang="en-US" sz="4200" dirty="0" smtClean="0">
                <a:solidFill>
                  <a:schemeClr val="accent4">
                    <a:lumMod val="75000"/>
                  </a:schemeClr>
                </a:solidFill>
                <a:latin typeface="Trebuchet MS" pitchFamily="34" charset="0"/>
              </a:rPr>
              <a:t>Corning </a:t>
            </a:r>
            <a:r>
              <a:rPr lang="en-US" sz="4200" dirty="0">
                <a:solidFill>
                  <a:schemeClr val="accent4">
                    <a:lumMod val="75000"/>
                  </a:schemeClr>
                </a:solidFill>
                <a:latin typeface="Trebuchet MS" pitchFamily="34" charset="0"/>
              </a:rPr>
              <a:t>Place Communications (CPC) </a:t>
            </a:r>
            <a:br>
              <a:rPr lang="en-US" sz="4200" dirty="0">
                <a:solidFill>
                  <a:schemeClr val="accent4">
                    <a:lumMod val="75000"/>
                  </a:schemeClr>
                </a:solidFill>
                <a:latin typeface="Trebuchet MS" pitchFamily="34" charset="0"/>
              </a:rPr>
            </a:br>
            <a:r>
              <a:rPr lang="en-US" dirty="0">
                <a:solidFill>
                  <a:schemeClr val="accent4">
                    <a:lumMod val="75000"/>
                  </a:schemeClr>
                </a:solidFill>
                <a:latin typeface="Trebuchet MS" pitchFamily="34" charset="0"/>
              </a:rPr>
              <a:t/>
            </a:r>
            <a:br>
              <a:rPr lang="en-US" dirty="0">
                <a:solidFill>
                  <a:schemeClr val="accent4">
                    <a:lumMod val="75000"/>
                  </a:schemeClr>
                </a:solidFill>
                <a:latin typeface="Trebuchet MS" pitchFamily="34" charset="0"/>
              </a:rPr>
            </a:br>
            <a:endParaRPr lang="en-US" dirty="0">
              <a:latin typeface="Trebuchet MS" pitchFamily="34" charset="0"/>
            </a:endParaRPr>
          </a:p>
        </p:txBody>
      </p:sp>
      <p:sp>
        <p:nvSpPr>
          <p:cNvPr id="3" name="Content Placeholder 2"/>
          <p:cNvSpPr>
            <a:spLocks noGrp="1"/>
          </p:cNvSpPr>
          <p:nvPr>
            <p:ph idx="1"/>
          </p:nvPr>
        </p:nvSpPr>
        <p:spPr>
          <a:xfrm>
            <a:off x="519113" y="1943100"/>
            <a:ext cx="8147050" cy="3771900"/>
          </a:xfrm>
          <a:noFill/>
          <a:ln>
            <a:noFill/>
          </a:ln>
          <a:effectLst/>
        </p:spPr>
        <p:style>
          <a:lnRef idx="3">
            <a:schemeClr val="lt1"/>
          </a:lnRef>
          <a:fillRef idx="1">
            <a:schemeClr val="accent3"/>
          </a:fillRef>
          <a:effectRef idx="1">
            <a:schemeClr val="accent3"/>
          </a:effectRef>
          <a:fontRef idx="minor">
            <a:schemeClr val="lt1"/>
          </a:fontRef>
        </p:style>
        <p:txBody>
          <a:bodyPr>
            <a:noAutofit/>
          </a:bodyPr>
          <a:lstStyle/>
          <a:p>
            <a:pPr marL="365760" indent="-256032" eaLnBrk="1" fontAlgn="auto" hangingPunct="1">
              <a:spcAft>
                <a:spcPts val="0"/>
              </a:spcAft>
              <a:buClr>
                <a:schemeClr val="accent3"/>
              </a:buClr>
              <a:buFont typeface="Wingdings" pitchFamily="2" charset="2"/>
              <a:buChar char="§"/>
              <a:defRPr/>
            </a:pPr>
            <a:r>
              <a:rPr lang="en-US" sz="2400" dirty="0" smtClean="0">
                <a:solidFill>
                  <a:schemeClr val="accent4">
                    <a:lumMod val="75000"/>
                  </a:schemeClr>
                </a:solidFill>
                <a:latin typeface="Trebuchet MS" pitchFamily="34" charset="0"/>
              </a:rPr>
              <a:t>Team of Communications professionals specializing in:</a:t>
            </a:r>
          </a:p>
          <a:p>
            <a:pPr marL="0" indent="0" eaLnBrk="1" fontAlgn="auto" hangingPunct="1">
              <a:spcAft>
                <a:spcPts val="0"/>
              </a:spcAft>
              <a:buClr>
                <a:schemeClr val="accent3"/>
              </a:buClr>
              <a:buFont typeface="Wingdings" pitchFamily="2" charset="2"/>
              <a:buChar char="§"/>
              <a:defRPr/>
            </a:pPr>
            <a:endParaRPr lang="en-US" sz="1200" dirty="0" smtClean="0">
              <a:solidFill>
                <a:schemeClr val="accent4">
                  <a:lumMod val="75000"/>
                </a:schemeClr>
              </a:solidFill>
              <a:latin typeface="Trebuchet MS" pitchFamily="34" charset="0"/>
            </a:endParaRPr>
          </a:p>
          <a:p>
            <a:pPr marL="923481" lvl="2" indent="-246888" eaLnBrk="1" fontAlgn="auto" hangingPunct="1">
              <a:spcAft>
                <a:spcPts val="0"/>
              </a:spcAft>
              <a:buFont typeface="Wingdings" pitchFamily="2" charset="2"/>
              <a:buChar char="§"/>
              <a:defRPr/>
            </a:pPr>
            <a:r>
              <a:rPr lang="en-US" sz="2200" dirty="0" smtClean="0">
                <a:solidFill>
                  <a:schemeClr val="accent4">
                    <a:lumMod val="75000"/>
                  </a:schemeClr>
                </a:solidFill>
                <a:latin typeface="Trebuchet MS" pitchFamily="34" charset="0"/>
              </a:rPr>
              <a:t>Communications and Public Relations Strategies;</a:t>
            </a:r>
          </a:p>
          <a:p>
            <a:pPr marL="923481" lvl="2" indent="-246888" eaLnBrk="1" fontAlgn="auto" hangingPunct="1">
              <a:spcAft>
                <a:spcPts val="0"/>
              </a:spcAft>
              <a:buFont typeface="Wingdings" pitchFamily="2" charset="2"/>
              <a:buChar char="§"/>
              <a:defRPr/>
            </a:pPr>
            <a:r>
              <a:rPr lang="en-US" sz="2200" dirty="0" smtClean="0">
                <a:solidFill>
                  <a:schemeClr val="accent4">
                    <a:lumMod val="75000"/>
                  </a:schemeClr>
                </a:solidFill>
                <a:latin typeface="Trebuchet MS" pitchFamily="34" charset="0"/>
              </a:rPr>
              <a:t>Media relations, Crisis response, </a:t>
            </a:r>
          </a:p>
          <a:p>
            <a:pPr marL="676593" lvl="2" indent="0" eaLnBrk="1" fontAlgn="auto" hangingPunct="1">
              <a:spcAft>
                <a:spcPts val="0"/>
              </a:spcAft>
              <a:buNone/>
              <a:defRPr/>
            </a:pPr>
            <a:r>
              <a:rPr lang="en-US" sz="2200" dirty="0">
                <a:solidFill>
                  <a:schemeClr val="accent4">
                    <a:lumMod val="75000"/>
                  </a:schemeClr>
                </a:solidFill>
                <a:latin typeface="Trebuchet MS" pitchFamily="34" charset="0"/>
              </a:rPr>
              <a:t>	</a:t>
            </a:r>
            <a:r>
              <a:rPr lang="en-US" sz="2200" dirty="0" smtClean="0">
                <a:solidFill>
                  <a:schemeClr val="accent4">
                    <a:lumMod val="75000"/>
                  </a:schemeClr>
                </a:solidFill>
                <a:latin typeface="Trebuchet MS" pitchFamily="34" charset="0"/>
              </a:rPr>
              <a:t>Organizational identity; </a:t>
            </a:r>
          </a:p>
          <a:p>
            <a:pPr marL="923481" lvl="2" indent="-246888" eaLnBrk="1" fontAlgn="auto" hangingPunct="1">
              <a:spcAft>
                <a:spcPts val="0"/>
              </a:spcAft>
              <a:buFont typeface="Wingdings" pitchFamily="2" charset="2"/>
              <a:buChar char="§"/>
              <a:defRPr/>
            </a:pPr>
            <a:r>
              <a:rPr lang="en-US" sz="2200" dirty="0" smtClean="0">
                <a:solidFill>
                  <a:schemeClr val="accent4">
                    <a:lumMod val="75000"/>
                  </a:schemeClr>
                </a:solidFill>
                <a:latin typeface="Trebuchet MS" pitchFamily="34" charset="0"/>
              </a:rPr>
              <a:t>Social media; and</a:t>
            </a:r>
          </a:p>
          <a:p>
            <a:pPr marL="923481" lvl="2" indent="-246888" eaLnBrk="1" fontAlgn="auto" hangingPunct="1">
              <a:spcAft>
                <a:spcPts val="0"/>
              </a:spcAft>
              <a:buFont typeface="Wingdings" pitchFamily="2" charset="2"/>
              <a:buChar char="§"/>
              <a:defRPr/>
            </a:pPr>
            <a:r>
              <a:rPr lang="en-US" sz="2200" dirty="0" smtClean="0">
                <a:solidFill>
                  <a:schemeClr val="accent4">
                    <a:lumMod val="75000"/>
                  </a:schemeClr>
                </a:solidFill>
                <a:latin typeface="Trebuchet MS" pitchFamily="34" charset="0"/>
              </a:rPr>
              <a:t>Framing and delivering the message.</a:t>
            </a:r>
          </a:p>
          <a:p>
            <a:pPr marL="676593" lvl="2" indent="0" eaLnBrk="1" fontAlgn="auto" hangingPunct="1">
              <a:spcAft>
                <a:spcPts val="0"/>
              </a:spcAft>
              <a:buNone/>
              <a:defRPr/>
            </a:pPr>
            <a:endParaRPr lang="en-US" sz="2200" dirty="0" smtClean="0">
              <a:solidFill>
                <a:schemeClr val="accent4">
                  <a:lumMod val="75000"/>
                </a:schemeClr>
              </a:solidFill>
              <a:latin typeface="Trebuchet MS" pitchFamily="34" charset="0"/>
            </a:endParaRPr>
          </a:p>
          <a:p>
            <a:pPr marL="923481" lvl="2" indent="-246888" eaLnBrk="1" fontAlgn="auto" hangingPunct="1">
              <a:spcAft>
                <a:spcPts val="0"/>
              </a:spcAft>
              <a:buFont typeface="Wingdings" pitchFamily="2" charset="2"/>
              <a:buChar char="§"/>
              <a:defRPr/>
            </a:pPr>
            <a:endParaRPr lang="en-US" sz="2200" dirty="0" smtClean="0">
              <a:solidFill>
                <a:schemeClr val="accent4">
                  <a:lumMod val="75000"/>
                </a:schemeClr>
              </a:solidFill>
              <a:latin typeface="Trebuchet MS" pitchFamily="34" charset="0"/>
            </a:endParaRPr>
          </a:p>
          <a:p>
            <a:pPr marL="1019493" lvl="2" indent="-342900">
              <a:defRPr/>
            </a:pPr>
            <a:endParaRPr lang="en-US" sz="2200" dirty="0">
              <a:solidFill>
                <a:schemeClr val="accent4">
                  <a:lumMod val="75000"/>
                </a:schemeClr>
              </a:solidFill>
              <a:latin typeface="Trebuchet MS" pitchFamily="34" charset="0"/>
            </a:endParaRPr>
          </a:p>
        </p:txBody>
      </p:sp>
      <p:sp>
        <p:nvSpPr>
          <p:cNvPr id="17411" name="Slide Number Placeholder 3"/>
          <p:cNvSpPr>
            <a:spLocks noGrp="1"/>
          </p:cNvSpPr>
          <p:nvPr>
            <p:ph type="sldNum" sz="quarter" idx="4294967295"/>
          </p:nvPr>
        </p:nvSpPr>
        <p:spPr bwMode="auto">
          <a:xfrm>
            <a:off x="6553200" y="6356350"/>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21DEC13-1E00-4E4C-8756-2BEFDCA2DDB7}" type="slidenum">
              <a:rPr lang="en-US"/>
              <a:pPr fontAlgn="base">
                <a:spcBef>
                  <a:spcPct val="0"/>
                </a:spcBef>
                <a:spcAft>
                  <a:spcPct val="0"/>
                </a:spcAft>
                <a:defRPr/>
              </a:pPr>
              <a:t>2</a:t>
            </a:fld>
            <a:endParaRPr lang="en-US" dirty="0"/>
          </a:p>
        </p:txBody>
      </p:sp>
      <p:pic>
        <p:nvPicPr>
          <p:cNvPr id="4" name="Picture 3"/>
          <p:cNvPicPr>
            <a:picLocks noChangeAspect="1"/>
          </p:cNvPicPr>
          <p:nvPr/>
        </p:nvPicPr>
        <p:blipFill>
          <a:blip r:embed="rId2"/>
          <a:stretch>
            <a:fillRect/>
          </a:stretch>
        </p:blipFill>
        <p:spPr>
          <a:xfrm>
            <a:off x="3626469" y="4800600"/>
            <a:ext cx="1891061" cy="70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153400" cy="3352800"/>
          </a:xfrm>
        </p:spPr>
        <p:txBody>
          <a:bodyPr>
            <a:normAutofit lnSpcReduction="10000"/>
          </a:bodyPr>
          <a:lstStyle/>
          <a:p>
            <a:pPr marL="0" indent="0">
              <a:buNone/>
            </a:pPr>
            <a:r>
              <a:rPr lang="en-US" sz="2200" dirty="0" smtClean="0"/>
              <a:t>Statewide Initiatives:</a:t>
            </a:r>
          </a:p>
          <a:p>
            <a:pPr>
              <a:buFont typeface="Wingdings" panose="05000000000000000000" pitchFamily="2" charset="2"/>
              <a:buChar char="§"/>
            </a:pPr>
            <a:r>
              <a:rPr lang="en-US" sz="2200" b="1" dirty="0" smtClean="0"/>
              <a:t>Showcase Organizational Strength</a:t>
            </a:r>
            <a:r>
              <a:rPr lang="en-US" sz="2200" dirty="0" smtClean="0"/>
              <a:t>: </a:t>
            </a:r>
          </a:p>
          <a:p>
            <a:pPr marL="0" indent="0">
              <a:buNone/>
            </a:pPr>
            <a:r>
              <a:rPr lang="en-US" sz="2200" dirty="0" smtClean="0"/>
              <a:t>     Fire Fighter &amp; Labor Solidarity. </a:t>
            </a:r>
          </a:p>
          <a:p>
            <a:pPr>
              <a:buFont typeface="Wingdings" panose="05000000000000000000" pitchFamily="2" charset="2"/>
              <a:buChar char="§"/>
            </a:pPr>
            <a:r>
              <a:rPr lang="en-US" sz="2200" b="1" dirty="0" smtClean="0"/>
              <a:t>Opposed</a:t>
            </a:r>
            <a:r>
              <a:rPr lang="en-US" sz="2200" dirty="0" smtClean="0"/>
              <a:t>: Efforts to Erode Binding Arbitration Rights.</a:t>
            </a:r>
          </a:p>
          <a:p>
            <a:pPr>
              <a:buFont typeface="Wingdings" panose="05000000000000000000" pitchFamily="2" charset="2"/>
              <a:buChar char="§"/>
            </a:pPr>
            <a:r>
              <a:rPr lang="en-US" sz="2200" b="1" dirty="0" smtClean="0"/>
              <a:t>Raised Public Awareness</a:t>
            </a:r>
            <a:r>
              <a:rPr lang="en-US" sz="2200" dirty="0" smtClean="0"/>
              <a:t>: Toxic Chemicals – Demonstrate Pod burns.</a:t>
            </a:r>
          </a:p>
          <a:p>
            <a:pPr>
              <a:buFont typeface="Wingdings" panose="05000000000000000000" pitchFamily="2" charset="2"/>
              <a:buChar char="§"/>
            </a:pPr>
            <a:r>
              <a:rPr lang="en-US" sz="2200" b="1" dirty="0" smtClean="0"/>
              <a:t>Legislative Victories</a:t>
            </a:r>
            <a:r>
              <a:rPr lang="en-US" sz="2200" dirty="0" smtClean="0"/>
              <a:t>: Presumed Exposures to Carcinogens; and Extended Filing Deadlines for Benefits (2-5 Years).</a:t>
            </a:r>
          </a:p>
          <a:p>
            <a:pPr>
              <a:buFont typeface="Wingdings" panose="05000000000000000000" pitchFamily="2" charset="2"/>
              <a:buChar char="§"/>
            </a:pPr>
            <a:r>
              <a:rPr lang="en-US" sz="2200" b="1" dirty="0" smtClean="0"/>
              <a:t>Packing a Political Punch</a:t>
            </a:r>
            <a:r>
              <a:rPr lang="en-US" sz="2200" dirty="0" smtClean="0"/>
              <a:t>: Vote No!  Con-Con</a:t>
            </a:r>
          </a:p>
          <a:p>
            <a:pPr marL="0" indent="0">
              <a:buNone/>
            </a:pPr>
            <a:endParaRPr lang="en-US" sz="2200" dirty="0" smtClean="0"/>
          </a:p>
          <a:p>
            <a:pPr marL="0" indent="0">
              <a:buNone/>
            </a:pPr>
            <a:endParaRPr lang="en-US" sz="1800" dirty="0"/>
          </a:p>
        </p:txBody>
      </p:sp>
      <p:sp>
        <p:nvSpPr>
          <p:cNvPr id="7" name="Title 1"/>
          <p:cNvSpPr>
            <a:spLocks noGrp="1"/>
          </p:cNvSpPr>
          <p:nvPr>
            <p:ph type="title"/>
          </p:nvPr>
        </p:nvSpPr>
        <p:spPr>
          <a:xfrm>
            <a:off x="457200" y="756166"/>
            <a:ext cx="8229600" cy="1143000"/>
          </a:xfrm>
        </p:spPr>
        <p:txBody>
          <a:bodyPr>
            <a:normAutofit fontScale="90000"/>
          </a:bodyPr>
          <a:lstStyle/>
          <a:p>
            <a:pPr marL="571500" indent="-571500">
              <a:buFont typeface="Arial" panose="020B0604020202020204" pitchFamily="34" charset="0"/>
              <a:buChar char="•"/>
            </a:pP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3600" dirty="0" smtClean="0"/>
              <a:t>CPC Partnership with NYSPFFA</a:t>
            </a:r>
            <a:br>
              <a:rPr lang="en-US" sz="3600" dirty="0" smtClean="0"/>
            </a:br>
            <a:r>
              <a:rPr lang="en-US" sz="3600" dirty="0" smtClean="0"/>
              <a:t>Began in 2012</a:t>
            </a:r>
            <a:br>
              <a:rPr lang="en-US" sz="3600" dirty="0" smtClean="0"/>
            </a:br>
            <a:r>
              <a:rPr lang="en-US" sz="3600" dirty="0" smtClean="0"/>
              <a:t/>
            </a:r>
            <a:br>
              <a:rPr lang="en-US" sz="3600" dirty="0" smtClean="0"/>
            </a:br>
            <a:r>
              <a:rPr lang="en-US" dirty="0" smtClean="0"/>
              <a:t/>
            </a:r>
            <a:br>
              <a:rPr lang="en-US" dirty="0" smtClean="0"/>
            </a:br>
            <a:r>
              <a:rPr lang="en-US" dirty="0" smtClean="0"/>
              <a:t/>
            </a:r>
            <a:br>
              <a:rPr lang="en-US" dirty="0" smtClean="0"/>
            </a:br>
            <a:endParaRPr lang="en-US" sz="3600" dirty="0">
              <a:solidFill>
                <a:srgbClr val="FF0000"/>
              </a:solidFill>
            </a:endParaRPr>
          </a:p>
        </p:txBody>
      </p:sp>
    </p:spTree>
    <p:extLst>
      <p:ext uri="{BB962C8B-B14F-4D97-AF65-F5344CB8AC3E}">
        <p14:creationId xmlns:p14="http://schemas.microsoft.com/office/powerpoint/2010/main" val="184860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1163"/>
          </a:xfrm>
        </p:spPr>
        <p:txBody>
          <a:bodyPr>
            <a:normAutofit fontScale="90000"/>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pPr>
              <a:defRPr/>
            </a:pPr>
            <a:fld id="{C3B46D9C-7326-4F9E-9BA9-5F66F04103B5}" type="slidenum">
              <a:rPr lang="en-US" smtClean="0"/>
              <a:pPr>
                <a:defRPr/>
              </a:pPr>
              <a:t>4</a:t>
            </a:fld>
            <a:endParaRPr lang="en-US" dirty="0"/>
          </a:p>
        </p:txBody>
      </p:sp>
      <p:sp>
        <p:nvSpPr>
          <p:cNvPr id="12" name="TextBox 11"/>
          <p:cNvSpPr txBox="1"/>
          <p:nvPr/>
        </p:nvSpPr>
        <p:spPr>
          <a:xfrm>
            <a:off x="381000" y="1752600"/>
            <a:ext cx="8077200" cy="3416320"/>
          </a:xfrm>
          <a:prstGeom prst="rect">
            <a:avLst/>
          </a:prstGeom>
          <a:noFill/>
        </p:spPr>
        <p:txBody>
          <a:bodyPr wrap="square" rtlCol="0">
            <a:spAutoFit/>
          </a:bodyPr>
          <a:lstStyle/>
          <a:p>
            <a:r>
              <a:rPr lang="en-US" sz="2200" dirty="0" smtClean="0"/>
              <a:t>Local Initiatives, Budgets, Trainings and Crisis: </a:t>
            </a:r>
          </a:p>
          <a:p>
            <a:endParaRPr lang="en-US" sz="2200" dirty="0"/>
          </a:p>
          <a:p>
            <a:pPr marL="285750" indent="-285750">
              <a:buFont typeface="Arial" panose="020B0604020202020204" pitchFamily="34" charset="0"/>
              <a:buChar char="•"/>
            </a:pPr>
            <a:r>
              <a:rPr lang="en-US" sz="2200" dirty="0" smtClean="0"/>
              <a:t>City of Oswego Fire Fighters Association (#2707)</a:t>
            </a:r>
          </a:p>
          <a:p>
            <a:pPr marL="285750" indent="-285750">
              <a:buFont typeface="Arial" panose="020B0604020202020204" pitchFamily="34" charset="0"/>
              <a:buChar char="•"/>
            </a:pPr>
            <a:r>
              <a:rPr lang="en-US" sz="2200" dirty="0" smtClean="0"/>
              <a:t>Albany Permanent Professional Fire Fighters Assoc. (#2007);</a:t>
            </a:r>
          </a:p>
          <a:p>
            <a:pPr marL="285750" indent="-285750">
              <a:buFont typeface="Arial" panose="020B0604020202020204" pitchFamily="34" charset="0"/>
              <a:buChar char="•"/>
            </a:pPr>
            <a:r>
              <a:rPr lang="en-US" sz="2200" dirty="0" smtClean="0"/>
              <a:t>Rensselaer Prof. Fire Fighters Association (#2643);</a:t>
            </a:r>
          </a:p>
          <a:p>
            <a:pPr marL="285750" indent="-285750">
              <a:buFont typeface="Arial" panose="020B0604020202020204" pitchFamily="34" charset="0"/>
              <a:buChar char="•"/>
            </a:pPr>
            <a:r>
              <a:rPr lang="en-US" sz="2200" dirty="0" smtClean="0"/>
              <a:t>Gloversville Prof. Firefighters Association (#719);</a:t>
            </a:r>
          </a:p>
          <a:p>
            <a:pPr marL="285750" indent="-285750">
              <a:buFont typeface="Arial" panose="020B0604020202020204" pitchFamily="34" charset="0"/>
              <a:buChar char="•"/>
            </a:pPr>
            <a:r>
              <a:rPr lang="en-US" sz="2200" dirty="0" smtClean="0"/>
              <a:t>Johnson City Firefighters Association (#921);</a:t>
            </a:r>
          </a:p>
          <a:p>
            <a:pPr marL="285750" indent="-285750">
              <a:buFont typeface="Arial" panose="020B0604020202020204" pitchFamily="34" charset="0"/>
              <a:buChar char="•"/>
            </a:pPr>
            <a:r>
              <a:rPr lang="en-US" sz="2200" dirty="0" smtClean="0"/>
              <a:t>Ithaca Professional </a:t>
            </a:r>
            <a:r>
              <a:rPr lang="en-US" sz="2200" dirty="0" smtClean="0"/>
              <a:t>Firefighters </a:t>
            </a:r>
            <a:r>
              <a:rPr lang="en-US" sz="2200" dirty="0" smtClean="0"/>
              <a:t>(#737); </a:t>
            </a:r>
          </a:p>
          <a:p>
            <a:pPr marL="285750" indent="-285750">
              <a:buFont typeface="Arial" panose="020B0604020202020204" pitchFamily="34" charset="0"/>
              <a:buChar char="•"/>
            </a:pPr>
            <a:r>
              <a:rPr lang="en-US" sz="2200" dirty="0" smtClean="0"/>
              <a:t>And more…</a:t>
            </a:r>
            <a:endParaRPr lang="en-US" dirty="0" smtClean="0"/>
          </a:p>
          <a:p>
            <a:endParaRPr lang="en-US" dirty="0"/>
          </a:p>
        </p:txBody>
      </p:sp>
    </p:spTree>
    <p:extLst>
      <p:ext uri="{BB962C8B-B14F-4D97-AF65-F5344CB8AC3E}">
        <p14:creationId xmlns:p14="http://schemas.microsoft.com/office/powerpoint/2010/main" val="10875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828800"/>
          </a:xfrm>
        </p:spPr>
        <p:txBody>
          <a:bodyPr>
            <a:normAutofit fontScale="90000"/>
          </a:bodyPr>
          <a:lstStyle/>
          <a:p>
            <a:pPr algn="l"/>
            <a:r>
              <a:rPr lang="en-US" dirty="0"/>
              <a:t>No Campaign is the </a:t>
            </a:r>
            <a:r>
              <a:rPr lang="en-US" dirty="0" smtClean="0"/>
              <a:t>Same:</a:t>
            </a:r>
            <a:r>
              <a:rPr lang="en-US" dirty="0"/>
              <a:t/>
            </a:r>
            <a:br>
              <a:rPr lang="en-US" dirty="0"/>
            </a:br>
            <a:r>
              <a:rPr lang="en-US" u="sng" dirty="0" smtClean="0"/>
              <a:t>But</a:t>
            </a:r>
            <a:r>
              <a:rPr lang="en-US" dirty="0" smtClean="0"/>
              <a:t> the Priorities are Constant</a:t>
            </a:r>
            <a:endParaRPr lang="en-US" dirty="0"/>
          </a:p>
        </p:txBody>
      </p:sp>
      <p:sp>
        <p:nvSpPr>
          <p:cNvPr id="3" name="TextBox 2"/>
          <p:cNvSpPr txBox="1"/>
          <p:nvPr/>
        </p:nvSpPr>
        <p:spPr>
          <a:xfrm>
            <a:off x="914400" y="2590800"/>
            <a:ext cx="7239000" cy="1754326"/>
          </a:xfrm>
          <a:prstGeom prst="rect">
            <a:avLst/>
          </a:prstGeom>
          <a:noFill/>
        </p:spPr>
        <p:txBody>
          <a:bodyPr wrap="square" rtlCol="0">
            <a:spAutoFit/>
          </a:bodyPr>
          <a:lstStyle/>
          <a:p>
            <a:pPr marL="342900" indent="-342900">
              <a:buAutoNum type="arabicPeriod"/>
            </a:pPr>
            <a:r>
              <a:rPr lang="en-US" dirty="0" smtClean="0"/>
              <a:t>Ensuring for the Safety of Community You Serve;</a:t>
            </a:r>
          </a:p>
          <a:p>
            <a:endParaRPr lang="en-US" dirty="0" smtClean="0"/>
          </a:p>
          <a:p>
            <a:pPr marL="342900" indent="-342900">
              <a:buAutoNum type="arabicPeriod" startAt="2"/>
            </a:pPr>
            <a:r>
              <a:rPr lang="en-US" dirty="0" smtClean="0"/>
              <a:t>Protecting and Preserving the Membership </a:t>
            </a:r>
          </a:p>
          <a:p>
            <a:r>
              <a:rPr lang="en-US" dirty="0" smtClean="0"/>
              <a:t>     (Wages, Benefits, Working Conditions); and</a:t>
            </a:r>
          </a:p>
          <a:p>
            <a:endParaRPr lang="en-US" dirty="0" smtClean="0"/>
          </a:p>
          <a:p>
            <a:r>
              <a:rPr lang="en-US" dirty="0" smtClean="0"/>
              <a:t>3.   Providing for the Well-being of Those Who Rely on You. </a:t>
            </a:r>
            <a:endParaRPr lang="en-US" dirty="0"/>
          </a:p>
        </p:txBody>
      </p:sp>
    </p:spTree>
    <p:extLst>
      <p:ext uri="{BB962C8B-B14F-4D97-AF65-F5344CB8AC3E}">
        <p14:creationId xmlns:p14="http://schemas.microsoft.com/office/powerpoint/2010/main" val="66822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295400"/>
          </a:xfrm>
        </p:spPr>
        <p:txBody>
          <a:bodyPr>
            <a:normAutofit fontScale="90000"/>
          </a:bodyPr>
          <a:lstStyle/>
          <a:p>
            <a:r>
              <a:rPr lang="en-US" sz="3600" dirty="0" smtClean="0"/>
              <a:t/>
            </a:r>
            <a:br>
              <a:rPr lang="en-US" sz="3600" dirty="0" smtClean="0"/>
            </a:br>
            <a:r>
              <a:rPr lang="en-US" sz="3600" dirty="0" smtClean="0"/>
              <a:t>What is Integration; and</a:t>
            </a:r>
            <a:br>
              <a:rPr lang="en-US" sz="3600" dirty="0" smtClean="0"/>
            </a:br>
            <a:r>
              <a:rPr lang="en-US" sz="3600" dirty="0" smtClean="0"/>
              <a:t>Why is it Important?   </a:t>
            </a:r>
            <a:br>
              <a:rPr lang="en-US" sz="3600" dirty="0" smtClean="0"/>
            </a:br>
            <a:endParaRPr lang="en-US" sz="3600" dirty="0"/>
          </a:p>
        </p:txBody>
      </p:sp>
      <p:sp>
        <p:nvSpPr>
          <p:cNvPr id="3" name="Slide Number Placeholder 2"/>
          <p:cNvSpPr>
            <a:spLocks noGrp="1"/>
          </p:cNvSpPr>
          <p:nvPr>
            <p:ph type="sldNum" sz="quarter" idx="12"/>
          </p:nvPr>
        </p:nvSpPr>
        <p:spPr/>
        <p:txBody>
          <a:bodyPr/>
          <a:lstStyle/>
          <a:p>
            <a:pPr>
              <a:defRPr/>
            </a:pPr>
            <a:fld id="{C3B46D9C-7326-4F9E-9BA9-5F66F04103B5}" type="slidenum">
              <a:rPr lang="en-US" smtClean="0"/>
              <a:pPr>
                <a:defRPr/>
              </a:pPr>
              <a:t>6</a:t>
            </a:fld>
            <a:endParaRPr lang="en-US" dirty="0"/>
          </a:p>
        </p:txBody>
      </p:sp>
      <p:pic>
        <p:nvPicPr>
          <p:cNvPr id="4" name="Picture 3"/>
          <p:cNvPicPr>
            <a:picLocks noChangeAspect="1"/>
          </p:cNvPicPr>
          <p:nvPr/>
        </p:nvPicPr>
        <p:blipFill>
          <a:blip r:embed="rId2"/>
          <a:stretch>
            <a:fillRect/>
          </a:stretch>
        </p:blipFill>
        <p:spPr>
          <a:xfrm>
            <a:off x="609600" y="2085888"/>
            <a:ext cx="2498732" cy="1635442"/>
          </a:xfrm>
          <a:prstGeom prst="rect">
            <a:avLst/>
          </a:prstGeom>
        </p:spPr>
      </p:pic>
      <p:pic>
        <p:nvPicPr>
          <p:cNvPr id="8" name="Picture 7"/>
          <p:cNvPicPr>
            <a:picLocks noChangeAspect="1"/>
          </p:cNvPicPr>
          <p:nvPr/>
        </p:nvPicPr>
        <p:blipFill>
          <a:blip r:embed="rId3"/>
          <a:stretch>
            <a:fillRect/>
          </a:stretch>
        </p:blipFill>
        <p:spPr>
          <a:xfrm>
            <a:off x="5943600" y="2070647"/>
            <a:ext cx="2469422" cy="1650683"/>
          </a:xfrm>
          <a:prstGeom prst="rect">
            <a:avLst/>
          </a:prstGeom>
        </p:spPr>
      </p:pic>
      <p:pic>
        <p:nvPicPr>
          <p:cNvPr id="9" name="Picture 8"/>
          <p:cNvPicPr>
            <a:picLocks noChangeAspect="1"/>
          </p:cNvPicPr>
          <p:nvPr/>
        </p:nvPicPr>
        <p:blipFill>
          <a:blip r:embed="rId4"/>
          <a:stretch>
            <a:fillRect/>
          </a:stretch>
        </p:blipFill>
        <p:spPr>
          <a:xfrm>
            <a:off x="3423092" y="2085888"/>
            <a:ext cx="2205748" cy="1635442"/>
          </a:xfrm>
          <a:prstGeom prst="rect">
            <a:avLst/>
          </a:prstGeom>
        </p:spPr>
      </p:pic>
      <p:pic>
        <p:nvPicPr>
          <p:cNvPr id="10" name="Picture 9"/>
          <p:cNvPicPr>
            <a:picLocks noChangeAspect="1"/>
          </p:cNvPicPr>
          <p:nvPr/>
        </p:nvPicPr>
        <p:blipFill>
          <a:blip r:embed="rId5"/>
          <a:stretch>
            <a:fillRect/>
          </a:stretch>
        </p:blipFill>
        <p:spPr>
          <a:xfrm>
            <a:off x="609600" y="4598375"/>
            <a:ext cx="2498732" cy="1859575"/>
          </a:xfrm>
          <a:prstGeom prst="rect">
            <a:avLst/>
          </a:prstGeom>
        </p:spPr>
      </p:pic>
      <p:pic>
        <p:nvPicPr>
          <p:cNvPr id="11" name="Picture 10"/>
          <p:cNvPicPr>
            <a:picLocks noChangeAspect="1"/>
          </p:cNvPicPr>
          <p:nvPr/>
        </p:nvPicPr>
        <p:blipFill>
          <a:blip r:embed="rId6"/>
          <a:stretch>
            <a:fillRect/>
          </a:stretch>
        </p:blipFill>
        <p:spPr>
          <a:xfrm>
            <a:off x="5943600" y="4598374"/>
            <a:ext cx="2443097" cy="1859575"/>
          </a:xfrm>
          <a:prstGeom prst="rect">
            <a:avLst/>
          </a:prstGeom>
        </p:spPr>
      </p:pic>
      <p:pic>
        <p:nvPicPr>
          <p:cNvPr id="12" name="Picture 11"/>
          <p:cNvPicPr>
            <a:picLocks noChangeAspect="1"/>
          </p:cNvPicPr>
          <p:nvPr/>
        </p:nvPicPr>
        <p:blipFill>
          <a:blip r:embed="rId7"/>
          <a:stretch>
            <a:fillRect/>
          </a:stretch>
        </p:blipFill>
        <p:spPr>
          <a:xfrm>
            <a:off x="3423092" y="3902218"/>
            <a:ext cx="2205748" cy="2574782"/>
          </a:xfrm>
          <a:prstGeom prst="rect">
            <a:avLst/>
          </a:prstGeom>
        </p:spPr>
      </p:pic>
      <p:cxnSp>
        <p:nvCxnSpPr>
          <p:cNvPr id="14" name="Straight Connector 13"/>
          <p:cNvCxnSpPr>
            <a:stCxn id="4" idx="2"/>
            <a:endCxn id="10" idx="0"/>
          </p:cNvCxnSpPr>
          <p:nvPr/>
        </p:nvCxnSpPr>
        <p:spPr>
          <a:xfrm>
            <a:off x="1858966" y="3721330"/>
            <a:ext cx="0" cy="877045"/>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1858966" y="4114800"/>
            <a:ext cx="156412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p:cNvCxnSpPr>
            <a:stCxn id="9" idx="2"/>
            <a:endCxn id="12" idx="0"/>
          </p:cNvCxnSpPr>
          <p:nvPr/>
        </p:nvCxnSpPr>
        <p:spPr>
          <a:xfrm>
            <a:off x="4525966" y="3721330"/>
            <a:ext cx="0" cy="180888"/>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a:stCxn id="8" idx="2"/>
            <a:endCxn id="11" idx="0"/>
          </p:cNvCxnSpPr>
          <p:nvPr/>
        </p:nvCxnSpPr>
        <p:spPr>
          <a:xfrm flipH="1">
            <a:off x="7165149" y="3721330"/>
            <a:ext cx="13162" cy="877044"/>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5628840" y="4114800"/>
            <a:ext cx="154947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a:stCxn id="4" idx="3"/>
            <a:endCxn id="9" idx="1"/>
          </p:cNvCxnSpPr>
          <p:nvPr/>
        </p:nvCxnSpPr>
        <p:spPr>
          <a:xfrm>
            <a:off x="3108332" y="2903609"/>
            <a:ext cx="3147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a:stCxn id="9" idx="3"/>
            <a:endCxn id="8" idx="1"/>
          </p:cNvCxnSpPr>
          <p:nvPr/>
        </p:nvCxnSpPr>
        <p:spPr>
          <a:xfrm flipV="1">
            <a:off x="5628840" y="2895989"/>
            <a:ext cx="314760" cy="762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a:off x="838200" y="129540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38200" y="152400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934200" y="152400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34200" y="1257300"/>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9350"/>
            <a:ext cx="8001000" cy="762000"/>
          </a:xfrm>
        </p:spPr>
        <p:txBody>
          <a:bodyPr>
            <a:normAutofit/>
          </a:bodyPr>
          <a:lstStyle/>
          <a:p>
            <a:r>
              <a:rPr lang="en-US" dirty="0" smtClean="0"/>
              <a:t>Plans for 2018</a:t>
            </a:r>
            <a:endParaRPr lang="en-US" dirty="0"/>
          </a:p>
        </p:txBody>
      </p:sp>
      <p:sp>
        <p:nvSpPr>
          <p:cNvPr id="3" name="Content Placeholder 2"/>
          <p:cNvSpPr>
            <a:spLocks noGrp="1"/>
          </p:cNvSpPr>
          <p:nvPr>
            <p:ph idx="1"/>
          </p:nvPr>
        </p:nvSpPr>
        <p:spPr>
          <a:xfrm>
            <a:off x="304800" y="1381432"/>
            <a:ext cx="7924800" cy="4181168"/>
          </a:xfrm>
        </p:spPr>
        <p:txBody>
          <a:bodyPr>
            <a:normAutofit/>
          </a:bodyPr>
          <a:lstStyle/>
          <a:p>
            <a:pPr>
              <a:spcBef>
                <a:spcPts val="0"/>
              </a:spcBef>
            </a:pPr>
            <a:r>
              <a:rPr lang="en-US" dirty="0" smtClean="0">
                <a:latin typeface="Calibri" panose="020F0502020204030204" pitchFamily="34" charset="0"/>
              </a:rPr>
              <a:t>Combat Janus &amp; Its Impact</a:t>
            </a:r>
          </a:p>
          <a:p>
            <a:pPr marL="0" indent="0">
              <a:spcBef>
                <a:spcPts val="0"/>
              </a:spcBef>
              <a:buNone/>
            </a:pPr>
            <a:r>
              <a:rPr lang="en-US" dirty="0">
                <a:latin typeface="Calibri" panose="020F0502020204030204" pitchFamily="34" charset="0"/>
              </a:rPr>
              <a:t> </a:t>
            </a:r>
            <a:r>
              <a:rPr lang="en-US" dirty="0" smtClean="0">
                <a:latin typeface="Calibri" panose="020F0502020204030204" pitchFamily="34" charset="0"/>
              </a:rPr>
              <a:t>   (</a:t>
            </a:r>
            <a:r>
              <a:rPr lang="en-US" sz="2800" dirty="0" smtClean="0">
                <a:latin typeface="Calibri" panose="020F0502020204030204" pitchFamily="34" charset="0"/>
              </a:rPr>
              <a:t>Friedrich Case 4-4</a:t>
            </a:r>
            <a:r>
              <a:rPr lang="en-US" dirty="0" smtClean="0">
                <a:latin typeface="Calibri" panose="020F0502020204030204" pitchFamily="34" charset="0"/>
              </a:rPr>
              <a:t>)</a:t>
            </a:r>
          </a:p>
          <a:p>
            <a:r>
              <a:rPr lang="en-US" dirty="0" smtClean="0">
                <a:latin typeface="Calibri" panose="020F0502020204030204" pitchFamily="34" charset="0"/>
              </a:rPr>
              <a:t>Legislative Priorities </a:t>
            </a:r>
          </a:p>
          <a:p>
            <a:pPr marL="457200" lvl="1" indent="0">
              <a:buNone/>
            </a:pPr>
            <a:r>
              <a:rPr lang="en-US" sz="1800" dirty="0" smtClean="0">
                <a:latin typeface="Calibri" panose="020F0502020204030204" pitchFamily="34" charset="0"/>
              </a:rPr>
              <a:t>Maintain Incident Control for Career Fire Fighters</a:t>
            </a:r>
          </a:p>
          <a:p>
            <a:pPr marL="457200" lvl="1" indent="0">
              <a:buNone/>
            </a:pPr>
            <a:r>
              <a:rPr lang="en-US" sz="1800" dirty="0" smtClean="0">
                <a:latin typeface="Calibri" panose="020F0502020204030204" pitchFamily="34" charset="0"/>
              </a:rPr>
              <a:t>Statewide Clean-up of Discretionary Funding  </a:t>
            </a:r>
          </a:p>
          <a:p>
            <a:pPr marL="457200" lvl="1" indent="0">
              <a:buNone/>
            </a:pPr>
            <a:r>
              <a:rPr lang="en-US" sz="1800" dirty="0" smtClean="0">
                <a:latin typeface="Calibri" panose="020F0502020204030204" pitchFamily="34" charset="0"/>
              </a:rPr>
              <a:t>Public Employee Discipline</a:t>
            </a:r>
            <a:endParaRPr lang="en-US" dirty="0" smtClean="0">
              <a:latin typeface="Calibri" panose="020F0502020204030204" pitchFamily="34" charset="0"/>
            </a:endParaRPr>
          </a:p>
          <a:p>
            <a:r>
              <a:rPr lang="en-US" dirty="0" smtClean="0">
                <a:latin typeface="Calibri" panose="020F0502020204030204" pitchFamily="34" charset="0"/>
              </a:rPr>
              <a:t>Counter Local Budget Impacts, </a:t>
            </a:r>
          </a:p>
          <a:p>
            <a:pPr marL="0" indent="0">
              <a:buNone/>
            </a:pPr>
            <a:r>
              <a:rPr lang="en-US" sz="3200" dirty="0">
                <a:latin typeface="Calibri" panose="020F0502020204030204" pitchFamily="34" charset="0"/>
              </a:rPr>
              <a:t> </a:t>
            </a:r>
            <a:r>
              <a:rPr lang="en-US" sz="3200" dirty="0" smtClean="0">
                <a:latin typeface="Calibri" panose="020F0502020204030204" pitchFamily="34" charset="0"/>
              </a:rPr>
              <a:t>   Contract Disputes and Crisis</a:t>
            </a:r>
            <a:r>
              <a:rPr lang="en-US" dirty="0" smtClean="0">
                <a:latin typeface="Calibri" panose="020F0502020204030204" pitchFamily="34" charset="0"/>
              </a:rPr>
              <a:t>.</a:t>
            </a:r>
          </a:p>
          <a:p>
            <a:pPr lvl="1">
              <a:buFont typeface="Arial" panose="020B0604020202020204" pitchFamily="34" charset="0"/>
              <a:buChar char="•"/>
            </a:pPr>
            <a:endParaRPr lang="en-US" dirty="0">
              <a:latin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6677538" y="1112581"/>
            <a:ext cx="2022885" cy="1199535"/>
          </a:xfrm>
          <a:prstGeom prst="rect">
            <a:avLst/>
          </a:prstGeom>
        </p:spPr>
      </p:pic>
      <p:pic>
        <p:nvPicPr>
          <p:cNvPr id="5" name="Picture 4"/>
          <p:cNvPicPr>
            <a:picLocks noChangeAspect="1"/>
          </p:cNvPicPr>
          <p:nvPr/>
        </p:nvPicPr>
        <p:blipFill>
          <a:blip r:embed="rId3"/>
          <a:stretch>
            <a:fillRect/>
          </a:stretch>
        </p:blipFill>
        <p:spPr>
          <a:xfrm>
            <a:off x="6418056" y="2560073"/>
            <a:ext cx="2525663" cy="1010265"/>
          </a:xfrm>
          <a:prstGeom prst="rect">
            <a:avLst/>
          </a:prstGeom>
        </p:spPr>
      </p:pic>
      <p:pic>
        <p:nvPicPr>
          <p:cNvPr id="8" name="Picture 7"/>
          <p:cNvPicPr>
            <a:picLocks noChangeAspect="1"/>
          </p:cNvPicPr>
          <p:nvPr/>
        </p:nvPicPr>
        <p:blipFill>
          <a:blip r:embed="rId4"/>
          <a:stretch>
            <a:fillRect/>
          </a:stretch>
        </p:blipFill>
        <p:spPr>
          <a:xfrm>
            <a:off x="6661353" y="4114800"/>
            <a:ext cx="2039070" cy="1114887"/>
          </a:xfrm>
          <a:prstGeom prst="rect">
            <a:avLst/>
          </a:prstGeom>
        </p:spPr>
      </p:pic>
    </p:spTree>
    <p:extLst>
      <p:ext uri="{BB962C8B-B14F-4D97-AF65-F5344CB8AC3E}">
        <p14:creationId xmlns:p14="http://schemas.microsoft.com/office/powerpoint/2010/main" val="8075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br>
              <a:rPr lang="en-US" dirty="0" smtClean="0"/>
            </a:br>
            <a:endParaRPr lang="en-US" dirty="0"/>
          </a:p>
        </p:txBody>
      </p:sp>
      <p:sp>
        <p:nvSpPr>
          <p:cNvPr id="3" name="Content Placeholder 2"/>
          <p:cNvSpPr>
            <a:spLocks noGrp="1"/>
          </p:cNvSpPr>
          <p:nvPr>
            <p:ph idx="1"/>
          </p:nvPr>
        </p:nvSpPr>
        <p:spPr>
          <a:xfrm>
            <a:off x="304800" y="803443"/>
            <a:ext cx="5795963" cy="1066800"/>
          </a:xfrm>
        </p:spPr>
        <p:txBody>
          <a:bodyPr>
            <a:normAutofit/>
          </a:bodyPr>
          <a:lstStyle/>
          <a:p>
            <a:pPr marL="0" indent="0">
              <a:buNone/>
            </a:pPr>
            <a:r>
              <a:rPr lang="en-US" sz="2400" dirty="0" smtClean="0"/>
              <a:t>Protecting Fire Fighter Privacy</a:t>
            </a:r>
          </a:p>
          <a:p>
            <a:pPr marL="0" indent="0">
              <a:buNone/>
            </a:pPr>
            <a:r>
              <a:rPr lang="en-US" sz="2400" dirty="0" smtClean="0"/>
              <a:t>And Personnel Records</a:t>
            </a:r>
            <a:endParaRPr lang="en-US" sz="2400"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90550"/>
            <a:ext cx="1366984" cy="1397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2133600"/>
            <a:ext cx="8229600" cy="3323987"/>
          </a:xfrm>
          <a:prstGeom prst="rect">
            <a:avLst/>
          </a:prstGeom>
        </p:spPr>
        <p:txBody>
          <a:bodyPr wrap="square">
            <a:spAutoFit/>
          </a:bodyPr>
          <a:lstStyle/>
          <a:p>
            <a:pPr algn="ctr"/>
            <a:r>
              <a:rPr lang="en-US" sz="1400" b="1" u="sng" dirty="0"/>
              <a:t>A CALL FOR PRIVACY IS BEING DISCUSSED ACROSS NEW YORK STATE </a:t>
            </a:r>
            <a:endParaRPr lang="en-US" sz="1400" dirty="0"/>
          </a:p>
          <a:p>
            <a:pPr algn="ctr"/>
            <a:r>
              <a:rPr lang="en-US" sz="1400" b="1" dirty="0"/>
              <a:t>Allegations of Misconduct to be Heard in Johnstown Town Court</a:t>
            </a:r>
            <a:endParaRPr lang="en-US" sz="1400" dirty="0"/>
          </a:p>
          <a:p>
            <a:pPr algn="ctr"/>
            <a:r>
              <a:rPr lang="en-US" sz="1400" dirty="0"/>
              <a:t> </a:t>
            </a:r>
          </a:p>
          <a:p>
            <a:r>
              <a:rPr lang="en-US" sz="1400" dirty="0"/>
              <a:t>It is alleged, that more than 100 days ago, the members of the Gloversville Firefighters Association (GFFA) Local 719 suffered an invasion of privacy of their personnel files resulting in an ongoing legal action stemming from an investigation by the New York State Police and misconduct charges against City Mayor Dayton King.</a:t>
            </a:r>
          </a:p>
          <a:p>
            <a:r>
              <a:rPr lang="en-US" sz="1400" dirty="0"/>
              <a:t> </a:t>
            </a:r>
          </a:p>
          <a:p>
            <a:r>
              <a:rPr lang="en-US" sz="1400" dirty="0"/>
              <a:t>Ed </a:t>
            </a:r>
            <a:r>
              <a:rPr lang="en-US" sz="1400" dirty="0" err="1"/>
              <a:t>Martelle</a:t>
            </a:r>
            <a:r>
              <a:rPr lang="en-US" sz="1400" dirty="0"/>
              <a:t>, President of GFFA said: “Last fall, many thought this incident was simply a matter of small town politics – but today, I can assure you that the right of privacy is not a notion that stops at the Gloversville City limits.  And, for those who have been granted the extraordinary privilege to serve – they too must honor the law and the community they represent.”</a:t>
            </a:r>
          </a:p>
          <a:p>
            <a:r>
              <a:rPr lang="en-US" sz="1400" dirty="0"/>
              <a:t> </a:t>
            </a:r>
          </a:p>
          <a:p>
            <a:r>
              <a:rPr lang="en-US" sz="1400" dirty="0"/>
              <a:t>Under </a:t>
            </a:r>
            <a:r>
              <a:rPr lang="en-US" sz="1400" u="sng" dirty="0">
                <a:hlinkClick r:id="rId3"/>
              </a:rPr>
              <a:t>New York State Civil Rights Law Section 50-a</a:t>
            </a:r>
            <a:r>
              <a:rPr lang="en-US" sz="1400" dirty="0"/>
              <a:t>, personnel records are confidential and not subject to inspection or review without the express written consent of the individual or a court order. </a:t>
            </a:r>
          </a:p>
        </p:txBody>
      </p:sp>
    </p:spTree>
    <p:extLst>
      <p:ext uri="{BB962C8B-B14F-4D97-AF65-F5344CB8AC3E}">
        <p14:creationId xmlns:p14="http://schemas.microsoft.com/office/powerpoint/2010/main" val="175800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Mobile Device Communication</a:t>
            </a:r>
            <a:br>
              <a:rPr lang="en-US" dirty="0" smtClean="0"/>
            </a:br>
            <a:r>
              <a:rPr lang="en-US" dirty="0" smtClean="0"/>
              <a:t>The Relay App</a:t>
            </a:r>
            <a:endParaRPr lang="en-US" dirty="0"/>
          </a:p>
        </p:txBody>
      </p:sp>
      <p:pic>
        <p:nvPicPr>
          <p:cNvPr id="4" name="Content Placeholder 3"/>
          <p:cNvPicPr>
            <a:picLocks noGrp="1" noChangeAspect="1"/>
          </p:cNvPicPr>
          <p:nvPr>
            <p:ph idx="1"/>
          </p:nvPr>
        </p:nvPicPr>
        <p:blipFill>
          <a:blip r:embed="rId2"/>
          <a:stretch>
            <a:fillRect/>
          </a:stretch>
        </p:blipFill>
        <p:spPr>
          <a:xfrm>
            <a:off x="1003961" y="2057400"/>
            <a:ext cx="1588940" cy="3124200"/>
          </a:xfrm>
          <a:prstGeom prst="rect">
            <a:avLst/>
          </a:prstGeom>
        </p:spPr>
      </p:pic>
      <p:sp>
        <p:nvSpPr>
          <p:cNvPr id="5" name="TextBox 4"/>
          <p:cNvSpPr txBox="1"/>
          <p:nvPr/>
        </p:nvSpPr>
        <p:spPr>
          <a:xfrm>
            <a:off x="3048000" y="2362200"/>
            <a:ext cx="5181600" cy="3970318"/>
          </a:xfrm>
          <a:prstGeom prst="rect">
            <a:avLst/>
          </a:prstGeom>
          <a:noFill/>
        </p:spPr>
        <p:txBody>
          <a:bodyPr wrap="square" rtlCol="0">
            <a:spAutoFit/>
          </a:bodyPr>
          <a:lstStyle/>
          <a:p>
            <a:r>
              <a:rPr lang="en-US" dirty="0" smtClean="0"/>
              <a:t>Goal is to become as commonly used as Email, Facebook, Twitter and Instagram.</a:t>
            </a:r>
          </a:p>
          <a:p>
            <a:endParaRPr lang="en-US" dirty="0"/>
          </a:p>
          <a:p>
            <a:r>
              <a:rPr lang="en-US" dirty="0" smtClean="0"/>
              <a:t>Launching a series of pilot projects to boost outreach to users.</a:t>
            </a:r>
          </a:p>
          <a:p>
            <a:endParaRPr lang="en-US" dirty="0"/>
          </a:p>
          <a:p>
            <a:r>
              <a:rPr lang="en-US" dirty="0" smtClean="0"/>
              <a:t>Unveiling that project today.</a:t>
            </a:r>
          </a:p>
          <a:p>
            <a:endParaRPr lang="en-US" dirty="0"/>
          </a:p>
          <a:p>
            <a:r>
              <a:rPr lang="en-US" dirty="0" smtClean="0"/>
              <a:t>Visit App Store:</a:t>
            </a:r>
          </a:p>
          <a:p>
            <a:endParaRPr lang="en-US" dirty="0" smtClean="0"/>
          </a:p>
          <a:p>
            <a:r>
              <a:rPr lang="en-US" dirty="0" smtClean="0"/>
              <a:t>New York State Professional Fire Fighters Association and Relay App</a:t>
            </a:r>
            <a:endParaRPr lang="en-US" dirty="0"/>
          </a:p>
          <a:p>
            <a:endParaRPr lang="en-US" dirty="0"/>
          </a:p>
          <a:p>
            <a:endParaRPr lang="en-US" dirty="0"/>
          </a:p>
        </p:txBody>
      </p:sp>
      <p:pic>
        <p:nvPicPr>
          <p:cNvPr id="6" name="Picture 5"/>
          <p:cNvPicPr>
            <a:picLocks noChangeAspect="1"/>
          </p:cNvPicPr>
          <p:nvPr/>
        </p:nvPicPr>
        <p:blipFill>
          <a:blip r:embed="rId3"/>
          <a:stretch>
            <a:fillRect/>
          </a:stretch>
        </p:blipFill>
        <p:spPr>
          <a:xfrm>
            <a:off x="7472082" y="3842469"/>
            <a:ext cx="1209675" cy="1262931"/>
          </a:xfrm>
          <a:prstGeom prst="rect">
            <a:avLst/>
          </a:prstGeom>
        </p:spPr>
      </p:pic>
      <p:pic>
        <p:nvPicPr>
          <p:cNvPr id="7" name="Picture 6"/>
          <p:cNvPicPr>
            <a:picLocks noChangeAspect="1"/>
          </p:cNvPicPr>
          <p:nvPr/>
        </p:nvPicPr>
        <p:blipFill>
          <a:blip r:embed="rId4"/>
          <a:stretch>
            <a:fillRect/>
          </a:stretch>
        </p:blipFill>
        <p:spPr>
          <a:xfrm>
            <a:off x="4881282" y="4495800"/>
            <a:ext cx="757518" cy="609600"/>
          </a:xfrm>
          <a:prstGeom prst="rect">
            <a:avLst/>
          </a:prstGeom>
        </p:spPr>
      </p:pic>
    </p:spTree>
    <p:extLst>
      <p:ext uri="{BB962C8B-B14F-4D97-AF65-F5344CB8AC3E}">
        <p14:creationId xmlns:p14="http://schemas.microsoft.com/office/powerpoint/2010/main" val="871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
      <a:dk1>
        <a:srgbClr val="1F497D"/>
      </a:dk1>
      <a:lt1>
        <a:sysClr val="window" lastClr="FFFFFF"/>
      </a:lt1>
      <a:dk2>
        <a:srgbClr val="C6D9F0"/>
      </a:dk2>
      <a:lt2>
        <a:srgbClr val="8DB3E2"/>
      </a:lt2>
      <a:accent1>
        <a:srgbClr val="548DD4"/>
      </a:accent1>
      <a:accent2>
        <a:srgbClr val="BFBFBF"/>
      </a:accent2>
      <a:accent3>
        <a:srgbClr val="2C67B1"/>
      </a:accent3>
      <a:accent4>
        <a:srgbClr val="1F497D"/>
      </a:accent4>
      <a:accent5>
        <a:srgbClr val="1F497D"/>
      </a:accent5>
      <a:accent6>
        <a:srgbClr val="1F497D"/>
      </a:accent6>
      <a:hlink>
        <a:srgbClr val="00B0F0"/>
      </a:hlink>
      <a:folHlink>
        <a:srgbClr val="7030A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7404</TotalTime>
  <Words>343</Words>
  <Application>Microsoft Macintosh PowerPoint</Application>
  <PresentationFormat>On-screen Show (4:3)</PresentationFormat>
  <Paragraphs>83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The Integrated Campaign:  Seizing Control On the Ground  &amp;  In the Air   Paul Larrabee, APR Managing Director      </vt:lpstr>
      <vt:lpstr>   Corning Place Communications (CPC)   </vt:lpstr>
      <vt:lpstr>    CPC Partnership with NYSPFFA Began in 2012    </vt:lpstr>
      <vt:lpstr> </vt:lpstr>
      <vt:lpstr>No Campaign is the Same: But the Priorities are Constant</vt:lpstr>
      <vt:lpstr> What is Integration; and Why is it Important?    </vt:lpstr>
      <vt:lpstr>Plans for 2018</vt:lpstr>
      <vt:lpstr>  </vt:lpstr>
      <vt:lpstr>Mobile Device Communication The Relay App</vt:lpstr>
      <vt:lpstr>   Questions?   </vt:lpstr>
    </vt:vector>
  </TitlesOfParts>
  <Company>Hinman Straub,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and Media Strategies for All Occasions</dc:title>
  <dc:creator>Deborah K. Fasser</dc:creator>
  <cp:lastModifiedBy>Microsoft Office User</cp:lastModifiedBy>
  <cp:revision>393</cp:revision>
  <cp:lastPrinted>2018-02-26T01:24:50Z</cp:lastPrinted>
  <dcterms:created xsi:type="dcterms:W3CDTF">2012-04-27T17:02:20Z</dcterms:created>
  <dcterms:modified xsi:type="dcterms:W3CDTF">2018-02-26T20:09:56Z</dcterms:modified>
</cp:coreProperties>
</file>