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9" r:id="rId3"/>
    <p:sldId id="257" r:id="rId4"/>
    <p:sldId id="260" r:id="rId5"/>
    <p:sldId id="258" r:id="rId6"/>
    <p:sldId id="259" r:id="rId7"/>
    <p:sldId id="271" r:id="rId8"/>
    <p:sldId id="274" r:id="rId9"/>
    <p:sldId id="266" r:id="rId10"/>
    <p:sldId id="269" r:id="rId11"/>
    <p:sldId id="265" r:id="rId12"/>
    <p:sldId id="263" r:id="rId13"/>
    <p:sldId id="264" r:id="rId14"/>
    <p:sldId id="270" r:id="rId15"/>
    <p:sldId id="316" r:id="rId16"/>
    <p:sldId id="272" r:id="rId17"/>
    <p:sldId id="275" r:id="rId18"/>
    <p:sldId id="283" r:id="rId19"/>
    <p:sldId id="276" r:id="rId20"/>
    <p:sldId id="282" r:id="rId21"/>
    <p:sldId id="278" r:id="rId22"/>
    <p:sldId id="285" r:id="rId23"/>
    <p:sldId id="317" r:id="rId24"/>
    <p:sldId id="284" r:id="rId25"/>
    <p:sldId id="281" r:id="rId26"/>
    <p:sldId id="280" r:id="rId27"/>
    <p:sldId id="290" r:id="rId28"/>
    <p:sldId id="299" r:id="rId29"/>
    <p:sldId id="319" r:id="rId30"/>
    <p:sldId id="293" r:id="rId31"/>
    <p:sldId id="313" r:id="rId32"/>
    <p:sldId id="291" r:id="rId33"/>
    <p:sldId id="301" r:id="rId34"/>
    <p:sldId id="294" r:id="rId35"/>
    <p:sldId id="295" r:id="rId36"/>
    <p:sldId id="296" r:id="rId37"/>
    <p:sldId id="297" r:id="rId38"/>
    <p:sldId id="300" r:id="rId39"/>
    <p:sldId id="315" r:id="rId40"/>
    <p:sldId id="302" r:id="rId41"/>
    <p:sldId id="303" r:id="rId42"/>
    <p:sldId id="304" r:id="rId43"/>
    <p:sldId id="305" r:id="rId44"/>
    <p:sldId id="306" r:id="rId45"/>
    <p:sldId id="268" r:id="rId46"/>
    <p:sldId id="310" r:id="rId47"/>
    <p:sldId id="309" r:id="rId48"/>
    <p:sldId id="308" r:id="rId49"/>
    <p:sldId id="307" r:id="rId50"/>
    <p:sldId id="286" r:id="rId51"/>
    <p:sldId id="311" r:id="rId52"/>
    <p:sldId id="314" r:id="rId53"/>
    <p:sldId id="298" r:id="rId54"/>
    <p:sldId id="287" r:id="rId55"/>
    <p:sldId id="288" r:id="rId56"/>
    <p:sldId id="273" r:id="rId5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279" autoAdjust="0"/>
    <p:restoredTop sz="94660"/>
  </p:normalViewPr>
  <p:slideViewPr>
    <p:cSldViewPr>
      <p:cViewPr varScale="1">
        <p:scale>
          <a:sx n="72" d="100"/>
          <a:sy n="72" d="100"/>
        </p:scale>
        <p:origin x="1458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CE9DC-9B44-49E3-BC1C-8E68EC168A68}" type="datetimeFigureOut">
              <a:rPr lang="en-US" smtClean="0"/>
              <a:t>2/28/2018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E432-720F-419D-9E05-98070026B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110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CE9DC-9B44-49E3-BC1C-8E68EC168A68}" type="datetimeFigureOut">
              <a:rPr lang="en-US" smtClean="0"/>
              <a:t>2/28/2018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E432-720F-419D-9E05-98070026B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4054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CE9DC-9B44-49E3-BC1C-8E68EC168A68}" type="datetimeFigureOut">
              <a:rPr lang="en-US" smtClean="0"/>
              <a:t>2/28/2018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E432-720F-419D-9E05-98070026B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665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CE9DC-9B44-49E3-BC1C-8E68EC168A68}" type="datetimeFigureOut">
              <a:rPr lang="en-US" smtClean="0"/>
              <a:t>2/28/2018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E432-720F-419D-9E05-98070026B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417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CE9DC-9B44-49E3-BC1C-8E68EC168A68}" type="datetimeFigureOut">
              <a:rPr lang="en-US" smtClean="0"/>
              <a:t>2/28/2018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E432-720F-419D-9E05-98070026B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121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CE9DC-9B44-49E3-BC1C-8E68EC168A68}" type="datetimeFigureOut">
              <a:rPr lang="en-US" smtClean="0"/>
              <a:t>2/28/2018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E432-720F-419D-9E05-98070026B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812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CE9DC-9B44-49E3-BC1C-8E68EC168A68}" type="datetimeFigureOut">
              <a:rPr lang="en-US" smtClean="0"/>
              <a:t>2/28/2018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E432-720F-419D-9E05-98070026B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74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CE9DC-9B44-49E3-BC1C-8E68EC168A68}" type="datetimeFigureOut">
              <a:rPr lang="en-US" smtClean="0"/>
              <a:t>2/28/2018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E432-720F-419D-9E05-98070026B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692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CE9DC-9B44-49E3-BC1C-8E68EC168A68}" type="datetimeFigureOut">
              <a:rPr lang="en-US" smtClean="0"/>
              <a:t>2/28/2018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E432-720F-419D-9E05-98070026B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07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CE9DC-9B44-49E3-BC1C-8E68EC168A68}" type="datetimeFigureOut">
              <a:rPr lang="en-US" smtClean="0"/>
              <a:t>2/28/2018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E432-720F-419D-9E05-98070026B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772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CE9DC-9B44-49E3-BC1C-8E68EC168A68}" type="datetimeFigureOut">
              <a:rPr lang="en-US" smtClean="0"/>
              <a:t>2/28/2018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E432-720F-419D-9E05-98070026B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911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28800" y="274638"/>
            <a:ext cx="6858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CE9DC-9B44-49E3-BC1C-8E68EC168A68}" type="datetimeFigureOut">
              <a:rPr lang="en-US" smtClean="0"/>
              <a:t>2/28/2018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BAE432-720F-419D-9E05-98070026B35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28600"/>
            <a:ext cx="1323810" cy="12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000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4191000"/>
            <a:ext cx="8229600" cy="2209800"/>
          </a:xfrm>
        </p:spPr>
        <p:txBody>
          <a:bodyPr>
            <a:normAutofit fontScale="92500" lnSpcReduction="10000"/>
          </a:bodyPr>
          <a:lstStyle/>
          <a:p>
            <a:r>
              <a:rPr lang="en-US" sz="4000" b="1" dirty="0">
                <a:solidFill>
                  <a:schemeClr val="tx1"/>
                </a:solidFill>
              </a:rPr>
              <a:t>New York State Professional Fire Fighters Association Legal Conference</a:t>
            </a:r>
          </a:p>
          <a:p>
            <a:r>
              <a:rPr lang="en-US" dirty="0">
                <a:solidFill>
                  <a:schemeClr val="tx1"/>
                </a:solidFill>
              </a:rPr>
              <a:t>February 28, 2018</a:t>
            </a:r>
          </a:p>
          <a:p>
            <a:r>
              <a:rPr lang="en-US" dirty="0">
                <a:solidFill>
                  <a:schemeClr val="tx1"/>
                </a:solidFill>
              </a:rPr>
              <a:t>Dave Coker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600" y="76200"/>
            <a:ext cx="2590800" cy="1524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3395" y="685800"/>
            <a:ext cx="5377205" cy="2971799"/>
          </a:xfr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Building Union Power and Engaging Members in RTW/ Non-CB Environments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57" y="685799"/>
            <a:ext cx="3050843" cy="2941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5476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NC Structural 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b="1" dirty="0"/>
              <a:t>Right-to-Work for Private Sector</a:t>
            </a:r>
          </a:p>
        </p:txBody>
      </p:sp>
    </p:spTree>
    <p:extLst>
      <p:ext uri="{BB962C8B-B14F-4D97-AF65-F5344CB8AC3E}">
        <p14:creationId xmlns:p14="http://schemas.microsoft.com/office/powerpoint/2010/main" val="3204462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NC Structural 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b="1" dirty="0"/>
              <a:t>Lack of Civil Service Protections</a:t>
            </a:r>
          </a:p>
          <a:p>
            <a:pPr marL="0" indent="0" algn="ctr">
              <a:buNone/>
            </a:pPr>
            <a:r>
              <a:rPr lang="en-US" b="1" dirty="0"/>
              <a:t>(Local Option Only)</a:t>
            </a:r>
          </a:p>
        </p:txBody>
      </p:sp>
    </p:spTree>
    <p:extLst>
      <p:ext uri="{BB962C8B-B14F-4D97-AF65-F5344CB8AC3E}">
        <p14:creationId xmlns:p14="http://schemas.microsoft.com/office/powerpoint/2010/main" val="29291416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NC Structural 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b="1" dirty="0"/>
              <a:t>At-Will Employees</a:t>
            </a:r>
          </a:p>
        </p:txBody>
      </p:sp>
    </p:spTree>
    <p:extLst>
      <p:ext uri="{BB962C8B-B14F-4D97-AF65-F5344CB8AC3E}">
        <p14:creationId xmlns:p14="http://schemas.microsoft.com/office/powerpoint/2010/main" val="22655499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NC Structural 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b="1" dirty="0"/>
              <a:t>No Grievance Procedure</a:t>
            </a:r>
          </a:p>
          <a:p>
            <a:pPr marL="0" indent="0" algn="ctr">
              <a:buNone/>
            </a:pPr>
            <a:r>
              <a:rPr lang="en-US" b="1" dirty="0"/>
              <a:t>(Only an Appeals Process)</a:t>
            </a:r>
          </a:p>
        </p:txBody>
      </p:sp>
    </p:spTree>
    <p:extLst>
      <p:ext uri="{BB962C8B-B14F-4D97-AF65-F5344CB8AC3E}">
        <p14:creationId xmlns:p14="http://schemas.microsoft.com/office/powerpoint/2010/main" val="17963841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NC Structural 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b="1" dirty="0"/>
              <a:t>Lack of Union Dues Deduction</a:t>
            </a:r>
          </a:p>
          <a:p>
            <a:pPr marL="0" indent="0" algn="ctr">
              <a:buNone/>
            </a:pPr>
            <a:r>
              <a:rPr lang="en-US" b="1" dirty="0"/>
              <a:t>(Local Option Only)</a:t>
            </a:r>
          </a:p>
        </p:txBody>
      </p:sp>
    </p:spTree>
    <p:extLst>
      <p:ext uri="{BB962C8B-B14F-4D97-AF65-F5344CB8AC3E}">
        <p14:creationId xmlns:p14="http://schemas.microsoft.com/office/powerpoint/2010/main" val="35522320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NC Structural 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b="1" dirty="0"/>
              <a:t>Lack of Union Release Time</a:t>
            </a:r>
          </a:p>
        </p:txBody>
      </p:sp>
    </p:spTree>
    <p:extLst>
      <p:ext uri="{BB962C8B-B14F-4D97-AF65-F5344CB8AC3E}">
        <p14:creationId xmlns:p14="http://schemas.microsoft.com/office/powerpoint/2010/main" val="41479672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Local 947 Victories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150" y="1828800"/>
            <a:ext cx="6743700" cy="4495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60911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Local 947 Victories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b="1" dirty="0"/>
              <a:t>Increased Membership Density</a:t>
            </a:r>
          </a:p>
        </p:txBody>
      </p:sp>
    </p:spTree>
    <p:extLst>
      <p:ext uri="{BB962C8B-B14F-4D97-AF65-F5344CB8AC3E}">
        <p14:creationId xmlns:p14="http://schemas.microsoft.com/office/powerpoint/2010/main" val="29713800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Local 947 Victories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b="1" dirty="0"/>
              <a:t>2005: 30% Density</a:t>
            </a:r>
          </a:p>
          <a:p>
            <a:pPr marL="0" indent="0" algn="ctr">
              <a:buNone/>
            </a:pPr>
            <a:r>
              <a:rPr lang="en-US" b="1" dirty="0"/>
              <a:t>2018: 88% Density</a:t>
            </a:r>
          </a:p>
          <a:p>
            <a:pPr marL="0" indent="0" algn="ctr">
              <a:buNone/>
            </a:pPr>
            <a:r>
              <a:rPr lang="en-US" b="1" dirty="0"/>
              <a:t>2017: 60 New Members</a:t>
            </a:r>
          </a:p>
          <a:p>
            <a:pPr marL="0" indent="0" algn="ctr">
              <a:buNone/>
            </a:pPr>
            <a:r>
              <a:rPr lang="en-US" b="1" dirty="0"/>
              <a:t>Surpassed 500 Members</a:t>
            </a:r>
          </a:p>
        </p:txBody>
      </p:sp>
    </p:spTree>
    <p:extLst>
      <p:ext uri="{BB962C8B-B14F-4D97-AF65-F5344CB8AC3E}">
        <p14:creationId xmlns:p14="http://schemas.microsoft.com/office/powerpoint/2010/main" val="1816828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Local 947 Victories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b="1" dirty="0"/>
              <a:t>Collaborative Approach With Fire Admin</a:t>
            </a:r>
          </a:p>
        </p:txBody>
      </p:sp>
    </p:spTree>
    <p:extLst>
      <p:ext uri="{BB962C8B-B14F-4D97-AF65-F5344CB8AC3E}">
        <p14:creationId xmlns:p14="http://schemas.microsoft.com/office/powerpoint/2010/main" val="5002237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100 Years of Unionism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00" y="1295400"/>
            <a:ext cx="4800600" cy="53993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16692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Local 947 Victories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828800"/>
            <a:ext cx="3394472" cy="45259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1" y="1828800"/>
            <a:ext cx="5062414" cy="22435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1" y="4257676"/>
            <a:ext cx="4190998" cy="23574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13372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Local 947 Victories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b="1" dirty="0"/>
              <a:t>Heavily Engaged in Political Action</a:t>
            </a:r>
          </a:p>
        </p:txBody>
      </p:sp>
    </p:spTree>
    <p:extLst>
      <p:ext uri="{BB962C8B-B14F-4D97-AF65-F5344CB8AC3E}">
        <p14:creationId xmlns:p14="http://schemas.microsoft.com/office/powerpoint/2010/main" val="19056824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Local 947 Victories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b="1" dirty="0"/>
              <a:t>2017 City Council Elections: </a:t>
            </a:r>
          </a:p>
          <a:p>
            <a:pPr marL="0" indent="0" algn="ctr">
              <a:buNone/>
            </a:pPr>
            <a:r>
              <a:rPr lang="en-US" b="1" dirty="0"/>
              <a:t>53 members </a:t>
            </a:r>
          </a:p>
          <a:p>
            <a:pPr marL="0" indent="0" algn="ctr">
              <a:buNone/>
            </a:pPr>
            <a:r>
              <a:rPr lang="en-US" b="1" dirty="0"/>
              <a:t>133 hours</a:t>
            </a:r>
          </a:p>
          <a:p>
            <a:pPr marL="0" indent="0" algn="ctr">
              <a:buNone/>
            </a:pPr>
            <a:r>
              <a:rPr lang="en-US" b="1" dirty="0"/>
              <a:t>21 polling locations</a:t>
            </a:r>
          </a:p>
        </p:txBody>
      </p:sp>
    </p:spTree>
    <p:extLst>
      <p:ext uri="{BB962C8B-B14F-4D97-AF65-F5344CB8AC3E}">
        <p14:creationId xmlns:p14="http://schemas.microsoft.com/office/powerpoint/2010/main" val="3730453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Local 947 Victories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752600"/>
            <a:ext cx="7315200" cy="4876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22001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Local 947 Victories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b="1" dirty="0"/>
              <a:t>PAC Fund:</a:t>
            </a:r>
          </a:p>
          <a:p>
            <a:pPr marL="0" indent="0" algn="ctr">
              <a:buNone/>
            </a:pPr>
            <a:r>
              <a:rPr lang="en-US" b="1" dirty="0"/>
              <a:t>$3,635 Contributed</a:t>
            </a:r>
          </a:p>
          <a:p>
            <a:pPr marL="0" indent="0" algn="ctr">
              <a:buNone/>
            </a:pPr>
            <a:r>
              <a:rPr lang="en-US" b="1" dirty="0"/>
              <a:t>$3,195 Spent</a:t>
            </a:r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56423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Local 947 Victories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752600"/>
            <a:ext cx="4619134" cy="3733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2514600"/>
            <a:ext cx="4038600" cy="4038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40862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Local 947 Victories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/>
              <a:t>2011- Halted closing of Ladder company</a:t>
            </a:r>
          </a:p>
          <a:p>
            <a:r>
              <a:rPr lang="en-US" b="1" dirty="0"/>
              <a:t>2013- Council votes for FF Dues Deduction</a:t>
            </a:r>
          </a:p>
          <a:p>
            <a:r>
              <a:rPr lang="en-US" b="1" dirty="0"/>
              <a:t>2013- Stopped cuts to Worker’s comp </a:t>
            </a:r>
          </a:p>
          <a:p>
            <a:r>
              <a:rPr lang="en-US" b="1" dirty="0"/>
              <a:t>2014- Council votes to fund plan for 4-person ladder staffing</a:t>
            </a:r>
          </a:p>
          <a:p>
            <a:r>
              <a:rPr lang="en-US" b="1" dirty="0"/>
              <a:t>2015- Pay compression for BCs, FLSA-exempt 24/48 get Holiday $, $500k allocated for </a:t>
            </a:r>
            <a:r>
              <a:rPr lang="en-US" b="1" dirty="0" err="1"/>
              <a:t>CoG</a:t>
            </a:r>
            <a:r>
              <a:rPr lang="en-US" b="1" dirty="0"/>
              <a:t> Compression issues</a:t>
            </a:r>
          </a:p>
          <a:p>
            <a:r>
              <a:rPr lang="en-US" b="1" dirty="0"/>
              <a:t>2015- Council votes Presumptive Legislation as part of </a:t>
            </a:r>
            <a:r>
              <a:rPr lang="en-US" b="1" dirty="0" err="1"/>
              <a:t>CoG</a:t>
            </a:r>
            <a:r>
              <a:rPr lang="en-US" b="1" dirty="0"/>
              <a:t> Legislative Agenda</a:t>
            </a:r>
          </a:p>
          <a:p>
            <a:r>
              <a:rPr lang="en-US" b="1" dirty="0"/>
              <a:t>2017- Council approves 7.5% pay increase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570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How Did We Get There?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49" y="2819400"/>
            <a:ext cx="8801103" cy="2133600"/>
          </a:xfrm>
        </p:spPr>
      </p:pic>
    </p:spTree>
    <p:extLst>
      <p:ext uri="{BB962C8B-B14F-4D97-AF65-F5344CB8AC3E}">
        <p14:creationId xmlns:p14="http://schemas.microsoft.com/office/powerpoint/2010/main" val="1565519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Engaged in Strategic Planning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r>
              <a:rPr lang="en-US" b="1" dirty="0"/>
              <a:t>Identified Our Values and Mission</a:t>
            </a:r>
          </a:p>
          <a:p>
            <a:r>
              <a:rPr lang="en-US" b="1" dirty="0"/>
              <a:t>Created Short, Mid, Long Term Goals that REFLECTED Our Values &amp; Mission</a:t>
            </a:r>
          </a:p>
          <a:p>
            <a:r>
              <a:rPr lang="en-US" b="1" dirty="0"/>
              <a:t>Attached Goals to Our Budget</a:t>
            </a:r>
          </a:p>
          <a:p>
            <a:endParaRPr lang="en-US" b="1" dirty="0"/>
          </a:p>
          <a:p>
            <a:pPr marL="0" indent="0" algn="ctr">
              <a:buNone/>
            </a:pPr>
            <a:r>
              <a:rPr lang="en-US" sz="6000" b="1" dirty="0"/>
              <a:t>WROTE IT DOWN!</a:t>
            </a:r>
          </a:p>
        </p:txBody>
      </p:sp>
    </p:spTree>
    <p:extLst>
      <p:ext uri="{BB962C8B-B14F-4D97-AF65-F5344CB8AC3E}">
        <p14:creationId xmlns:p14="http://schemas.microsoft.com/office/powerpoint/2010/main" val="2380886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Planned to Communicate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Functioning Email List</a:t>
            </a:r>
          </a:p>
          <a:p>
            <a:r>
              <a:rPr lang="en-US" sz="4400" dirty="0"/>
              <a:t>Website</a:t>
            </a:r>
          </a:p>
          <a:p>
            <a:r>
              <a:rPr lang="en-US" sz="4400" b="1" dirty="0"/>
              <a:t>NEWSLETTER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579" y="1447800"/>
            <a:ext cx="4043621" cy="5217576"/>
          </a:xfrm>
        </p:spPr>
      </p:pic>
    </p:spTree>
    <p:extLst>
      <p:ext uri="{BB962C8B-B14F-4D97-AF65-F5344CB8AC3E}">
        <p14:creationId xmlns:p14="http://schemas.microsoft.com/office/powerpoint/2010/main" val="24054481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My Background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191000" cy="4707784"/>
          </a:xfrm>
        </p:spPr>
        <p:txBody>
          <a:bodyPr>
            <a:normAutofit/>
          </a:bodyPr>
          <a:lstStyle/>
          <a:p>
            <a:r>
              <a:rPr lang="en-US" sz="4400" dirty="0"/>
              <a:t>CWA Local 3607</a:t>
            </a:r>
          </a:p>
          <a:p>
            <a:r>
              <a:rPr lang="en-US" sz="4400" dirty="0"/>
              <a:t>PFFG Local 947</a:t>
            </a:r>
          </a:p>
          <a:p>
            <a:r>
              <a:rPr lang="en-US" sz="4400" dirty="0"/>
              <a:t>PEP Instructor</a:t>
            </a:r>
          </a:p>
          <a:p>
            <a:r>
              <a:rPr lang="en-US" sz="4400" dirty="0"/>
              <a:t>IAFF Service Rep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648691"/>
            <a:ext cx="4304713" cy="457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324773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Internal Organizing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b="1" dirty="0"/>
              <a:t>“Stop Light Method” Using Your Duty Roster</a:t>
            </a:r>
          </a:p>
          <a:p>
            <a:pPr marL="0" indent="0" algn="ctr">
              <a:buNone/>
            </a:pPr>
            <a:r>
              <a:rPr lang="en-US" b="1" dirty="0"/>
              <a:t>Members are </a:t>
            </a:r>
            <a:r>
              <a:rPr lang="en-US" b="1" dirty="0">
                <a:solidFill>
                  <a:srgbClr val="92D050"/>
                </a:solidFill>
              </a:rPr>
              <a:t>Green</a:t>
            </a:r>
          </a:p>
          <a:p>
            <a:pPr marL="0" indent="0" algn="ctr">
              <a:buNone/>
            </a:pPr>
            <a:r>
              <a:rPr lang="en-US" b="1" dirty="0"/>
              <a:t>Non-Members are </a:t>
            </a:r>
            <a:r>
              <a:rPr lang="en-US" b="1" dirty="0">
                <a:solidFill>
                  <a:srgbClr val="FFFF00"/>
                </a:solidFill>
              </a:rPr>
              <a:t>Yellow</a:t>
            </a:r>
          </a:p>
          <a:p>
            <a:pPr marL="0" indent="0" algn="ctr">
              <a:buNone/>
            </a:pPr>
            <a:r>
              <a:rPr lang="en-US" b="1" dirty="0"/>
              <a:t>Known Anti-Union are </a:t>
            </a:r>
            <a:r>
              <a:rPr lang="en-US" b="1" dirty="0">
                <a:solidFill>
                  <a:srgbClr val="FF0000"/>
                </a:solidFill>
              </a:rPr>
              <a:t>Red</a:t>
            </a:r>
          </a:p>
        </p:txBody>
      </p:sp>
    </p:spTree>
    <p:extLst>
      <p:ext uri="{BB962C8B-B14F-4D97-AF65-F5344CB8AC3E}">
        <p14:creationId xmlns:p14="http://schemas.microsoft.com/office/powerpoint/2010/main" val="34585942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Internal Organizing</a:t>
            </a:r>
            <a:r>
              <a:rPr lang="en-US" dirty="0"/>
              <a:t>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b="1" dirty="0"/>
              <a:t>You Have To Go After Them</a:t>
            </a:r>
          </a:p>
          <a:p>
            <a:pPr marL="0" indent="0" algn="ctr">
              <a:buNone/>
            </a:pPr>
            <a:r>
              <a:rPr lang="en-US" b="1" dirty="0"/>
              <a:t>(Station Visits)</a:t>
            </a:r>
          </a:p>
        </p:txBody>
      </p:sp>
    </p:spTree>
    <p:extLst>
      <p:ext uri="{BB962C8B-B14F-4D97-AF65-F5344CB8AC3E}">
        <p14:creationId xmlns:p14="http://schemas.microsoft.com/office/powerpoint/2010/main" val="6720738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SMART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sz="5800" b="1" dirty="0"/>
              <a:t>S</a:t>
            </a:r>
            <a:r>
              <a:rPr lang="en-US" sz="4800" b="1" dirty="0"/>
              <a:t>pecific</a:t>
            </a:r>
          </a:p>
          <a:p>
            <a:pPr marL="0" indent="0" algn="ctr">
              <a:buNone/>
            </a:pPr>
            <a:r>
              <a:rPr lang="en-US" sz="5800" b="1" dirty="0"/>
              <a:t>M</a:t>
            </a:r>
            <a:r>
              <a:rPr lang="en-US" sz="4800" b="1" dirty="0"/>
              <a:t>easurable</a:t>
            </a:r>
          </a:p>
          <a:p>
            <a:pPr marL="0" indent="0" algn="ctr">
              <a:buNone/>
            </a:pPr>
            <a:r>
              <a:rPr lang="en-US" sz="5800" b="1" dirty="0"/>
              <a:t>A</a:t>
            </a:r>
            <a:r>
              <a:rPr lang="en-US" sz="4800" b="1" dirty="0"/>
              <a:t>ssignable</a:t>
            </a:r>
          </a:p>
          <a:p>
            <a:pPr marL="0" indent="0" algn="ctr">
              <a:buNone/>
            </a:pPr>
            <a:r>
              <a:rPr lang="en-US" sz="5800" b="1" dirty="0"/>
              <a:t>R</a:t>
            </a:r>
            <a:r>
              <a:rPr lang="en-US" sz="4800" b="1" dirty="0"/>
              <a:t>ealistic</a:t>
            </a:r>
          </a:p>
          <a:p>
            <a:pPr marL="0" indent="0" algn="ctr">
              <a:buNone/>
            </a:pPr>
            <a:r>
              <a:rPr lang="en-US" sz="5800" b="1" dirty="0"/>
              <a:t>T</a:t>
            </a:r>
            <a:r>
              <a:rPr lang="en-US" sz="4800" b="1" dirty="0"/>
              <a:t>ime-Based</a:t>
            </a:r>
          </a:p>
        </p:txBody>
      </p:sp>
    </p:spTree>
    <p:extLst>
      <p:ext uri="{BB962C8B-B14F-4D97-AF65-F5344CB8AC3E}">
        <p14:creationId xmlns:p14="http://schemas.microsoft.com/office/powerpoint/2010/main" val="33633718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799" y="0"/>
            <a:ext cx="56835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9096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Engage &amp; Empower</a:t>
            </a:r>
            <a:br>
              <a:rPr lang="en-US" b="1" dirty="0"/>
            </a:br>
            <a:r>
              <a:rPr lang="en-US" b="1" dirty="0"/>
              <a:t> Your Members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b="1" dirty="0"/>
          </a:p>
          <a:p>
            <a:r>
              <a:rPr lang="en-US" b="1" dirty="0"/>
              <a:t>Committees/ Union Initiatives</a:t>
            </a:r>
          </a:p>
          <a:p>
            <a:r>
              <a:rPr lang="en-US" b="1" dirty="0"/>
              <a:t>Shop Steward/ Station/ Shift Reps</a:t>
            </a:r>
          </a:p>
          <a:p>
            <a:r>
              <a:rPr lang="en-US" b="1" dirty="0"/>
              <a:t>Community/ Charitable Work</a:t>
            </a:r>
          </a:p>
          <a:p>
            <a:r>
              <a:rPr lang="en-US" b="1" dirty="0"/>
              <a:t>Showcase Their Talent</a:t>
            </a:r>
          </a:p>
          <a:p>
            <a:r>
              <a:rPr lang="en-US" b="1" dirty="0"/>
              <a:t>Communicate Consistently</a:t>
            </a:r>
          </a:p>
        </p:txBody>
      </p:sp>
    </p:spTree>
    <p:extLst>
      <p:ext uri="{BB962C8B-B14F-4D97-AF65-F5344CB8AC3E}">
        <p14:creationId xmlns:p14="http://schemas.microsoft.com/office/powerpoint/2010/main" val="1652540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Programs That Engage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600200" y="1752600"/>
            <a:ext cx="5867400" cy="914399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/>
              <a:t>Company Officer Mock Assessments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667000"/>
            <a:ext cx="5791200" cy="37339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21795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Programs That Engage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828800"/>
            <a:ext cx="7086600" cy="1295400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/>
              <a:t>Retirement Benefit</a:t>
            </a:r>
          </a:p>
          <a:p>
            <a:pPr marL="0" indent="0" algn="ctr">
              <a:buNone/>
            </a:pPr>
            <a:r>
              <a:rPr lang="en-US" b="1" dirty="0"/>
              <a:t>Retirement Planning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185" y="3048000"/>
            <a:ext cx="7119630" cy="3505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38996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Programs That Engage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b="1" dirty="0"/>
              <a:t>Emergency Benevolent Fund</a:t>
            </a:r>
          </a:p>
          <a:p>
            <a:pPr marL="0" indent="0" algn="ctr">
              <a:buNone/>
            </a:pPr>
            <a:r>
              <a:rPr lang="en-US" b="1" dirty="0"/>
              <a:t>Greensboro FF’s Charitable Fund</a:t>
            </a:r>
          </a:p>
          <a:p>
            <a:pPr marL="0" indent="0" algn="ctr">
              <a:buNone/>
            </a:pPr>
            <a:r>
              <a:rPr lang="en-US" b="1" dirty="0"/>
              <a:t>Reverse Raffle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429000"/>
            <a:ext cx="4368800" cy="3276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581400"/>
            <a:ext cx="4284158" cy="304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77832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Membership Recognition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752600"/>
            <a:ext cx="4853782" cy="48537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904" y="1371600"/>
            <a:ext cx="3079750" cy="36864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474" y="3810000"/>
            <a:ext cx="3895725" cy="29217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70809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NOW WHAT?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500" y="1785208"/>
            <a:ext cx="4419001" cy="4463192"/>
          </a:xfrm>
        </p:spPr>
      </p:pic>
    </p:spTree>
    <p:extLst>
      <p:ext uri="{BB962C8B-B14F-4D97-AF65-F5344CB8AC3E}">
        <p14:creationId xmlns:p14="http://schemas.microsoft.com/office/powerpoint/2010/main" val="5115603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Right-To-Work…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…is likely your new normal</a:t>
            </a:r>
          </a:p>
          <a:p>
            <a:r>
              <a:rPr lang="en-US" dirty="0"/>
              <a:t>…represents challenges you haven’t faced</a:t>
            </a:r>
          </a:p>
          <a:p>
            <a:r>
              <a:rPr lang="en-US" dirty="0"/>
              <a:t>…will probably lead to lower membership</a:t>
            </a:r>
            <a:endParaRPr lang="en-US" b="1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5400" b="1" u="sng" dirty="0"/>
              <a:t>IS NOT THE END OF PUBLIC EMPLOYEE UNIONS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288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What Does Janus                 Mean For You?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b="1" dirty="0"/>
              <a:t>Decreased member density?</a:t>
            </a:r>
          </a:p>
        </p:txBody>
      </p:sp>
    </p:spTree>
    <p:extLst>
      <p:ext uri="{BB962C8B-B14F-4D97-AF65-F5344CB8AC3E}">
        <p14:creationId xmlns:p14="http://schemas.microsoft.com/office/powerpoint/2010/main" val="19268367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What Does Janus                 Mean For You?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b="1" dirty="0"/>
              <a:t>Reduced dues revenue?</a:t>
            </a:r>
          </a:p>
        </p:txBody>
      </p:sp>
    </p:spTree>
    <p:extLst>
      <p:ext uri="{BB962C8B-B14F-4D97-AF65-F5344CB8AC3E}">
        <p14:creationId xmlns:p14="http://schemas.microsoft.com/office/powerpoint/2010/main" val="42260300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What Does Janus                 Mean For You?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b="1" dirty="0"/>
              <a:t>Loss of political influence?</a:t>
            </a:r>
          </a:p>
        </p:txBody>
      </p:sp>
    </p:spTree>
    <p:extLst>
      <p:ext uri="{BB962C8B-B14F-4D97-AF65-F5344CB8AC3E}">
        <p14:creationId xmlns:p14="http://schemas.microsoft.com/office/powerpoint/2010/main" val="14940039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What Does Janus                 Mean For You?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b="1" dirty="0"/>
              <a:t>Lack of power at the bargaining table?</a:t>
            </a:r>
          </a:p>
        </p:txBody>
      </p:sp>
    </p:spTree>
    <p:extLst>
      <p:ext uri="{BB962C8B-B14F-4D97-AF65-F5344CB8AC3E}">
        <p14:creationId xmlns:p14="http://schemas.microsoft.com/office/powerpoint/2010/main" val="42763667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What Does Janus                 Mean For You?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b="1" dirty="0"/>
              <a:t>Obstacle or Opportunity?</a:t>
            </a:r>
          </a:p>
        </p:txBody>
      </p:sp>
    </p:spTree>
    <p:extLst>
      <p:ext uri="{BB962C8B-B14F-4D97-AF65-F5344CB8AC3E}">
        <p14:creationId xmlns:p14="http://schemas.microsoft.com/office/powerpoint/2010/main" val="16819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Obstacle or Opportunity?</a:t>
            </a:r>
          </a:p>
        </p:txBody>
      </p:sp>
      <p:pic>
        <p:nvPicPr>
          <p:cNvPr id="6" name="V 2 Jocko Motivation %20GOOD%20 (From Jocko Podcast) 480p 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161588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What Does Janus                 Mean For You?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b="1" dirty="0"/>
              <a:t>A New Way to Engage Your Members?</a:t>
            </a:r>
          </a:p>
        </p:txBody>
      </p:sp>
    </p:spTree>
    <p:extLst>
      <p:ext uri="{BB962C8B-B14F-4D97-AF65-F5344CB8AC3E}">
        <p14:creationId xmlns:p14="http://schemas.microsoft.com/office/powerpoint/2010/main" val="2265239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What Does Janus                 Mean For You?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b="1" dirty="0"/>
              <a:t>A Vision That Views Dues Payment as an Investment? </a:t>
            </a:r>
          </a:p>
        </p:txBody>
      </p:sp>
    </p:spTree>
    <p:extLst>
      <p:ext uri="{BB962C8B-B14F-4D97-AF65-F5344CB8AC3E}">
        <p14:creationId xmlns:p14="http://schemas.microsoft.com/office/powerpoint/2010/main" val="2968096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What Does Janus                 Mean For You?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b="1" dirty="0"/>
              <a:t>A Greater Understanding of the Importance of Political Action?</a:t>
            </a:r>
          </a:p>
        </p:txBody>
      </p:sp>
    </p:spTree>
    <p:extLst>
      <p:ext uri="{BB962C8B-B14F-4D97-AF65-F5344CB8AC3E}">
        <p14:creationId xmlns:p14="http://schemas.microsoft.com/office/powerpoint/2010/main" val="2698220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What Does Janus                 Mean For You?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b="1" dirty="0"/>
              <a:t>More Input and Engagement During Negotiations?</a:t>
            </a:r>
          </a:p>
        </p:txBody>
      </p:sp>
    </p:spTree>
    <p:extLst>
      <p:ext uri="{BB962C8B-B14F-4D97-AF65-F5344CB8AC3E}">
        <p14:creationId xmlns:p14="http://schemas.microsoft.com/office/powerpoint/2010/main" val="532552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Our Landscape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361918"/>
            <a:ext cx="3962565" cy="5440664"/>
          </a:xfrm>
        </p:spPr>
      </p:pic>
      <p:sp>
        <p:nvSpPr>
          <p:cNvPr id="5" name="5-Point Star 4"/>
          <p:cNvSpPr/>
          <p:nvPr/>
        </p:nvSpPr>
        <p:spPr>
          <a:xfrm>
            <a:off x="4849092" y="3733800"/>
            <a:ext cx="609600" cy="5334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120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How Do Your Members       View Their Union?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600" i="1" u="sng" dirty="0"/>
              <a:t>Transactional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81000" y="2286000"/>
            <a:ext cx="4040188" cy="3951288"/>
          </a:xfrm>
        </p:spPr>
        <p:txBody>
          <a:bodyPr/>
          <a:lstStyle/>
          <a:p>
            <a:r>
              <a:rPr lang="en-US" b="1" dirty="0"/>
              <a:t>Members view their union as an insurance policy</a:t>
            </a:r>
          </a:p>
          <a:p>
            <a:r>
              <a:rPr lang="en-US" b="1" dirty="0"/>
              <a:t>Members don’t connect their lifestyle to their union</a:t>
            </a:r>
          </a:p>
          <a:p>
            <a:r>
              <a:rPr lang="en-US" b="1" dirty="0"/>
              <a:t>Dues purchase a product</a:t>
            </a:r>
          </a:p>
          <a:p>
            <a:r>
              <a:rPr lang="en-US" sz="4800" b="1" dirty="0"/>
              <a:t>Customers</a:t>
            </a:r>
          </a:p>
          <a:p>
            <a:pPr marL="0" indent="0" algn="ctr">
              <a:buNone/>
            </a:pPr>
            <a:endParaRPr lang="en-US" b="1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600" i="1" u="sng" dirty="0"/>
              <a:t>Transformational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Members view their union as an agent of change</a:t>
            </a:r>
          </a:p>
          <a:p>
            <a:r>
              <a:rPr lang="en-US" b="1" dirty="0"/>
              <a:t>Members know their lifestyle  is because of their union</a:t>
            </a:r>
          </a:p>
          <a:p>
            <a:r>
              <a:rPr lang="en-US" b="1" dirty="0"/>
              <a:t>Dues are an investment</a:t>
            </a:r>
          </a:p>
          <a:p>
            <a:r>
              <a:rPr lang="en-US" sz="4800" b="1" dirty="0"/>
              <a:t>Union Activists</a:t>
            </a:r>
          </a:p>
        </p:txBody>
      </p:sp>
    </p:spTree>
    <p:extLst>
      <p:ext uri="{BB962C8B-B14F-4D97-AF65-F5344CB8AC3E}">
        <p14:creationId xmlns:p14="http://schemas.microsoft.com/office/powerpoint/2010/main" val="2904463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How Do Your Members View Their Union?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b="1" dirty="0"/>
              <a:t>Are you just servicing the Contract or do you have a greater mission as a labor leader?</a:t>
            </a:r>
          </a:p>
        </p:txBody>
      </p:sp>
    </p:spTree>
    <p:extLst>
      <p:ext uri="{BB962C8B-B14F-4D97-AF65-F5344CB8AC3E}">
        <p14:creationId xmlns:p14="http://schemas.microsoft.com/office/powerpoint/2010/main" val="290331790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What Does Janus                   Mean For You?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39925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9600" b="1" dirty="0"/>
              <a:t>YOU GET TO DECIDE</a:t>
            </a:r>
          </a:p>
        </p:txBody>
      </p:sp>
    </p:spTree>
    <p:extLst>
      <p:ext uri="{BB962C8B-B14F-4D97-AF65-F5344CB8AC3E}">
        <p14:creationId xmlns:p14="http://schemas.microsoft.com/office/powerpoint/2010/main" val="1384567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You Get To Decide</a:t>
            </a:r>
          </a:p>
        </p:txBody>
      </p:sp>
      <p:pic>
        <p:nvPicPr>
          <p:cNvPr id="8" name="V 2 Norma Rae, Martin Ritt, 1979 - Union Sign Scene 480p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1633943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How Do Your Members       View Their Union?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285192" cy="3213894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858296"/>
            <a:ext cx="3253682" cy="4390103"/>
          </a:xfrm>
        </p:spPr>
      </p:pic>
    </p:spTree>
    <p:extLst>
      <p:ext uri="{BB962C8B-B14F-4D97-AF65-F5344CB8AC3E}">
        <p14:creationId xmlns:p14="http://schemas.microsoft.com/office/powerpoint/2010/main" val="3923807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We Define Who We Are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10" y="1752600"/>
            <a:ext cx="7741980" cy="49155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467955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Thank You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371600"/>
            <a:ext cx="5976899" cy="5307842"/>
          </a:xfrm>
          <a:prstGeom prst="roundRect">
            <a:avLst>
              <a:gd name="adj" fmla="val 921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4800600"/>
            <a:ext cx="3785315" cy="1600200"/>
          </a:xfrm>
          <a:solidFill>
            <a:schemeClr val="tx1"/>
          </a:solidFill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b="1" dirty="0">
                <a:solidFill>
                  <a:schemeClr val="bg1"/>
                </a:solidFill>
              </a:rPr>
              <a:t>dave.coker@pffg.org</a:t>
            </a:r>
          </a:p>
          <a:p>
            <a:pPr marL="0" indent="0" algn="r">
              <a:buNone/>
            </a:pPr>
            <a:r>
              <a:rPr lang="en-US" b="1" dirty="0">
                <a:solidFill>
                  <a:schemeClr val="bg1"/>
                </a:solidFill>
              </a:rPr>
              <a:t>@</a:t>
            </a:r>
            <a:r>
              <a:rPr lang="en-US" b="1" dirty="0" err="1">
                <a:solidFill>
                  <a:schemeClr val="bg1"/>
                </a:solidFill>
              </a:rPr>
              <a:t>DaveCoker_PFFG</a:t>
            </a:r>
            <a:endParaRPr lang="en-US" b="1" dirty="0">
              <a:solidFill>
                <a:schemeClr val="bg1"/>
              </a:solidFill>
            </a:endParaRPr>
          </a:p>
          <a:p>
            <a:pPr marL="0" indent="0" algn="r">
              <a:buNone/>
            </a:pPr>
            <a:r>
              <a:rPr lang="en-US" b="1" dirty="0">
                <a:solidFill>
                  <a:schemeClr val="bg1"/>
                </a:solidFill>
              </a:rPr>
              <a:t>336-392-9742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6331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Our Landscape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b="1" dirty="0"/>
              <a:t>Low Union Density</a:t>
            </a:r>
          </a:p>
          <a:p>
            <a:pPr marL="0" indent="0" algn="ctr">
              <a:buNone/>
            </a:pPr>
            <a:r>
              <a:rPr lang="en-US" b="1" dirty="0"/>
              <a:t>Unfamiliar with Unionism</a:t>
            </a:r>
          </a:p>
        </p:txBody>
      </p:sp>
    </p:spTree>
    <p:extLst>
      <p:ext uri="{BB962C8B-B14F-4D97-AF65-F5344CB8AC3E}">
        <p14:creationId xmlns:p14="http://schemas.microsoft.com/office/powerpoint/2010/main" val="40623826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Our Landscape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b="1" dirty="0"/>
              <a:t>Significant Legal/ Structural Challenges</a:t>
            </a:r>
          </a:p>
        </p:txBody>
      </p:sp>
    </p:spTree>
    <p:extLst>
      <p:ext uri="{BB962C8B-B14F-4D97-AF65-F5344CB8AC3E}">
        <p14:creationId xmlns:p14="http://schemas.microsoft.com/office/powerpoint/2010/main" val="9969255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NC Structural 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b="1" dirty="0"/>
              <a:t>No Collective Bargaining Rights For Public Employees</a:t>
            </a:r>
          </a:p>
          <a:p>
            <a:pPr marL="0" indent="0" algn="ctr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736417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NC Structural 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7114"/>
            <a:ext cx="9144000" cy="137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2956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657</TotalTime>
  <Words>700</Words>
  <Application>Microsoft Office PowerPoint</Application>
  <PresentationFormat>On-screen Show (4:3)</PresentationFormat>
  <Paragraphs>213</Paragraphs>
  <Slides>56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9" baseType="lpstr">
      <vt:lpstr>Arial</vt:lpstr>
      <vt:lpstr>Calibri</vt:lpstr>
      <vt:lpstr>Office Theme</vt:lpstr>
      <vt:lpstr>Building Union Power and Engaging Members in RTW/ Non-CB Environments</vt:lpstr>
      <vt:lpstr>100 Years of Unionism</vt:lpstr>
      <vt:lpstr>My Background</vt:lpstr>
      <vt:lpstr>Right-To-Work… </vt:lpstr>
      <vt:lpstr>Our Landscape</vt:lpstr>
      <vt:lpstr>Our Landscape</vt:lpstr>
      <vt:lpstr>Our Landscape</vt:lpstr>
      <vt:lpstr>NC Structural Challenges</vt:lpstr>
      <vt:lpstr>NC Structural Challenges</vt:lpstr>
      <vt:lpstr>NC Structural Challenges</vt:lpstr>
      <vt:lpstr>NC Structural Challenges</vt:lpstr>
      <vt:lpstr>NC Structural Challenges</vt:lpstr>
      <vt:lpstr>NC Structural Challenges</vt:lpstr>
      <vt:lpstr>NC Structural Challenges</vt:lpstr>
      <vt:lpstr>NC Structural Challenges</vt:lpstr>
      <vt:lpstr>Local 947 Victories</vt:lpstr>
      <vt:lpstr>Local 947 Victories</vt:lpstr>
      <vt:lpstr>Local 947 Victories</vt:lpstr>
      <vt:lpstr>Local 947 Victories</vt:lpstr>
      <vt:lpstr>Local 947 Victories</vt:lpstr>
      <vt:lpstr>Local 947 Victories</vt:lpstr>
      <vt:lpstr>Local 947 Victories</vt:lpstr>
      <vt:lpstr>Local 947 Victories</vt:lpstr>
      <vt:lpstr>Local 947 Victories</vt:lpstr>
      <vt:lpstr>Local 947 Victories</vt:lpstr>
      <vt:lpstr>Local 947 Victories</vt:lpstr>
      <vt:lpstr>How Did We Get There?</vt:lpstr>
      <vt:lpstr>Engaged in Strategic Planning</vt:lpstr>
      <vt:lpstr>Planned to Communicate</vt:lpstr>
      <vt:lpstr>Internal Organizing</vt:lpstr>
      <vt:lpstr>Internal Organizing </vt:lpstr>
      <vt:lpstr>SMART Objectives</vt:lpstr>
      <vt:lpstr>PowerPoint Presentation</vt:lpstr>
      <vt:lpstr>Engage &amp; Empower  Your Members</vt:lpstr>
      <vt:lpstr>Programs That Engage</vt:lpstr>
      <vt:lpstr>Programs That Engage</vt:lpstr>
      <vt:lpstr>Programs That Engage</vt:lpstr>
      <vt:lpstr>Membership Recognition</vt:lpstr>
      <vt:lpstr>NOW WHAT?</vt:lpstr>
      <vt:lpstr>What Does Janus                 Mean For You?</vt:lpstr>
      <vt:lpstr>What Does Janus                 Mean For You?</vt:lpstr>
      <vt:lpstr>What Does Janus                 Mean For You?</vt:lpstr>
      <vt:lpstr>What Does Janus                 Mean For You?</vt:lpstr>
      <vt:lpstr>What Does Janus                 Mean For You?</vt:lpstr>
      <vt:lpstr>Obstacle or Opportunity?</vt:lpstr>
      <vt:lpstr>What Does Janus                 Mean For You?</vt:lpstr>
      <vt:lpstr>What Does Janus                 Mean For You?</vt:lpstr>
      <vt:lpstr>What Does Janus                 Mean For You?</vt:lpstr>
      <vt:lpstr>What Does Janus                 Mean For You?</vt:lpstr>
      <vt:lpstr>How Do Your Members       View Their Union?</vt:lpstr>
      <vt:lpstr>How Do Your Members View Their Union?</vt:lpstr>
      <vt:lpstr>What Does Janus                   Mean For You?</vt:lpstr>
      <vt:lpstr>You Get To Decide</vt:lpstr>
      <vt:lpstr>How Do Your Members       View Their Union?</vt:lpstr>
      <vt:lpstr>We Define Who We Are</vt:lpstr>
      <vt:lpstr>Thank You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Building Union Power and Engaging Members in a       Post-Janus World</dc:title>
  <dc:creator>William D Coker</dc:creator>
  <cp:lastModifiedBy>owner</cp:lastModifiedBy>
  <cp:revision>86</cp:revision>
  <dcterms:created xsi:type="dcterms:W3CDTF">2018-02-02T12:48:04Z</dcterms:created>
  <dcterms:modified xsi:type="dcterms:W3CDTF">2018-02-28T21:28:10Z</dcterms:modified>
</cp:coreProperties>
</file>