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7" r:id="rId4"/>
    <p:sldId id="260" r:id="rId5"/>
    <p:sldId id="258" r:id="rId6"/>
    <p:sldId id="259" r:id="rId7"/>
    <p:sldId id="271" r:id="rId8"/>
    <p:sldId id="274" r:id="rId9"/>
    <p:sldId id="266" r:id="rId10"/>
    <p:sldId id="269" r:id="rId11"/>
    <p:sldId id="265" r:id="rId12"/>
    <p:sldId id="263" r:id="rId13"/>
    <p:sldId id="264" r:id="rId14"/>
    <p:sldId id="270" r:id="rId15"/>
    <p:sldId id="316" r:id="rId16"/>
    <p:sldId id="272" r:id="rId17"/>
    <p:sldId id="275" r:id="rId18"/>
    <p:sldId id="283" r:id="rId19"/>
    <p:sldId id="276" r:id="rId20"/>
    <p:sldId id="282" r:id="rId21"/>
    <p:sldId id="278" r:id="rId22"/>
    <p:sldId id="285" r:id="rId23"/>
    <p:sldId id="317" r:id="rId24"/>
    <p:sldId id="284" r:id="rId25"/>
    <p:sldId id="281" r:id="rId26"/>
    <p:sldId id="280" r:id="rId27"/>
    <p:sldId id="290" r:id="rId28"/>
    <p:sldId id="299" r:id="rId29"/>
    <p:sldId id="319" r:id="rId30"/>
    <p:sldId id="293" r:id="rId31"/>
    <p:sldId id="292" r:id="rId32"/>
    <p:sldId id="313" r:id="rId33"/>
    <p:sldId id="291" r:id="rId34"/>
    <p:sldId id="301" r:id="rId35"/>
    <p:sldId id="294" r:id="rId36"/>
    <p:sldId id="295" r:id="rId37"/>
    <p:sldId id="296" r:id="rId38"/>
    <p:sldId id="297" r:id="rId39"/>
    <p:sldId id="300" r:id="rId40"/>
    <p:sldId id="315" r:id="rId41"/>
    <p:sldId id="302" r:id="rId42"/>
    <p:sldId id="303" r:id="rId43"/>
    <p:sldId id="304" r:id="rId44"/>
    <p:sldId id="305" r:id="rId45"/>
    <p:sldId id="306" r:id="rId46"/>
    <p:sldId id="268" r:id="rId47"/>
    <p:sldId id="310" r:id="rId48"/>
    <p:sldId id="309" r:id="rId49"/>
    <p:sldId id="308" r:id="rId50"/>
    <p:sldId id="307" r:id="rId51"/>
    <p:sldId id="286" r:id="rId52"/>
    <p:sldId id="311" r:id="rId53"/>
    <p:sldId id="314" r:id="rId54"/>
    <p:sldId id="298" r:id="rId55"/>
    <p:sldId id="287" r:id="rId56"/>
    <p:sldId id="288" r:id="rId57"/>
    <p:sldId id="273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79" autoAdjust="0"/>
    <p:restoredTop sz="94660"/>
  </p:normalViewPr>
  <p:slideViewPr>
    <p:cSldViewPr>
      <p:cViewPr varScale="1">
        <p:scale>
          <a:sx n="74" d="100"/>
          <a:sy n="74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10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05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65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41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21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92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77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11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CE9DC-9B44-49E3-BC1C-8E68EC168A68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AE432-720F-419D-9E05-98070026B3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8600"/>
            <a:ext cx="1323810" cy="12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0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191000"/>
            <a:ext cx="82296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sz="4000" b="1" dirty="0" smtClean="0">
                <a:solidFill>
                  <a:schemeClr val="tx1"/>
                </a:solidFill>
              </a:rPr>
              <a:t>New York State Professional Fire Fighters Association Legal Conference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February </a:t>
            </a:r>
            <a:r>
              <a:rPr lang="en-US" dirty="0" smtClean="0">
                <a:solidFill>
                  <a:schemeClr val="tx1"/>
                </a:solidFill>
              </a:rPr>
              <a:t>28, </a:t>
            </a:r>
            <a:r>
              <a:rPr lang="en-US" dirty="0" smtClean="0">
                <a:solidFill>
                  <a:schemeClr val="tx1"/>
                </a:solidFill>
              </a:rPr>
              <a:t>2018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Dave Coker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2590800" cy="1524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3395" y="685800"/>
            <a:ext cx="5377205" cy="2971799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Building Union Power and Engaging Members in RTW/ Non-CB Environments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7" y="685799"/>
            <a:ext cx="3050843" cy="294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Right-to-Work for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3204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Lack of Civil Service Protections</a:t>
            </a:r>
          </a:p>
          <a:p>
            <a:pPr marL="0" indent="0" algn="ctr">
              <a:buNone/>
            </a:pPr>
            <a:r>
              <a:rPr lang="en-US" b="1" dirty="0" smtClean="0"/>
              <a:t>(Local Option Only)</a:t>
            </a:r>
          </a:p>
        </p:txBody>
      </p:sp>
    </p:spTree>
    <p:extLst>
      <p:ext uri="{BB962C8B-B14F-4D97-AF65-F5344CB8AC3E}">
        <p14:creationId xmlns:p14="http://schemas.microsoft.com/office/powerpoint/2010/main" val="292914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b="1" dirty="0" smtClean="0"/>
              <a:t>At-Will Employees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554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No Grievance Procedure</a:t>
            </a:r>
          </a:p>
          <a:p>
            <a:pPr marL="0" indent="0" algn="ctr">
              <a:buNone/>
            </a:pPr>
            <a:r>
              <a:rPr lang="en-US" b="1" dirty="0" smtClean="0"/>
              <a:t>(Only an Appeals Process)</a:t>
            </a:r>
          </a:p>
        </p:txBody>
      </p:sp>
    </p:spTree>
    <p:extLst>
      <p:ext uri="{BB962C8B-B14F-4D97-AF65-F5344CB8AC3E}">
        <p14:creationId xmlns:p14="http://schemas.microsoft.com/office/powerpoint/2010/main" val="179638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Lack of Union Dues Deduction</a:t>
            </a:r>
          </a:p>
          <a:p>
            <a:pPr marL="0" indent="0" algn="ctr">
              <a:buNone/>
            </a:pPr>
            <a:r>
              <a:rPr lang="en-US" b="1" dirty="0" smtClean="0"/>
              <a:t>(Local Option Only)</a:t>
            </a:r>
          </a:p>
        </p:txBody>
      </p:sp>
    </p:spTree>
    <p:extLst>
      <p:ext uri="{BB962C8B-B14F-4D97-AF65-F5344CB8AC3E}">
        <p14:creationId xmlns:p14="http://schemas.microsoft.com/office/powerpoint/2010/main" val="355223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Lack of Union Release Time</a:t>
            </a:r>
          </a:p>
        </p:txBody>
      </p:sp>
    </p:spTree>
    <p:extLst>
      <p:ext uri="{BB962C8B-B14F-4D97-AF65-F5344CB8AC3E}">
        <p14:creationId xmlns:p14="http://schemas.microsoft.com/office/powerpoint/2010/main" val="414796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150" y="1828800"/>
            <a:ext cx="67437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60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Increased Membership Density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713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2005: 30% Density</a:t>
            </a:r>
          </a:p>
          <a:p>
            <a:pPr marL="0" indent="0" algn="ctr">
              <a:buNone/>
            </a:pPr>
            <a:r>
              <a:rPr lang="en-US" b="1" dirty="0" smtClean="0"/>
              <a:t>2018: 88% Density</a:t>
            </a: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2017: 60 New Members</a:t>
            </a:r>
          </a:p>
          <a:p>
            <a:pPr marL="0" indent="0" algn="ctr">
              <a:buNone/>
            </a:pPr>
            <a:r>
              <a:rPr lang="en-US" b="1" dirty="0" smtClean="0"/>
              <a:t>Surpassed 500 Members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168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Collaborative Approach With Fire Admin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02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100 Years of Unionism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295400"/>
            <a:ext cx="4800600" cy="539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166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828800"/>
            <a:ext cx="339447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828800"/>
            <a:ext cx="5062414" cy="2243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4257676"/>
            <a:ext cx="4190998" cy="2357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Heavily Engaged in Political 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0568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2017 City Council Elections: </a:t>
            </a:r>
          </a:p>
          <a:p>
            <a:pPr marL="0" indent="0" algn="ctr">
              <a:buNone/>
            </a:pPr>
            <a:r>
              <a:rPr lang="en-US" b="1" dirty="0" smtClean="0"/>
              <a:t>53 members </a:t>
            </a:r>
          </a:p>
          <a:p>
            <a:pPr marL="0" indent="0" algn="ctr">
              <a:buNone/>
            </a:pPr>
            <a:r>
              <a:rPr lang="en-US" b="1" dirty="0" smtClean="0"/>
              <a:t>133 hours</a:t>
            </a:r>
          </a:p>
          <a:p>
            <a:pPr marL="0" indent="0" algn="ctr">
              <a:buNone/>
            </a:pPr>
            <a:r>
              <a:rPr lang="en-US" b="1" dirty="0" smtClean="0"/>
              <a:t>21 polling locations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04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52600"/>
            <a:ext cx="7315200" cy="487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22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PAC Fund:</a:t>
            </a:r>
          </a:p>
          <a:p>
            <a:pPr marL="0" indent="0" algn="ctr">
              <a:buNone/>
            </a:pPr>
            <a:r>
              <a:rPr lang="en-US" b="1" dirty="0" smtClean="0"/>
              <a:t>$3,635 Contributed</a:t>
            </a:r>
          </a:p>
          <a:p>
            <a:pPr marL="0" indent="0" algn="ctr">
              <a:buNone/>
            </a:pPr>
            <a:r>
              <a:rPr lang="en-US" b="1" dirty="0" smtClean="0"/>
              <a:t>$3,195 Spent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52600"/>
            <a:ext cx="4619134" cy="3733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14600"/>
            <a:ext cx="4038600" cy="403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08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Local 947 Victories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2011- Halted closing of Ladder company</a:t>
            </a:r>
          </a:p>
          <a:p>
            <a:r>
              <a:rPr lang="en-US" b="1" dirty="0" smtClean="0"/>
              <a:t>2013- Council votes for FF Dues Deduction</a:t>
            </a:r>
          </a:p>
          <a:p>
            <a:r>
              <a:rPr lang="en-US" b="1" dirty="0" smtClean="0"/>
              <a:t>2013- Stopped cuts to Worker’s comp </a:t>
            </a:r>
          </a:p>
          <a:p>
            <a:r>
              <a:rPr lang="en-US" b="1" dirty="0" smtClean="0"/>
              <a:t>2014- Council votes to fund plan for 4-person ladder staffing</a:t>
            </a:r>
          </a:p>
          <a:p>
            <a:r>
              <a:rPr lang="en-US" b="1" dirty="0" smtClean="0"/>
              <a:t>2015- Pay compression for BCs, FLSA-exempt 24/48 get Holiday $, $500k allocated for </a:t>
            </a:r>
            <a:r>
              <a:rPr lang="en-US" b="1" dirty="0" err="1" smtClean="0"/>
              <a:t>CoG</a:t>
            </a:r>
            <a:r>
              <a:rPr lang="en-US" b="1" dirty="0" smtClean="0"/>
              <a:t> Compression issues</a:t>
            </a:r>
          </a:p>
          <a:p>
            <a:r>
              <a:rPr lang="en-US" b="1" dirty="0" smtClean="0"/>
              <a:t>2015- Council votes Presumptive Legislation as part of </a:t>
            </a:r>
            <a:r>
              <a:rPr lang="en-US" b="1" dirty="0" err="1" smtClean="0"/>
              <a:t>CoG</a:t>
            </a:r>
            <a:r>
              <a:rPr lang="en-US" b="1" dirty="0" smtClean="0"/>
              <a:t> Legislative Agenda</a:t>
            </a:r>
          </a:p>
          <a:p>
            <a:r>
              <a:rPr lang="en-US" b="1" dirty="0" smtClean="0"/>
              <a:t>2017- Council approves 7.5% pay increase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57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How Did We Get There?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2819400"/>
            <a:ext cx="8801103" cy="2133600"/>
          </a:xfrm>
        </p:spPr>
      </p:pic>
    </p:spTree>
    <p:extLst>
      <p:ext uri="{BB962C8B-B14F-4D97-AF65-F5344CB8AC3E}">
        <p14:creationId xmlns:p14="http://schemas.microsoft.com/office/powerpoint/2010/main" val="15655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Engaged in Strategic Planning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r>
              <a:rPr lang="en-US" b="1" dirty="0" smtClean="0"/>
              <a:t>Identified Our </a:t>
            </a:r>
            <a:r>
              <a:rPr lang="en-US" b="1" dirty="0"/>
              <a:t>Values and Mission</a:t>
            </a:r>
          </a:p>
          <a:p>
            <a:r>
              <a:rPr lang="en-US" b="1" dirty="0" smtClean="0"/>
              <a:t>Created Short, Mid, Long Term Goals that REFLECTED Our Values &amp; Mission</a:t>
            </a:r>
          </a:p>
          <a:p>
            <a:r>
              <a:rPr lang="en-US" b="1" dirty="0" smtClean="0"/>
              <a:t>Attached Goals to </a:t>
            </a:r>
            <a:r>
              <a:rPr lang="en-US" b="1" dirty="0"/>
              <a:t>O</a:t>
            </a:r>
            <a:r>
              <a:rPr lang="en-US" b="1" dirty="0" smtClean="0"/>
              <a:t>ur Budget</a:t>
            </a:r>
          </a:p>
          <a:p>
            <a:endParaRPr lang="en-US" b="1" dirty="0"/>
          </a:p>
          <a:p>
            <a:pPr marL="0" indent="0" algn="ctr">
              <a:buNone/>
            </a:pPr>
            <a:r>
              <a:rPr lang="en-US" sz="6000" b="1" dirty="0" smtClean="0"/>
              <a:t>WROTE IT DOWN!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808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Planned to Communicate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Functioning Email List</a:t>
            </a:r>
          </a:p>
          <a:p>
            <a:r>
              <a:rPr lang="en-US" sz="4400" dirty="0" smtClean="0"/>
              <a:t>Website</a:t>
            </a:r>
          </a:p>
          <a:p>
            <a:r>
              <a:rPr lang="en-US" sz="4400" b="1" dirty="0" smtClean="0"/>
              <a:t>NEWSLETTER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79" y="1447800"/>
            <a:ext cx="4043621" cy="5217576"/>
          </a:xfrm>
        </p:spPr>
      </p:pic>
    </p:spTree>
    <p:extLst>
      <p:ext uri="{BB962C8B-B14F-4D97-AF65-F5344CB8AC3E}">
        <p14:creationId xmlns:p14="http://schemas.microsoft.com/office/powerpoint/2010/main" val="240544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My Background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707784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CWA Local 3607</a:t>
            </a:r>
          </a:p>
          <a:p>
            <a:r>
              <a:rPr lang="en-US" sz="4400" dirty="0" smtClean="0"/>
              <a:t>PFFG Local 947</a:t>
            </a:r>
          </a:p>
          <a:p>
            <a:r>
              <a:rPr lang="en-US" sz="4400" dirty="0" smtClean="0"/>
              <a:t>PEP Instructor</a:t>
            </a:r>
          </a:p>
          <a:p>
            <a:r>
              <a:rPr lang="en-US" sz="4400" dirty="0" smtClean="0"/>
              <a:t>IAFF Service Rep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48691"/>
            <a:ext cx="4304713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47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Internal Organizing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“Stop Light Method” Using Your Duty Roster</a:t>
            </a:r>
          </a:p>
          <a:p>
            <a:pPr marL="0" indent="0" algn="ctr">
              <a:buNone/>
            </a:pPr>
            <a:r>
              <a:rPr lang="en-US" b="1" dirty="0" smtClean="0"/>
              <a:t>Members are </a:t>
            </a:r>
            <a:r>
              <a:rPr lang="en-US" b="1" dirty="0" smtClean="0">
                <a:solidFill>
                  <a:srgbClr val="92D050"/>
                </a:solidFill>
              </a:rPr>
              <a:t>Green</a:t>
            </a:r>
          </a:p>
          <a:p>
            <a:pPr marL="0" indent="0" algn="ctr">
              <a:buNone/>
            </a:pPr>
            <a:r>
              <a:rPr lang="en-US" b="1" dirty="0" smtClean="0"/>
              <a:t>Non-Members are </a:t>
            </a:r>
            <a:r>
              <a:rPr lang="en-US" b="1" dirty="0" smtClean="0">
                <a:solidFill>
                  <a:srgbClr val="FFFF00"/>
                </a:solidFill>
              </a:rPr>
              <a:t>Yellow</a:t>
            </a:r>
          </a:p>
          <a:p>
            <a:pPr marL="0" indent="0" algn="ctr">
              <a:buNone/>
            </a:pPr>
            <a:r>
              <a:rPr lang="en-US" b="1" dirty="0" smtClean="0"/>
              <a:t>Known Anti-Union are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5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Internal Organizing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29" y="1200796"/>
            <a:ext cx="5514343" cy="5504804"/>
          </a:xfrm>
        </p:spPr>
      </p:pic>
    </p:spTree>
    <p:extLst>
      <p:ext uri="{BB962C8B-B14F-4D97-AF65-F5344CB8AC3E}">
        <p14:creationId xmlns:p14="http://schemas.microsoft.com/office/powerpoint/2010/main" val="18462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Internal Organizing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You Have To Go After Them</a:t>
            </a:r>
          </a:p>
          <a:p>
            <a:pPr marL="0" indent="0" algn="ctr">
              <a:buNone/>
            </a:pPr>
            <a:r>
              <a:rPr lang="en-US" b="1" dirty="0" smtClean="0"/>
              <a:t>(Station Visits)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7207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SMART Objectives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5800" b="1" dirty="0" smtClean="0"/>
              <a:t>S</a:t>
            </a:r>
            <a:r>
              <a:rPr lang="en-US" sz="4800" b="1" dirty="0" smtClean="0"/>
              <a:t>pecific</a:t>
            </a:r>
          </a:p>
          <a:p>
            <a:pPr marL="0" indent="0" algn="ctr">
              <a:buNone/>
            </a:pPr>
            <a:r>
              <a:rPr lang="en-US" sz="5800" b="1" dirty="0" smtClean="0"/>
              <a:t>M</a:t>
            </a:r>
            <a:r>
              <a:rPr lang="en-US" sz="4800" b="1" dirty="0" smtClean="0"/>
              <a:t>easurable</a:t>
            </a:r>
          </a:p>
          <a:p>
            <a:pPr marL="0" indent="0" algn="ctr">
              <a:buNone/>
            </a:pPr>
            <a:r>
              <a:rPr lang="en-US" sz="5800" b="1" dirty="0" smtClean="0"/>
              <a:t>A</a:t>
            </a:r>
            <a:r>
              <a:rPr lang="en-US" sz="4800" b="1" dirty="0" smtClean="0"/>
              <a:t>ssignable</a:t>
            </a:r>
          </a:p>
          <a:p>
            <a:pPr marL="0" indent="0" algn="ctr">
              <a:buNone/>
            </a:pPr>
            <a:r>
              <a:rPr lang="en-US" sz="5800" b="1" dirty="0" smtClean="0"/>
              <a:t>R</a:t>
            </a:r>
            <a:r>
              <a:rPr lang="en-US" sz="4800" b="1" dirty="0" smtClean="0"/>
              <a:t>ealistic</a:t>
            </a:r>
          </a:p>
          <a:p>
            <a:pPr marL="0" indent="0" algn="ctr">
              <a:buNone/>
            </a:pPr>
            <a:r>
              <a:rPr lang="en-US" sz="5800" b="1" dirty="0" smtClean="0"/>
              <a:t>T</a:t>
            </a:r>
            <a:r>
              <a:rPr lang="en-US" sz="4800" b="1" dirty="0" smtClean="0"/>
              <a:t>ime-Based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36337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99" y="0"/>
            <a:ext cx="568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0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Engage &amp; Empower</a:t>
            </a:r>
            <a:br>
              <a:rPr lang="en-US" b="1" dirty="0" smtClean="0"/>
            </a:br>
            <a:r>
              <a:rPr lang="en-US" b="1" dirty="0" smtClean="0"/>
              <a:t> Your Members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 smtClean="0"/>
          </a:p>
          <a:p>
            <a:r>
              <a:rPr lang="en-US" b="1" dirty="0" smtClean="0"/>
              <a:t>Committees/ Union Initiatives</a:t>
            </a:r>
          </a:p>
          <a:p>
            <a:r>
              <a:rPr lang="en-US" b="1" dirty="0" smtClean="0"/>
              <a:t>Shop Steward/ Station/ Shift Reps</a:t>
            </a:r>
          </a:p>
          <a:p>
            <a:r>
              <a:rPr lang="en-US" b="1" dirty="0" smtClean="0"/>
              <a:t>Community/ Charitable Work</a:t>
            </a:r>
          </a:p>
          <a:p>
            <a:r>
              <a:rPr lang="en-US" b="1" dirty="0" smtClean="0"/>
              <a:t>Showcase Their </a:t>
            </a:r>
            <a:r>
              <a:rPr lang="en-US" b="1" dirty="0" smtClean="0"/>
              <a:t>Talent</a:t>
            </a:r>
          </a:p>
          <a:p>
            <a:r>
              <a:rPr lang="en-US" b="1" dirty="0" smtClean="0"/>
              <a:t>Communicate Consistently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25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Programs That Engage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00200" y="1752600"/>
            <a:ext cx="5867400" cy="91439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Company Officer Mock Assessments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667000"/>
            <a:ext cx="5791200" cy="3733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17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Programs That Engage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7086600" cy="1295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Retirement Benefit</a:t>
            </a:r>
          </a:p>
          <a:p>
            <a:pPr marL="0" indent="0" algn="ctr">
              <a:buNone/>
            </a:pPr>
            <a:r>
              <a:rPr lang="en-US" b="1" dirty="0" smtClean="0"/>
              <a:t>Retirement Planning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5" y="3048000"/>
            <a:ext cx="7119630" cy="350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38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Programs That Engage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/>
              <a:t>Emergency Benevolent Fund</a:t>
            </a:r>
          </a:p>
          <a:p>
            <a:pPr marL="0" indent="0" algn="ctr">
              <a:buNone/>
            </a:pPr>
            <a:r>
              <a:rPr lang="en-US" b="1" dirty="0" smtClean="0"/>
              <a:t>Greensboro </a:t>
            </a:r>
            <a:r>
              <a:rPr lang="en-US" b="1" dirty="0" smtClean="0"/>
              <a:t>FF’s Charitable Fund</a:t>
            </a:r>
          </a:p>
          <a:p>
            <a:pPr marL="0" indent="0" algn="ctr">
              <a:buNone/>
            </a:pPr>
            <a:r>
              <a:rPr lang="en-US" b="1" dirty="0" smtClean="0"/>
              <a:t>Reverse </a:t>
            </a:r>
            <a:r>
              <a:rPr lang="en-US" b="1" dirty="0" smtClean="0"/>
              <a:t>Raffle</a:t>
            </a:r>
            <a:endParaRPr lang="en-US" b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29000"/>
            <a:ext cx="4368800" cy="3276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581400"/>
            <a:ext cx="4284158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7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Membership Recognition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853782" cy="4853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904" y="1371600"/>
            <a:ext cx="3079750" cy="3686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4" y="3810000"/>
            <a:ext cx="3895725" cy="2921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0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Right-To-Work…	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…is likely your new normal</a:t>
            </a:r>
          </a:p>
          <a:p>
            <a:r>
              <a:rPr lang="en-US" dirty="0"/>
              <a:t>…represents </a:t>
            </a:r>
            <a:r>
              <a:rPr lang="en-US" dirty="0" smtClean="0"/>
              <a:t>challenges you haven’t faced</a:t>
            </a:r>
            <a:endParaRPr lang="en-US" dirty="0"/>
          </a:p>
          <a:p>
            <a:r>
              <a:rPr lang="en-US" dirty="0" smtClean="0"/>
              <a:t>…will probably lead to lower membership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400" b="1" u="sng" dirty="0" smtClean="0"/>
              <a:t>IS NOT THE END OF PUBLIC EMPLOYEE UNIONS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8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NOW WHAT?</a:t>
            </a:r>
            <a:endParaRPr lang="en-US" b="1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00" y="1785208"/>
            <a:ext cx="4419001" cy="4463192"/>
          </a:xfrm>
        </p:spPr>
      </p:pic>
    </p:spTree>
    <p:extLst>
      <p:ext uri="{BB962C8B-B14F-4D97-AF65-F5344CB8AC3E}">
        <p14:creationId xmlns:p14="http://schemas.microsoft.com/office/powerpoint/2010/main" val="5115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Decreased member density?</a:t>
            </a:r>
          </a:p>
        </p:txBody>
      </p:sp>
    </p:spTree>
    <p:extLst>
      <p:ext uri="{BB962C8B-B14F-4D97-AF65-F5344CB8AC3E}">
        <p14:creationId xmlns:p14="http://schemas.microsoft.com/office/powerpoint/2010/main" val="19268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Reduced dues revenue?</a:t>
            </a:r>
          </a:p>
        </p:txBody>
      </p:sp>
    </p:spTree>
    <p:extLst>
      <p:ext uri="{BB962C8B-B14F-4D97-AF65-F5344CB8AC3E}">
        <p14:creationId xmlns:p14="http://schemas.microsoft.com/office/powerpoint/2010/main" val="422603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Loss of political influence?</a:t>
            </a:r>
          </a:p>
        </p:txBody>
      </p:sp>
    </p:spTree>
    <p:extLst>
      <p:ext uri="{BB962C8B-B14F-4D97-AF65-F5344CB8AC3E}">
        <p14:creationId xmlns:p14="http://schemas.microsoft.com/office/powerpoint/2010/main" val="149400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Lack of power at the bargaining table?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63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Obstacle or Opportunity?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Obstacle or Opportunity?</a:t>
            </a:r>
            <a:endParaRPr lang="en-US" b="1" dirty="0"/>
          </a:p>
        </p:txBody>
      </p:sp>
      <p:pic>
        <p:nvPicPr>
          <p:cNvPr id="6" name="V 2 Jocko Motivation %20GOOD%20 (From Jocko Podcast) 480p 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158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A New Way to Engage Your Members?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652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A Vision That Views Dues Payment as an Investment?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809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A Greater Understanding of the Importance of Political Action?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9822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Landscape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61918"/>
            <a:ext cx="3962565" cy="5440664"/>
          </a:xfrm>
        </p:spPr>
      </p:pic>
      <p:sp>
        <p:nvSpPr>
          <p:cNvPr id="5" name="5-Point Star 4"/>
          <p:cNvSpPr/>
          <p:nvPr/>
        </p:nvSpPr>
        <p:spPr>
          <a:xfrm>
            <a:off x="4849092" y="3733800"/>
            <a:ext cx="609600" cy="5334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20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More Input and Engagement During Negotiations?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5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Do Your Members       View Their Union?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i="1" u="sng" dirty="0" smtClean="0"/>
              <a:t>Transactional</a:t>
            </a:r>
            <a:endParaRPr lang="en-US" sz="3600" i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1000" y="2286000"/>
            <a:ext cx="4040188" cy="3951288"/>
          </a:xfrm>
        </p:spPr>
        <p:txBody>
          <a:bodyPr/>
          <a:lstStyle/>
          <a:p>
            <a:r>
              <a:rPr lang="en-US" b="1" dirty="0" smtClean="0"/>
              <a:t>Members view their union as an insurance policy</a:t>
            </a:r>
          </a:p>
          <a:p>
            <a:r>
              <a:rPr lang="en-US" b="1" dirty="0" smtClean="0"/>
              <a:t>Members don’t connect their lifestyle to their union</a:t>
            </a:r>
          </a:p>
          <a:p>
            <a:r>
              <a:rPr lang="en-US" b="1" dirty="0" smtClean="0"/>
              <a:t>Dues purchase a product</a:t>
            </a:r>
          </a:p>
          <a:p>
            <a:r>
              <a:rPr lang="en-US" sz="4800" b="1" dirty="0" smtClean="0"/>
              <a:t>Customers</a:t>
            </a:r>
          </a:p>
          <a:p>
            <a:pPr marL="0" indent="0" algn="ctr">
              <a:buNone/>
            </a:pP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i="1" u="sng" dirty="0" smtClean="0"/>
              <a:t>Transformational</a:t>
            </a:r>
            <a:endParaRPr lang="en-US" sz="3600" i="1" u="sng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Members view their union as an agent of change</a:t>
            </a:r>
          </a:p>
          <a:p>
            <a:r>
              <a:rPr lang="en-US" b="1" dirty="0" smtClean="0"/>
              <a:t>Members know their lifestyle  is because of their union</a:t>
            </a:r>
          </a:p>
          <a:p>
            <a:r>
              <a:rPr lang="en-US" b="1" dirty="0" smtClean="0"/>
              <a:t>Dues are an investment</a:t>
            </a:r>
          </a:p>
          <a:p>
            <a:r>
              <a:rPr lang="en-US" sz="4800" b="1" dirty="0" smtClean="0"/>
              <a:t>Union Activists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90446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Do Your Members View Their Union?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Are you just servicing the Contract or do you have a greater mission as a labor leader?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331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Does Janus                   Mean For You?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b="1" dirty="0" smtClean="0"/>
              <a:t>YOU GET TO DECIDE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8456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 Get To Decide</a:t>
            </a:r>
            <a:endParaRPr lang="en-US" b="1" dirty="0"/>
          </a:p>
        </p:txBody>
      </p:sp>
      <p:pic>
        <p:nvPicPr>
          <p:cNvPr id="8" name="V 2 Norma Rae, Martin Ritt, 1979 - Union Sign Scene 4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63394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Do Your Members       View Their Union?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285192" cy="321389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858296"/>
            <a:ext cx="3253682" cy="4390103"/>
          </a:xfrm>
        </p:spPr>
      </p:pic>
    </p:spTree>
    <p:extLst>
      <p:ext uri="{BB962C8B-B14F-4D97-AF65-F5344CB8AC3E}">
        <p14:creationId xmlns:p14="http://schemas.microsoft.com/office/powerpoint/2010/main" val="392380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We Define Who We Are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10" y="1752600"/>
            <a:ext cx="7741980" cy="4915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46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71600"/>
            <a:ext cx="5976899" cy="5307842"/>
          </a:xfrm>
          <a:prstGeom prst="roundRect">
            <a:avLst>
              <a:gd name="adj" fmla="val 921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4800600"/>
            <a:ext cx="3785315" cy="16002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 smtClean="0">
                <a:solidFill>
                  <a:schemeClr val="bg1"/>
                </a:solidFill>
              </a:rPr>
              <a:t>dave.coker@pffg.org</a:t>
            </a:r>
          </a:p>
          <a:p>
            <a:pPr marL="0" indent="0" algn="r">
              <a:buNone/>
            </a:pPr>
            <a:r>
              <a:rPr lang="en-US" b="1" dirty="0" smtClean="0">
                <a:solidFill>
                  <a:schemeClr val="bg1"/>
                </a:solidFill>
              </a:rPr>
              <a:t>@</a:t>
            </a:r>
            <a:r>
              <a:rPr lang="en-US" b="1" dirty="0" err="1" smtClean="0">
                <a:solidFill>
                  <a:schemeClr val="bg1"/>
                </a:solidFill>
              </a:rPr>
              <a:t>DaveCoker_PFFG</a:t>
            </a:r>
            <a:endParaRPr lang="en-US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n-US" b="1" dirty="0" smtClean="0">
                <a:solidFill>
                  <a:schemeClr val="bg1"/>
                </a:solidFill>
              </a:rPr>
              <a:t>336-392-9742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3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Landscape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Low Union Density</a:t>
            </a:r>
          </a:p>
          <a:p>
            <a:pPr marL="0" indent="0" algn="ctr">
              <a:buNone/>
            </a:pPr>
            <a:r>
              <a:rPr lang="en-US" b="1" dirty="0" smtClean="0"/>
              <a:t>Unfamiliar with Unionism</a:t>
            </a:r>
          </a:p>
        </p:txBody>
      </p:sp>
    </p:spTree>
    <p:extLst>
      <p:ext uri="{BB962C8B-B14F-4D97-AF65-F5344CB8AC3E}">
        <p14:creationId xmlns:p14="http://schemas.microsoft.com/office/powerpoint/2010/main" val="40623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Landscape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Significant Legal/ Structural Challenges</a:t>
            </a:r>
          </a:p>
        </p:txBody>
      </p:sp>
    </p:spTree>
    <p:extLst>
      <p:ext uri="{BB962C8B-B14F-4D97-AF65-F5344CB8AC3E}">
        <p14:creationId xmlns:p14="http://schemas.microsoft.com/office/powerpoint/2010/main" val="99692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 smtClean="0"/>
              <a:t>No Collective Bargaining Rights For Public Employees</a:t>
            </a:r>
          </a:p>
          <a:p>
            <a:pPr marL="0" indent="0" algn="ctr">
              <a:buNone/>
            </a:pP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6736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NC Structural Challenges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7114"/>
            <a:ext cx="9144000" cy="13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9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</TotalTime>
  <Words>694</Words>
  <Application>Microsoft Office PowerPoint</Application>
  <PresentationFormat>On-screen Show (4:3)</PresentationFormat>
  <Paragraphs>214</Paragraphs>
  <Slides>57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Building Union Power and Engaging Members in RTW/ Non-CB Environments</vt:lpstr>
      <vt:lpstr>100 Years of Unionism</vt:lpstr>
      <vt:lpstr>My Background</vt:lpstr>
      <vt:lpstr>Right-To-Work… </vt:lpstr>
      <vt:lpstr>Our Landscape</vt:lpstr>
      <vt:lpstr>Our Landscape</vt:lpstr>
      <vt:lpstr>Our Landscape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NC Structural Challenges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Local 947 Victories</vt:lpstr>
      <vt:lpstr>How Did We Get There?</vt:lpstr>
      <vt:lpstr>Engaged in Strategic Planning</vt:lpstr>
      <vt:lpstr>Planned to Communicate</vt:lpstr>
      <vt:lpstr>Internal Organizing</vt:lpstr>
      <vt:lpstr>Internal Organizing</vt:lpstr>
      <vt:lpstr>Internal Organizing </vt:lpstr>
      <vt:lpstr>SMART Objectives</vt:lpstr>
      <vt:lpstr>PowerPoint Presentation</vt:lpstr>
      <vt:lpstr>Engage &amp; Empower  Your Members</vt:lpstr>
      <vt:lpstr>Programs That Engage</vt:lpstr>
      <vt:lpstr>Programs That Engage</vt:lpstr>
      <vt:lpstr>Programs That Engage</vt:lpstr>
      <vt:lpstr>Membership Recognition</vt:lpstr>
      <vt:lpstr>NOW WHAT?</vt:lpstr>
      <vt:lpstr>What Does Janus                 Mean For You?</vt:lpstr>
      <vt:lpstr>What Does Janus                 Mean For You?</vt:lpstr>
      <vt:lpstr>What Does Janus                 Mean For You?</vt:lpstr>
      <vt:lpstr>What Does Janus                 Mean For You?</vt:lpstr>
      <vt:lpstr>What Does Janus                 Mean For You?</vt:lpstr>
      <vt:lpstr>Obstacle or Opportunity?</vt:lpstr>
      <vt:lpstr>What Does Janus                 Mean For You?</vt:lpstr>
      <vt:lpstr>What Does Janus                 Mean For You?</vt:lpstr>
      <vt:lpstr>What Does Janus                 Mean For You?</vt:lpstr>
      <vt:lpstr>What Does Janus                 Mean For You?</vt:lpstr>
      <vt:lpstr>How Do Your Members       View Their Union?</vt:lpstr>
      <vt:lpstr>How Do Your Members View Their Union?</vt:lpstr>
      <vt:lpstr>What Does Janus                   Mean For You?</vt:lpstr>
      <vt:lpstr>You Get To Decide</vt:lpstr>
      <vt:lpstr>How Do Your Members       View Their Union?</vt:lpstr>
      <vt:lpstr>We Define Who We Are</vt:lpstr>
      <vt:lpstr>Thank You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Union Power and Engaging Members in a       Post-Janus World</dc:title>
  <dc:creator>William D Coker</dc:creator>
  <cp:lastModifiedBy>William D Coker</cp:lastModifiedBy>
  <cp:revision>85</cp:revision>
  <dcterms:created xsi:type="dcterms:W3CDTF">2018-02-02T12:48:04Z</dcterms:created>
  <dcterms:modified xsi:type="dcterms:W3CDTF">2018-02-27T14:21:13Z</dcterms:modified>
</cp:coreProperties>
</file>