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3" r:id="rId7"/>
    <p:sldId id="264"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3" r:id="rId24"/>
    <p:sldId id="284" r:id="rId25"/>
    <p:sldId id="273" r:id="rId26"/>
    <p:sldId id="293" r:id="rId27"/>
    <p:sldId id="292" r:id="rId28"/>
    <p:sldId id="282" r:id="rId29"/>
    <p:sldId id="294" r:id="rId30"/>
    <p:sldId id="299" r:id="rId31"/>
    <p:sldId id="295" r:id="rId32"/>
    <p:sldId id="287" r:id="rId33"/>
    <p:sldId id="296" r:id="rId34"/>
    <p:sldId id="297" r:id="rId35"/>
    <p:sldId id="290" r:id="rId36"/>
    <p:sldId id="262" r:id="rId37"/>
    <p:sldId id="300" r:id="rId38"/>
    <p:sldId id="302" r:id="rId39"/>
    <p:sldId id="303" r:id="rId40"/>
    <p:sldId id="304" r:id="rId41"/>
    <p:sldId id="30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44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DFDB9A-5010-374D-A8CA-37A92AE75A7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1579486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DFDB9A-5010-374D-A8CA-37A92AE75A7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79014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DFDB9A-5010-374D-A8CA-37A92AE75A7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387870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DFDB9A-5010-374D-A8CA-37A92AE75A7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1600256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DFDB9A-5010-374D-A8CA-37A92AE75A7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15564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DFDB9A-5010-374D-A8CA-37A92AE75A7C}"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26573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DFDB9A-5010-374D-A8CA-37A92AE75A7C}" type="datetimeFigureOut">
              <a:rPr lang="en-US" smtClean="0"/>
              <a:t>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38684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DFDB9A-5010-374D-A8CA-37A92AE75A7C}" type="datetimeFigureOut">
              <a:rPr lang="en-US" smtClean="0"/>
              <a:t>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1251963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FDB9A-5010-374D-A8CA-37A92AE75A7C}" type="datetimeFigureOut">
              <a:rPr lang="en-US" smtClean="0"/>
              <a:t>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3348803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DFDB9A-5010-374D-A8CA-37A92AE75A7C}"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406417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DFDB9A-5010-374D-A8CA-37A92AE75A7C}"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30FAC-7D9C-2B40-80F5-CFB16282F422}" type="slidenum">
              <a:rPr lang="en-US" smtClean="0"/>
              <a:t>‹#›</a:t>
            </a:fld>
            <a:endParaRPr lang="en-US"/>
          </a:p>
        </p:txBody>
      </p:sp>
    </p:spTree>
    <p:extLst>
      <p:ext uri="{BB962C8B-B14F-4D97-AF65-F5344CB8AC3E}">
        <p14:creationId xmlns:p14="http://schemas.microsoft.com/office/powerpoint/2010/main" val="1231373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FDB9A-5010-374D-A8CA-37A92AE75A7C}" type="datetimeFigureOut">
              <a:rPr lang="en-US" smtClean="0"/>
              <a:t>2/27/2018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30FAC-7D9C-2B40-80F5-CFB16282F422}" type="slidenum">
              <a:rPr lang="en-US" smtClean="0"/>
              <a:t>‹#›</a:t>
            </a:fld>
            <a:endParaRPr lang="en-US"/>
          </a:p>
        </p:txBody>
      </p:sp>
    </p:spTree>
    <p:extLst>
      <p:ext uri="{BB962C8B-B14F-4D97-AF65-F5344CB8AC3E}">
        <p14:creationId xmlns:p14="http://schemas.microsoft.com/office/powerpoint/2010/main" val="719826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AB-MOUNPOfg" TargetMode="External"/><Relationship Id="rId2" Type="http://schemas.openxmlformats.org/officeDocument/2006/relationships/hyperlink" Target="https://www.youtube.com/watch?v=WkzztWPuto8" TargetMode="Externa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hyperlink" Target="https://www.youtube.com/watch?v=2A-ESKDs4x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x-Md5DmqyD8&amp;t=48s" TargetMode="External"/><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s4pzeww4T74" TargetMode="External"/><Relationship Id="rId2" Type="http://schemas.openxmlformats.org/officeDocument/2006/relationships/hyperlink" Target="https://www.youtube.com/watch?v=pilKO1HYeXA" TargetMode="Externa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
        <p:nvSpPr>
          <p:cNvPr id="6" name="Rectangle 2"/>
          <p:cNvSpPr txBox="1">
            <a:spLocks noChangeArrowheads="1"/>
          </p:cNvSpPr>
          <p:nvPr/>
        </p:nvSpPr>
        <p:spPr bwMode="auto">
          <a:xfrm>
            <a:off x="59531" y="4908013"/>
            <a:ext cx="9024937" cy="519113"/>
          </a:xfrm>
          <a:prstGeom prst="rect">
            <a:avLst/>
          </a:prstGeom>
          <a:noFill/>
          <a:ln w="9525">
            <a:noFill/>
            <a:miter lim="800000"/>
            <a:headEnd/>
            <a:tailEnd/>
          </a:ln>
          <a:effectLst>
            <a:outerShdw dist="38100" dir="2700000" rotWithShape="0">
              <a:srgbClr val="808080">
                <a:alpha val="42999"/>
              </a:srgbClr>
            </a:outerShdw>
          </a:effectLst>
        </p:spPr>
        <p:txBody>
          <a:bodyPr/>
          <a:lstStyle/>
          <a:p>
            <a:pPr algn="ctr" eaLnBrk="1" hangingPunct="1">
              <a:defRPr/>
            </a:pPr>
            <a:r>
              <a:rPr lang="en-US" sz="2800" b="1" dirty="0">
                <a:solidFill>
                  <a:srgbClr val="C00000"/>
                </a:solidFill>
                <a:latin typeface="Arial Bold"/>
                <a:ea typeface="ＭＳ Ｐゴシック" pitchFamily="-112" charset="-128"/>
                <a:cs typeface="Arial Bold"/>
              </a:rPr>
              <a:t>Overview of the IAFF &amp; NYSPFFA and</a:t>
            </a:r>
          </a:p>
          <a:p>
            <a:pPr algn="ctr" eaLnBrk="1" hangingPunct="1">
              <a:defRPr/>
            </a:pPr>
            <a:r>
              <a:rPr lang="en-US" sz="1100" b="1" dirty="0">
                <a:solidFill>
                  <a:srgbClr val="C00000"/>
                </a:solidFill>
                <a:latin typeface="Arial Bold"/>
                <a:ea typeface="ＭＳ Ｐゴシック" pitchFamily="-112" charset="-128"/>
                <a:cs typeface="Arial Bold"/>
              </a:rPr>
              <a:t>  </a:t>
            </a:r>
          </a:p>
          <a:p>
            <a:pPr algn="ctr" eaLnBrk="1" hangingPunct="1">
              <a:defRPr/>
            </a:pPr>
            <a:r>
              <a:rPr lang="en-US" sz="2800" b="1" dirty="0">
                <a:solidFill>
                  <a:srgbClr val="C00000"/>
                </a:solidFill>
                <a:latin typeface="Arial Bold"/>
                <a:ea typeface="ＭＳ Ｐゴシック" pitchFamily="-112" charset="-128"/>
                <a:cs typeface="Arial Bold"/>
              </a:rPr>
              <a:t>Local Affiliate Member Services </a:t>
            </a:r>
            <a:endParaRPr lang="en-US" sz="1600" b="1" dirty="0">
              <a:solidFill>
                <a:srgbClr val="C00000"/>
              </a:solidFill>
              <a:latin typeface="Arial Bold"/>
              <a:ea typeface="ＭＳ Ｐゴシック" pitchFamily="-112" charset="-128"/>
              <a:cs typeface="Arial Bold"/>
            </a:endParaRPr>
          </a:p>
        </p:txBody>
      </p:sp>
      <p:pic>
        <p:nvPicPr>
          <p:cNvPr id="8" name="Picture 7">
            <a:extLst>
              <a:ext uri="{FF2B5EF4-FFF2-40B4-BE49-F238E27FC236}">
                <a16:creationId xmlns:a16="http://schemas.microsoft.com/office/drawing/2014/main" id="{6A0C06E8-265F-4BD6-838E-C1A1FD66EDEF}"/>
              </a:ext>
            </a:extLst>
          </p:cNvPr>
          <p:cNvPicPr>
            <a:picLocks noChangeAspect="1"/>
          </p:cNvPicPr>
          <p:nvPr/>
        </p:nvPicPr>
        <p:blipFill>
          <a:blip r:embed="rId2"/>
          <a:stretch>
            <a:fillRect/>
          </a:stretch>
        </p:blipFill>
        <p:spPr>
          <a:xfrm>
            <a:off x="605963" y="615622"/>
            <a:ext cx="7925052" cy="4028568"/>
          </a:xfrm>
          <a:prstGeom prst="rect">
            <a:avLst/>
          </a:prstGeom>
        </p:spPr>
      </p:pic>
      <p:pic>
        <p:nvPicPr>
          <p:cNvPr id="4" name="Picture 3">
            <a:extLst>
              <a:ext uri="{FF2B5EF4-FFF2-40B4-BE49-F238E27FC236}">
                <a16:creationId xmlns:a16="http://schemas.microsoft.com/office/drawing/2014/main" id="{4800BDDE-A5DA-40CB-BB5C-1251D2EFC771}"/>
              </a:ext>
            </a:extLst>
          </p:cNvPr>
          <p:cNvPicPr>
            <a:picLocks noChangeAspect="1"/>
          </p:cNvPicPr>
          <p:nvPr/>
        </p:nvPicPr>
        <p:blipFill>
          <a:blip r:embed="rId3"/>
          <a:stretch>
            <a:fillRect/>
          </a:stretch>
        </p:blipFill>
        <p:spPr>
          <a:xfrm>
            <a:off x="-73894" y="4970511"/>
            <a:ext cx="1921168" cy="1440876"/>
          </a:xfrm>
          <a:prstGeom prst="rect">
            <a:avLst/>
          </a:prstGeom>
        </p:spPr>
      </p:pic>
      <p:pic>
        <p:nvPicPr>
          <p:cNvPr id="7" name="Picture 6">
            <a:extLst>
              <a:ext uri="{FF2B5EF4-FFF2-40B4-BE49-F238E27FC236}">
                <a16:creationId xmlns:a16="http://schemas.microsoft.com/office/drawing/2014/main" id="{7D665B5E-C926-4E8C-8CA9-A54C76A60241}"/>
              </a:ext>
            </a:extLst>
          </p:cNvPr>
          <p:cNvPicPr>
            <a:picLocks noChangeAspect="1"/>
          </p:cNvPicPr>
          <p:nvPr/>
        </p:nvPicPr>
        <p:blipFill>
          <a:blip r:embed="rId4"/>
          <a:stretch>
            <a:fillRect/>
          </a:stretch>
        </p:blipFill>
        <p:spPr>
          <a:xfrm>
            <a:off x="7807936" y="5089236"/>
            <a:ext cx="1210595" cy="1068768"/>
          </a:xfrm>
          <a:prstGeom prst="rect">
            <a:avLst/>
          </a:prstGeom>
        </p:spPr>
      </p:pic>
    </p:spTree>
    <p:extLst>
      <p:ext uri="{BB962C8B-B14F-4D97-AF65-F5344CB8AC3E}">
        <p14:creationId xmlns:p14="http://schemas.microsoft.com/office/powerpoint/2010/main" val="2045939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392113" y="711200"/>
            <a:ext cx="4776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PROTECTING YOUR RIGHTS</a:t>
            </a:r>
          </a:p>
        </p:txBody>
      </p:sp>
      <p:sp>
        <p:nvSpPr>
          <p:cNvPr id="9" name="TextBox 4"/>
          <p:cNvSpPr txBox="1">
            <a:spLocks noChangeArrowheads="1"/>
          </p:cNvSpPr>
          <p:nvPr/>
        </p:nvSpPr>
        <p:spPr bwMode="auto">
          <a:xfrm>
            <a:off x="-113017" y="12954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2000" b="1" dirty="0">
                <a:latin typeface="Arial" panose="020B0604020202020204" pitchFamily="34" charset="0"/>
              </a:rPr>
              <a:t>Joining a union is a Constitutional Right protected by the First Amendment Right of Association</a:t>
            </a:r>
          </a:p>
          <a:p>
            <a:pPr lvl="1" eaLnBrk="1" hangingPunct="1">
              <a:spcBef>
                <a:spcPct val="0"/>
              </a:spcBef>
              <a:buFontTx/>
              <a:buChar char="•"/>
            </a:pPr>
            <a:r>
              <a:rPr lang="en-US" altLang="en-US" sz="2000" b="1" dirty="0">
                <a:latin typeface="Arial" panose="020B0604020202020204" pitchFamily="34" charset="0"/>
              </a:rPr>
              <a:t>You have other workplace rights</a:t>
            </a:r>
          </a:p>
          <a:p>
            <a:pPr lvl="1" eaLnBrk="1" hangingPunct="1">
              <a:spcBef>
                <a:spcPct val="0"/>
              </a:spcBef>
              <a:buFontTx/>
              <a:buChar char="•"/>
            </a:pPr>
            <a:r>
              <a:rPr lang="en-US" altLang="en-US" sz="2000" b="1" dirty="0">
                <a:latin typeface="Arial" panose="020B0604020202020204" pitchFamily="34" charset="0"/>
              </a:rPr>
              <a:t>The IAFF protects those rights</a:t>
            </a:r>
          </a:p>
        </p:txBody>
      </p:sp>
      <p:sp>
        <p:nvSpPr>
          <p:cNvPr id="12" name="TextBox 11"/>
          <p:cNvSpPr txBox="1"/>
          <p:nvPr/>
        </p:nvSpPr>
        <p:spPr>
          <a:xfrm>
            <a:off x="135258" y="2787658"/>
            <a:ext cx="4323725" cy="4001095"/>
          </a:xfrm>
          <a:prstGeom prst="rect">
            <a:avLst/>
          </a:prstGeom>
          <a:noFill/>
        </p:spPr>
        <p:txBody>
          <a:bodyPr wrap="square">
            <a:spAutoFit/>
          </a:bodyPr>
          <a:lstStyle/>
          <a:p>
            <a:pPr eaLnBrk="1" hangingPunct="1">
              <a:defRPr/>
            </a:pPr>
            <a:r>
              <a:rPr lang="en-US" sz="2400" b="1" u="sng" dirty="0">
                <a:solidFill>
                  <a:srgbClr val="C00000"/>
                </a:solidFill>
              </a:rPr>
              <a:t>IAFF Legal Department</a:t>
            </a:r>
          </a:p>
          <a:p>
            <a:pPr eaLnBrk="1" hangingPunct="1">
              <a:defRPr/>
            </a:pPr>
            <a:r>
              <a:rPr lang="en-US" sz="2000" b="1" dirty="0">
                <a:latin typeface="+mj-lt"/>
              </a:rPr>
              <a:t>3 attorneys at IAFF Headquarters, reinforced by the D.C. firm of Woodley and McGillivray</a:t>
            </a:r>
            <a:r>
              <a:rPr lang="en-US" sz="2000" dirty="0">
                <a:latin typeface="+mj-lt"/>
              </a:rPr>
              <a:t>. </a:t>
            </a:r>
          </a:p>
          <a:p>
            <a:pPr eaLnBrk="1" hangingPunct="1">
              <a:defRPr/>
            </a:pPr>
            <a:endParaRPr lang="en-US" sz="2000" dirty="0">
              <a:latin typeface="+mj-lt"/>
            </a:endParaRPr>
          </a:p>
          <a:p>
            <a:pPr eaLnBrk="1" hangingPunct="1">
              <a:defRPr/>
            </a:pPr>
            <a:endParaRPr lang="en-US" sz="1400" dirty="0">
              <a:latin typeface="Franklin Gothic Medium" panose="020B0603020102020204" pitchFamily="34" charset="0"/>
            </a:endParaRPr>
          </a:p>
          <a:p>
            <a:pPr eaLnBrk="1" hangingPunct="1">
              <a:defRPr/>
            </a:pPr>
            <a:r>
              <a:rPr lang="en-US" sz="2400" b="1" u="sng" dirty="0">
                <a:solidFill>
                  <a:srgbClr val="C00000"/>
                </a:solidFill>
              </a:rPr>
              <a:t>Guardian Policy</a:t>
            </a:r>
          </a:p>
          <a:p>
            <a:pPr eaLnBrk="1" hangingPunct="1">
              <a:defRPr/>
            </a:pPr>
            <a:r>
              <a:rPr lang="en-US" sz="2000" b="1" dirty="0"/>
              <a:t>The IAFF staunchly defends its leaders when they are punished or retaliated against while fulfilling the duties of leading their union.</a:t>
            </a:r>
          </a:p>
          <a:p>
            <a:pPr eaLnBrk="1" hangingPunct="1">
              <a:defRPr/>
            </a:pPr>
            <a:endParaRPr lang="en-US" sz="3200" b="1" dirty="0"/>
          </a:p>
        </p:txBody>
      </p:sp>
      <p:pic>
        <p:nvPicPr>
          <p:cNvPr id="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4225" y="2974975"/>
            <a:ext cx="432117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4F875A4-005C-4833-A725-CFC594C1ECAC}"/>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31993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317428" y="828163"/>
            <a:ext cx="5664344"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dirty="0">
                <a:solidFill>
                  <a:srgbClr val="C00000"/>
                </a:solidFill>
              </a:rPr>
              <a:t>SERVICES PROVIDED TO LOCAL AFFILIATES AND DEPARTMENTS</a:t>
            </a:r>
          </a:p>
        </p:txBody>
      </p:sp>
      <p:sp>
        <p:nvSpPr>
          <p:cNvPr id="7" name="TextBox 4"/>
          <p:cNvSpPr txBox="1">
            <a:spLocks noChangeArrowheads="1"/>
          </p:cNvSpPr>
          <p:nvPr/>
        </p:nvSpPr>
        <p:spPr bwMode="auto">
          <a:xfrm>
            <a:off x="-110835" y="2362200"/>
            <a:ext cx="5486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2400" b="1" dirty="0">
                <a:latin typeface="Arial" panose="020B0604020202020204" pitchFamily="34" charset="0"/>
              </a:rPr>
              <a:t>Technical Assistance</a:t>
            </a:r>
          </a:p>
          <a:p>
            <a:pPr lvl="1" eaLnBrk="1" hangingPunct="1">
              <a:spcBef>
                <a:spcPct val="0"/>
              </a:spcBef>
              <a:buFontTx/>
              <a:buChar char="•"/>
            </a:pPr>
            <a:r>
              <a:rPr lang="en-US" altLang="en-US" sz="2400" b="1" dirty="0">
                <a:latin typeface="Arial" panose="020B0604020202020204" pitchFamily="34" charset="0"/>
              </a:rPr>
              <a:t>Health and Safety</a:t>
            </a:r>
          </a:p>
          <a:p>
            <a:pPr lvl="1" eaLnBrk="1" hangingPunct="1">
              <a:spcBef>
                <a:spcPct val="0"/>
              </a:spcBef>
              <a:buFontTx/>
              <a:buChar char="•"/>
            </a:pPr>
            <a:r>
              <a:rPr lang="en-US" altLang="en-US" sz="2400" b="1" dirty="0">
                <a:latin typeface="Arial" panose="020B0604020202020204" pitchFamily="34" charset="0"/>
              </a:rPr>
              <a:t>Political Assistance</a:t>
            </a:r>
          </a:p>
          <a:p>
            <a:pPr lvl="1" eaLnBrk="1" hangingPunct="1">
              <a:spcBef>
                <a:spcPct val="0"/>
              </a:spcBef>
              <a:buFontTx/>
              <a:buChar char="•"/>
            </a:pPr>
            <a:r>
              <a:rPr lang="en-US" altLang="en-US" sz="2400" b="1" dirty="0">
                <a:latin typeface="Arial" panose="020B0604020202020204" pitchFamily="34" charset="0"/>
              </a:rPr>
              <a:t>Communications and Media</a:t>
            </a:r>
          </a:p>
          <a:p>
            <a:pPr lvl="1" eaLnBrk="1" hangingPunct="1">
              <a:spcBef>
                <a:spcPct val="0"/>
              </a:spcBef>
              <a:buFontTx/>
              <a:buChar char="•"/>
            </a:pPr>
            <a:r>
              <a:rPr lang="en-US" altLang="en-US" sz="2400" b="1" dirty="0">
                <a:latin typeface="Arial" panose="020B0604020202020204" pitchFamily="34" charset="0"/>
              </a:rPr>
              <a:t>Education and Training</a:t>
            </a:r>
          </a:p>
          <a:p>
            <a:pPr lvl="1" eaLnBrk="1" hangingPunct="1">
              <a:spcBef>
                <a:spcPct val="0"/>
              </a:spcBef>
              <a:buFontTx/>
              <a:buChar char="•"/>
            </a:pPr>
            <a:r>
              <a:rPr lang="en-US" altLang="en-US" sz="2400" b="1" dirty="0">
                <a:latin typeface="Arial" panose="020B0604020202020204" pitchFamily="34" charset="0"/>
              </a:rPr>
              <a:t>Financial Corp</a:t>
            </a:r>
          </a:p>
        </p:txBody>
      </p:sp>
      <p:sp>
        <p:nvSpPr>
          <p:cNvPr id="4" name="Title 1">
            <a:extLst>
              <a:ext uri="{FF2B5EF4-FFF2-40B4-BE49-F238E27FC236}">
                <a16:creationId xmlns:a16="http://schemas.microsoft.com/office/drawing/2014/main" id="{50DD39F0-ECAF-4CFC-98CD-5D0238AB91B3}"/>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pic>
        <p:nvPicPr>
          <p:cNvPr id="5" name="Picture 4">
            <a:extLst>
              <a:ext uri="{FF2B5EF4-FFF2-40B4-BE49-F238E27FC236}">
                <a16:creationId xmlns:a16="http://schemas.microsoft.com/office/drawing/2014/main" id="{EBB28C2E-F1E8-485E-AB49-D515022430D8}"/>
              </a:ext>
            </a:extLst>
          </p:cNvPr>
          <p:cNvPicPr>
            <a:picLocks noChangeAspect="1"/>
          </p:cNvPicPr>
          <p:nvPr/>
        </p:nvPicPr>
        <p:blipFill>
          <a:blip r:embed="rId2"/>
          <a:stretch>
            <a:fillRect/>
          </a:stretch>
        </p:blipFill>
        <p:spPr>
          <a:xfrm>
            <a:off x="5575372" y="1906075"/>
            <a:ext cx="3365809" cy="4180689"/>
          </a:xfrm>
          <a:prstGeom prst="rect">
            <a:avLst/>
          </a:prstGeom>
        </p:spPr>
      </p:pic>
    </p:spTree>
    <p:extLst>
      <p:ext uri="{BB962C8B-B14F-4D97-AF65-F5344CB8AC3E}">
        <p14:creationId xmlns:p14="http://schemas.microsoft.com/office/powerpoint/2010/main" val="223194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1320004" y="582613"/>
            <a:ext cx="6503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dirty="0">
                <a:solidFill>
                  <a:srgbClr val="C00000"/>
                </a:solidFill>
              </a:rPr>
              <a:t>GEOGRAPHIC INFORMATION SYSTEM</a:t>
            </a:r>
          </a:p>
        </p:txBody>
      </p:sp>
      <p:sp>
        <p:nvSpPr>
          <p:cNvPr id="7" name="TextBox 3"/>
          <p:cNvSpPr txBox="1">
            <a:spLocks noChangeArrowheads="1"/>
          </p:cNvSpPr>
          <p:nvPr/>
        </p:nvSpPr>
        <p:spPr bwMode="auto">
          <a:xfrm>
            <a:off x="76489" y="1408113"/>
            <a:ext cx="393209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The IAFF uses 21</a:t>
            </a:r>
            <a:r>
              <a:rPr lang="en-US" altLang="en-US" sz="1800" b="1" baseline="30000" dirty="0"/>
              <a:t>st</a:t>
            </a:r>
            <a:r>
              <a:rPr lang="en-US" altLang="en-US" sz="1800" b="1" dirty="0"/>
              <a:t> Century GIS technology to plot the addresses of members that are in the direct path of a particular event, allowing for the deployment of immediate assistance and resources to affected members.</a:t>
            </a:r>
          </a:p>
          <a:p>
            <a:pPr eaLnBrk="1" hangingPunct="1">
              <a:spcBef>
                <a:spcPct val="0"/>
              </a:spcBef>
              <a:buFontTx/>
              <a:buNone/>
            </a:pPr>
            <a:endParaRPr lang="en-US" altLang="en-US" sz="1800" b="1" dirty="0"/>
          </a:p>
          <a:p>
            <a:pPr eaLnBrk="1" hangingPunct="1">
              <a:spcBef>
                <a:spcPct val="0"/>
              </a:spcBef>
              <a:buFontTx/>
              <a:buNone/>
            </a:pPr>
            <a:r>
              <a:rPr lang="en-US" altLang="en-US" sz="1800" b="1" dirty="0"/>
              <a:t>In addition, the IAFF also uses this GIS technology to assist with every day issues such as staffing deployment, station changes, and other initiatives that improve the safety and working conditions of its members.</a:t>
            </a:r>
          </a:p>
          <a:p>
            <a:pPr eaLnBrk="1" hangingPunct="1">
              <a:spcBef>
                <a:spcPct val="0"/>
              </a:spcBef>
              <a:buFontTx/>
              <a:buNone/>
            </a:pPr>
            <a:endParaRPr lang="en-US" altLang="en-US" sz="1800" b="1" dirty="0"/>
          </a:p>
        </p:txBody>
      </p:sp>
      <p:sp>
        <p:nvSpPr>
          <p:cNvPr id="4" name="Title 1">
            <a:extLst>
              <a:ext uri="{FF2B5EF4-FFF2-40B4-BE49-F238E27FC236}">
                <a16:creationId xmlns:a16="http://schemas.microsoft.com/office/drawing/2014/main" id="{B792C422-6F6E-4508-B9D2-BB57773116D8}"/>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pic>
        <p:nvPicPr>
          <p:cNvPr id="3" name="Picture 2">
            <a:extLst>
              <a:ext uri="{FF2B5EF4-FFF2-40B4-BE49-F238E27FC236}">
                <a16:creationId xmlns:a16="http://schemas.microsoft.com/office/drawing/2014/main" id="{0DBDC175-DF44-4E41-BD7C-3846B6A838E3}"/>
              </a:ext>
            </a:extLst>
          </p:cNvPr>
          <p:cNvPicPr>
            <a:picLocks noChangeAspect="1"/>
          </p:cNvPicPr>
          <p:nvPr/>
        </p:nvPicPr>
        <p:blipFill>
          <a:blip r:embed="rId2"/>
          <a:stretch>
            <a:fillRect/>
          </a:stretch>
        </p:blipFill>
        <p:spPr>
          <a:xfrm>
            <a:off x="4008582" y="1408113"/>
            <a:ext cx="5026212" cy="3883891"/>
          </a:xfrm>
          <a:prstGeom prst="rect">
            <a:avLst/>
          </a:prstGeom>
        </p:spPr>
      </p:pic>
      <p:sp>
        <p:nvSpPr>
          <p:cNvPr id="5" name="TextBox 4">
            <a:extLst>
              <a:ext uri="{FF2B5EF4-FFF2-40B4-BE49-F238E27FC236}">
                <a16:creationId xmlns:a16="http://schemas.microsoft.com/office/drawing/2014/main" id="{CCE2AF25-E49D-4017-BDB1-2F7A3FBBB7F7}"/>
              </a:ext>
            </a:extLst>
          </p:cNvPr>
          <p:cNvSpPr txBox="1"/>
          <p:nvPr/>
        </p:nvSpPr>
        <p:spPr>
          <a:xfrm>
            <a:off x="4428967" y="5292004"/>
            <a:ext cx="4185441" cy="461665"/>
          </a:xfrm>
          <a:prstGeom prst="rect">
            <a:avLst/>
          </a:prstGeom>
          <a:noFill/>
        </p:spPr>
        <p:txBody>
          <a:bodyPr wrap="none" rtlCol="0">
            <a:spAutoFit/>
          </a:bodyPr>
          <a:lstStyle/>
          <a:p>
            <a:pPr algn="ctr"/>
            <a:r>
              <a:rPr lang="en-US" sz="1200" i="1" dirty="0"/>
              <a:t>GIS can pinpoint IAFF members living the path of a deadly storm</a:t>
            </a:r>
          </a:p>
          <a:p>
            <a:pPr algn="ctr"/>
            <a:r>
              <a:rPr lang="en-US" sz="1200" i="1" dirty="0"/>
              <a:t>Superstorm Sandy 2012</a:t>
            </a:r>
          </a:p>
        </p:txBody>
      </p:sp>
    </p:spTree>
    <p:extLst>
      <p:ext uri="{BB962C8B-B14F-4D97-AF65-F5344CB8AC3E}">
        <p14:creationId xmlns:p14="http://schemas.microsoft.com/office/powerpoint/2010/main" val="126611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368300" y="630238"/>
            <a:ext cx="300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dirty="0">
                <a:solidFill>
                  <a:srgbClr val="C00000"/>
                </a:solidFill>
              </a:rPr>
              <a:t>DISASTER RELIEF</a:t>
            </a:r>
          </a:p>
        </p:txBody>
      </p:sp>
      <p:sp>
        <p:nvSpPr>
          <p:cNvPr id="7" name="TextBox 6"/>
          <p:cNvSpPr txBox="1"/>
          <p:nvPr/>
        </p:nvSpPr>
        <p:spPr>
          <a:xfrm>
            <a:off x="165100" y="1123950"/>
            <a:ext cx="8978900" cy="1754188"/>
          </a:xfrm>
          <a:prstGeom prst="rect">
            <a:avLst/>
          </a:prstGeom>
          <a:noFill/>
        </p:spPr>
        <p:txBody>
          <a:bodyPr>
            <a:spAutoFit/>
          </a:bodyPr>
          <a:lstStyle/>
          <a:p>
            <a:pPr marL="285750" indent="-285750" eaLnBrk="1" hangingPunct="1">
              <a:buFontTx/>
              <a:buChar char="-"/>
              <a:defRPr/>
            </a:pPr>
            <a:r>
              <a:rPr lang="en-US" sz="2400" b="1" dirty="0"/>
              <a:t>IAFF Disaster Relief Fund Founded in 1993 After Hurricane Andrew.</a:t>
            </a:r>
          </a:p>
          <a:p>
            <a:pPr eaLnBrk="1" hangingPunct="1">
              <a:defRPr/>
            </a:pPr>
            <a:endParaRPr lang="en-US" sz="1200" b="1" dirty="0"/>
          </a:p>
          <a:p>
            <a:pPr marL="285750" indent="-285750" eaLnBrk="1" hangingPunct="1">
              <a:buFontTx/>
              <a:buChar char="-"/>
              <a:defRPr/>
            </a:pPr>
            <a:r>
              <a:rPr lang="en-US" sz="2400" b="1" dirty="0"/>
              <a:t>The Disaster Relief Fund provides immediate financial assistance to help displaced IAFF members and their families while they continue to serve the surrounding communities.</a:t>
            </a:r>
          </a:p>
        </p:txBody>
      </p:sp>
      <p:sp>
        <p:nvSpPr>
          <p:cNvPr id="9" name="TextBox 8"/>
          <p:cNvSpPr txBox="1"/>
          <p:nvPr/>
        </p:nvSpPr>
        <p:spPr>
          <a:xfrm>
            <a:off x="114300" y="3392488"/>
            <a:ext cx="4660900" cy="2308225"/>
          </a:xfrm>
          <a:prstGeom prst="rect">
            <a:avLst/>
          </a:prstGeom>
          <a:noFill/>
        </p:spPr>
        <p:txBody>
          <a:bodyPr>
            <a:spAutoFit/>
          </a:bodyPr>
          <a:lstStyle/>
          <a:p>
            <a:pPr eaLnBrk="1" hangingPunct="1">
              <a:defRPr/>
            </a:pPr>
            <a:r>
              <a:rPr lang="en-US" sz="2400" b="1" dirty="0"/>
              <a:t>IAFF Assistance comes in two categories:</a:t>
            </a:r>
          </a:p>
          <a:p>
            <a:pPr eaLnBrk="1" hangingPunct="1">
              <a:defRPr/>
            </a:pPr>
            <a:endParaRPr lang="en-US" sz="2400" b="1" dirty="0"/>
          </a:p>
          <a:p>
            <a:pPr marL="285750" indent="-285750" eaLnBrk="1" hangingPunct="1">
              <a:buFontTx/>
              <a:buChar char="-"/>
              <a:defRPr/>
            </a:pPr>
            <a:r>
              <a:rPr lang="en-US" sz="2400" b="1" dirty="0"/>
              <a:t>Member Assistance</a:t>
            </a:r>
          </a:p>
          <a:p>
            <a:pPr marL="285750" indent="-285750" eaLnBrk="1" hangingPunct="1">
              <a:buFontTx/>
              <a:buChar char="-"/>
              <a:defRPr/>
            </a:pPr>
            <a:endParaRPr lang="en-US" sz="2400" b="1" dirty="0"/>
          </a:p>
          <a:p>
            <a:pPr marL="285750" indent="-285750" eaLnBrk="1" hangingPunct="1">
              <a:buFontTx/>
              <a:buChar char="-"/>
              <a:defRPr/>
            </a:pPr>
            <a:r>
              <a:rPr lang="en-US" sz="2400" b="1" dirty="0"/>
              <a:t>Operations Assistance</a:t>
            </a:r>
          </a:p>
        </p:txBody>
      </p:sp>
      <p:sp>
        <p:nvSpPr>
          <p:cNvPr id="8" name="Title 1">
            <a:extLst>
              <a:ext uri="{FF2B5EF4-FFF2-40B4-BE49-F238E27FC236}">
                <a16:creationId xmlns:a16="http://schemas.microsoft.com/office/drawing/2014/main" id="{30446284-6FA7-4F18-9ADD-05C9D922C765}"/>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pic>
        <p:nvPicPr>
          <p:cNvPr id="1028" name="Picture 4" descr="Image may contain: one or more people, people standing, car, tree and outdoor">
            <a:extLst>
              <a:ext uri="{FF2B5EF4-FFF2-40B4-BE49-F238E27FC236}">
                <a16:creationId xmlns:a16="http://schemas.microsoft.com/office/drawing/2014/main" id="{3A169EAB-3C98-4AEF-9E85-778DF557F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440" y="2878138"/>
            <a:ext cx="4451928" cy="333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31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0" y="630238"/>
            <a:ext cx="3370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u="sng" dirty="0">
                <a:solidFill>
                  <a:srgbClr val="C00000"/>
                </a:solidFill>
              </a:rPr>
              <a:t>Disaster Relief Resources</a:t>
            </a:r>
          </a:p>
        </p:txBody>
      </p:sp>
      <p:sp>
        <p:nvSpPr>
          <p:cNvPr id="7" name="Content Placeholder 2"/>
          <p:cNvSpPr txBox="1">
            <a:spLocks/>
          </p:cNvSpPr>
          <p:nvPr/>
        </p:nvSpPr>
        <p:spPr bwMode="auto">
          <a:xfrm>
            <a:off x="0" y="1059743"/>
            <a:ext cx="46990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2000" b="1" dirty="0">
                <a:solidFill>
                  <a:srgbClr val="C00000"/>
                </a:solidFill>
              </a:rPr>
              <a:t>IAFF Headquarters</a:t>
            </a:r>
          </a:p>
          <a:p>
            <a:pPr lvl="1" eaLnBrk="1" hangingPunct="1">
              <a:buFont typeface="Arial" panose="020B0604020202020204" pitchFamily="34" charset="0"/>
              <a:buNone/>
            </a:pPr>
            <a:r>
              <a:rPr lang="en-US" altLang="en-US" sz="1800" b="1" dirty="0"/>
              <a:t>GIS Map &amp; Member List</a:t>
            </a:r>
          </a:p>
          <a:p>
            <a:pPr lvl="1" eaLnBrk="1" hangingPunct="1">
              <a:buFont typeface="Arial" panose="020B0604020202020204" pitchFamily="34" charset="0"/>
              <a:buNone/>
            </a:pPr>
            <a:r>
              <a:rPr lang="en-US" altLang="en-US" sz="1800" b="1" dirty="0"/>
              <a:t>Live Interactive Weather Map</a:t>
            </a:r>
          </a:p>
          <a:p>
            <a:pPr eaLnBrk="1" hangingPunct="1">
              <a:buFont typeface="Arial" panose="020B0604020202020204" pitchFamily="34" charset="0"/>
              <a:buNone/>
            </a:pPr>
            <a:r>
              <a:rPr lang="en-US" altLang="en-US" sz="2000" b="1" dirty="0">
                <a:solidFill>
                  <a:srgbClr val="C00000"/>
                </a:solidFill>
              </a:rPr>
              <a:t>Communication Systems</a:t>
            </a:r>
          </a:p>
          <a:p>
            <a:pPr lvl="1" eaLnBrk="1" hangingPunct="1">
              <a:buFont typeface="Arial" panose="020B0604020202020204" pitchFamily="34" charset="0"/>
              <a:buNone/>
            </a:pPr>
            <a:r>
              <a:rPr lang="en-US" altLang="en-US" sz="1800" b="1" dirty="0"/>
              <a:t>Social Media</a:t>
            </a:r>
          </a:p>
          <a:p>
            <a:pPr lvl="1" eaLnBrk="1" hangingPunct="1">
              <a:buFont typeface="Arial" panose="020B0604020202020204" pitchFamily="34" charset="0"/>
              <a:buNone/>
            </a:pPr>
            <a:r>
              <a:rPr lang="en-US" altLang="en-US" sz="1800" b="1" dirty="0"/>
              <a:t>Membership database</a:t>
            </a:r>
          </a:p>
          <a:p>
            <a:pPr eaLnBrk="1" hangingPunct="1">
              <a:buFont typeface="Arial" panose="020B0604020202020204" pitchFamily="34" charset="0"/>
              <a:buNone/>
            </a:pPr>
            <a:r>
              <a:rPr lang="en-US" altLang="en-US" sz="2000" b="1" dirty="0">
                <a:solidFill>
                  <a:srgbClr val="C00000"/>
                </a:solidFill>
              </a:rPr>
              <a:t>IAFF Disaster Relief Fund</a:t>
            </a:r>
          </a:p>
          <a:p>
            <a:pPr lvl="1" eaLnBrk="1" hangingPunct="1">
              <a:buFont typeface="Arial" panose="020B0604020202020204" pitchFamily="34" charset="0"/>
              <a:buNone/>
            </a:pPr>
            <a:r>
              <a:rPr lang="en-US" altLang="en-US" sz="1800" b="1" dirty="0"/>
              <a:t>Immediate Financial Help for Members</a:t>
            </a:r>
          </a:p>
          <a:p>
            <a:pPr lvl="1" eaLnBrk="1" hangingPunct="1">
              <a:buFont typeface="Arial" panose="020B0604020202020204" pitchFamily="34" charset="0"/>
              <a:buNone/>
            </a:pPr>
            <a:r>
              <a:rPr lang="en-US" altLang="en-US" sz="1800" b="1" dirty="0"/>
              <a:t>Chainsaws and Generators for Members</a:t>
            </a:r>
          </a:p>
          <a:p>
            <a:pPr lvl="1" eaLnBrk="1" hangingPunct="1">
              <a:buFont typeface="Arial" panose="020B0604020202020204" pitchFamily="34" charset="0"/>
              <a:buNone/>
            </a:pPr>
            <a:r>
              <a:rPr lang="en-US" altLang="en-US" sz="1800" b="1" dirty="0"/>
              <a:t>Home Repair Crews Activated</a:t>
            </a:r>
            <a:endParaRPr lang="en-US" altLang="en-US" sz="2000" b="1" dirty="0">
              <a:solidFill>
                <a:srgbClr val="FF0000"/>
              </a:solidFill>
            </a:endParaRPr>
          </a:p>
          <a:p>
            <a:pPr eaLnBrk="1" hangingPunct="1">
              <a:buFont typeface="Arial" panose="020B0604020202020204" pitchFamily="34" charset="0"/>
              <a:buNone/>
            </a:pPr>
            <a:r>
              <a:rPr lang="en-US" altLang="en-US" sz="2000" b="1" dirty="0">
                <a:solidFill>
                  <a:srgbClr val="C00000"/>
                </a:solidFill>
              </a:rPr>
              <a:t>Mental Health </a:t>
            </a:r>
            <a:r>
              <a:rPr lang="en-US" altLang="en-US" sz="2000" b="1" dirty="0"/>
              <a:t>– CISM, Peers, Professionals</a:t>
            </a:r>
          </a:p>
          <a:p>
            <a:pPr eaLnBrk="1" hangingPunct="1">
              <a:buFont typeface="Arial" panose="020B0604020202020204" pitchFamily="34" charset="0"/>
              <a:buNone/>
            </a:pPr>
            <a:endParaRPr lang="en-US" altLang="en-US" sz="2000" b="1" dirty="0"/>
          </a:p>
          <a:p>
            <a:pPr eaLnBrk="1" hangingPunct="1">
              <a:buFont typeface="Arial" panose="020B0604020202020204" pitchFamily="34" charset="0"/>
              <a:buNone/>
            </a:pPr>
            <a:r>
              <a:rPr lang="en-US" altLang="en-US" sz="2000" b="1" dirty="0">
                <a:solidFill>
                  <a:srgbClr val="C00000"/>
                </a:solidFill>
              </a:rPr>
              <a:t>Local Affiliates and Our Membership – </a:t>
            </a:r>
            <a:r>
              <a:rPr lang="en-US" altLang="en-US" sz="2000" b="1" dirty="0"/>
              <a:t>IAFF Staff on the ground establishing a relief center.</a:t>
            </a:r>
          </a:p>
        </p:txBody>
      </p:sp>
      <p:pic>
        <p:nvPicPr>
          <p:cNvPr id="9" name="Picture 4" descr="C:\Users\Matt\Dropbox (IAFF Local 255)\Secretary Files-Local 255\EOC Operations\Screen Shot IAFF Mapp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688" y="630238"/>
            <a:ext cx="5100637"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F6316AED-B521-49E0-8B97-6B66715BE547}"/>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pic>
        <p:nvPicPr>
          <p:cNvPr id="10" name="Picture 2" descr="No automatic alt text available.">
            <a:extLst>
              <a:ext uri="{FF2B5EF4-FFF2-40B4-BE49-F238E27FC236}">
                <a16:creationId xmlns:a16="http://schemas.microsoft.com/office/drawing/2014/main" id="{AEA2DB9B-27FB-4CD9-988A-9AD415AFF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826" y="3382101"/>
            <a:ext cx="4285674" cy="285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72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142875" y="563563"/>
            <a:ext cx="505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a:solidFill>
                  <a:srgbClr val="C00000"/>
                </a:solidFill>
              </a:rPr>
              <a:t>POST TRAUMATIC STRESS</a:t>
            </a:r>
          </a:p>
        </p:txBody>
      </p:sp>
      <p:sp>
        <p:nvSpPr>
          <p:cNvPr id="7" name="TextBox 2"/>
          <p:cNvSpPr txBox="1">
            <a:spLocks noChangeArrowheads="1"/>
          </p:cNvSpPr>
          <p:nvPr/>
        </p:nvSpPr>
        <p:spPr bwMode="auto">
          <a:xfrm>
            <a:off x="282575" y="1276350"/>
            <a:ext cx="44005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b="1" dirty="0"/>
              <a:t>Post Traumatic Stress is among a long list of behavioral health issues facing first responders and is an ever growing problem in all ranks of the fire service.</a:t>
            </a:r>
          </a:p>
          <a:p>
            <a:pPr eaLnBrk="1" hangingPunct="1">
              <a:spcBef>
                <a:spcPct val="0"/>
              </a:spcBef>
              <a:buFontTx/>
              <a:buNone/>
            </a:pPr>
            <a:endParaRPr lang="en-US" altLang="en-US" sz="2000" b="1" dirty="0"/>
          </a:p>
          <a:p>
            <a:pPr eaLnBrk="1" hangingPunct="1">
              <a:spcBef>
                <a:spcPct val="0"/>
              </a:spcBef>
              <a:buFontTx/>
              <a:buNone/>
            </a:pPr>
            <a:r>
              <a:rPr lang="en-US" altLang="en-US" sz="2000" b="1" dirty="0"/>
              <a:t>The IAFF is a leader in working to reduce the stigma and raising awareness to better recognize the signs and symptoms of PTSD and providing the necessary tools to help address it. </a:t>
            </a:r>
          </a:p>
        </p:txBody>
      </p:sp>
      <p:sp>
        <p:nvSpPr>
          <p:cNvPr id="9" name="TextBox 4"/>
          <p:cNvSpPr txBox="1">
            <a:spLocks noChangeArrowheads="1"/>
          </p:cNvSpPr>
          <p:nvPr/>
        </p:nvSpPr>
        <p:spPr bwMode="auto">
          <a:xfrm>
            <a:off x="282575" y="4457700"/>
            <a:ext cx="87899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PTSD In The Fire Service: </a:t>
            </a:r>
            <a:r>
              <a:rPr lang="en-US" altLang="en-US" sz="1800" b="1" dirty="0">
                <a:hlinkClick r:id="rId2"/>
              </a:rPr>
              <a:t>https://www.youtube.com/watch?v=WkzztWPuto8</a:t>
            </a:r>
            <a:endParaRPr lang="en-US" altLang="en-US" sz="1800" b="1" dirty="0"/>
          </a:p>
          <a:p>
            <a:pPr eaLnBrk="1" hangingPunct="1">
              <a:spcBef>
                <a:spcPct val="0"/>
              </a:spcBef>
              <a:buFontTx/>
              <a:buNone/>
            </a:pPr>
            <a:endParaRPr lang="en-US" altLang="en-US" sz="1800" b="1" dirty="0"/>
          </a:p>
          <a:p>
            <a:pPr eaLnBrk="1" hangingPunct="1">
              <a:spcBef>
                <a:spcPct val="0"/>
              </a:spcBef>
              <a:buFontTx/>
              <a:buNone/>
            </a:pPr>
            <a:r>
              <a:rPr lang="en-US" altLang="en-US" sz="1800" b="1" dirty="0"/>
              <a:t>Live Workshop- Behavioral Wellness: </a:t>
            </a:r>
            <a:r>
              <a:rPr lang="en-US" altLang="en-US" sz="1800" b="1" dirty="0">
                <a:hlinkClick r:id="rId3"/>
              </a:rPr>
              <a:t>https://www.youtube.com/watch?v=AB-MOUNPOfg</a:t>
            </a:r>
            <a:endParaRPr lang="en-US" altLang="en-US" sz="1800" b="1" dirty="0"/>
          </a:p>
          <a:p>
            <a:pPr eaLnBrk="1" hangingPunct="1">
              <a:spcBef>
                <a:spcPct val="0"/>
              </a:spcBef>
              <a:buFontTx/>
              <a:buNone/>
            </a:pPr>
            <a:endParaRPr lang="en-US" altLang="en-US" sz="1800" b="1" dirty="0"/>
          </a:p>
          <a:p>
            <a:pPr eaLnBrk="1" hangingPunct="1">
              <a:spcBef>
                <a:spcPct val="0"/>
              </a:spcBef>
              <a:buFontTx/>
              <a:buNone/>
            </a:pPr>
            <a:r>
              <a:rPr lang="en-US" altLang="en-US" sz="1800" b="1" dirty="0"/>
              <a:t>IAFF Dispatch- Out of the Shadows: </a:t>
            </a:r>
            <a:r>
              <a:rPr lang="en-US" altLang="en-US" sz="1800" b="1" dirty="0">
                <a:hlinkClick r:id="rId4"/>
              </a:rPr>
              <a:t>https://www.youtube.com/watch?v=2A-ESKDs4xM</a:t>
            </a:r>
            <a:r>
              <a:rPr lang="en-US" altLang="en-US" sz="1800" b="1" dirty="0"/>
              <a:t> </a:t>
            </a:r>
          </a:p>
        </p:txBody>
      </p:sp>
      <p:pic>
        <p:nvPicPr>
          <p:cNvPr id="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588963"/>
            <a:ext cx="3636962"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1E4BE8D8-BF91-48C0-82C1-93500E838113}"/>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111765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142875" y="563563"/>
            <a:ext cx="72945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dirty="0">
                <a:solidFill>
                  <a:srgbClr val="C00000"/>
                </a:solidFill>
              </a:rPr>
              <a:t>POST TRAUMATIC STRESS</a:t>
            </a:r>
          </a:p>
          <a:p>
            <a:pPr eaLnBrk="1" hangingPunct="1">
              <a:spcBef>
                <a:spcPct val="0"/>
              </a:spcBef>
              <a:buFontTx/>
              <a:buNone/>
            </a:pPr>
            <a:endParaRPr lang="en-US" altLang="en-US" sz="1600" b="1" dirty="0">
              <a:solidFill>
                <a:srgbClr val="C00000"/>
              </a:solidFill>
            </a:endParaRPr>
          </a:p>
          <a:p>
            <a:pPr eaLnBrk="1" hangingPunct="1">
              <a:spcBef>
                <a:spcPct val="0"/>
              </a:spcBef>
              <a:buFontTx/>
              <a:buNone/>
            </a:pPr>
            <a:r>
              <a:rPr lang="en-US" altLang="en-US" sz="2800" b="1" u="sng" dirty="0">
                <a:solidFill>
                  <a:srgbClr val="C00000"/>
                </a:solidFill>
              </a:rPr>
              <a:t>IAFF CENTER OF EXCELLENCE</a:t>
            </a:r>
          </a:p>
        </p:txBody>
      </p:sp>
      <p:sp>
        <p:nvSpPr>
          <p:cNvPr id="7" name="TextBox 2"/>
          <p:cNvSpPr txBox="1">
            <a:spLocks noChangeArrowheads="1"/>
          </p:cNvSpPr>
          <p:nvPr/>
        </p:nvSpPr>
        <p:spPr bwMode="auto">
          <a:xfrm>
            <a:off x="142875" y="1884652"/>
            <a:ext cx="44005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b="1" dirty="0"/>
              <a:t>MARCH 2017- The IAFF opened the Center of Excellence, a facility for IAFF members to battle addictions and deal with the effects of Post Traumatic Stress.</a:t>
            </a:r>
          </a:p>
          <a:p>
            <a:pPr eaLnBrk="1" hangingPunct="1">
              <a:spcBef>
                <a:spcPct val="0"/>
              </a:spcBef>
              <a:buFontTx/>
              <a:buNone/>
            </a:pPr>
            <a:endParaRPr lang="en-US" altLang="en-US" sz="2000" b="1" dirty="0"/>
          </a:p>
          <a:p>
            <a:pPr eaLnBrk="1" hangingPunct="1">
              <a:spcBef>
                <a:spcPct val="0"/>
              </a:spcBef>
              <a:buFontTx/>
              <a:buNone/>
            </a:pPr>
            <a:r>
              <a:rPr lang="en-US" altLang="en-US" sz="2000" b="1" dirty="0"/>
              <a:t>64 bed facility located just outside of Washington D.C.</a:t>
            </a:r>
          </a:p>
          <a:p>
            <a:pPr eaLnBrk="1" hangingPunct="1">
              <a:spcBef>
                <a:spcPct val="0"/>
              </a:spcBef>
              <a:buFontTx/>
              <a:buNone/>
            </a:pPr>
            <a:endParaRPr lang="en-US" altLang="en-US" sz="2000" b="1" dirty="0"/>
          </a:p>
          <a:p>
            <a:pPr eaLnBrk="1" hangingPunct="1">
              <a:spcBef>
                <a:spcPct val="0"/>
              </a:spcBef>
              <a:buFontTx/>
              <a:buNone/>
            </a:pPr>
            <a:r>
              <a:rPr lang="en-US" altLang="en-US" sz="2000" b="1" dirty="0"/>
              <a:t>Over 200 members in 1</a:t>
            </a:r>
            <a:r>
              <a:rPr lang="en-US" altLang="en-US" sz="2000" b="1" baseline="30000" dirty="0"/>
              <a:t>st</a:t>
            </a:r>
            <a:r>
              <a:rPr lang="en-US" altLang="en-US" sz="2000" b="1" dirty="0"/>
              <a:t> year.</a:t>
            </a: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25" y="1851025"/>
            <a:ext cx="428783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4897" y="5439655"/>
            <a:ext cx="9266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Opening of the Center of Excellence: </a:t>
            </a:r>
            <a:r>
              <a:rPr lang="en-US" altLang="en-US" sz="1800" dirty="0">
                <a:hlinkClick r:id="rId3"/>
              </a:rPr>
              <a:t>https://www.youtube.com/watch?v=x-Md5DmqyD8&amp;t=48s</a:t>
            </a:r>
            <a:endParaRPr lang="en-US" altLang="en-US" sz="1800" dirty="0"/>
          </a:p>
        </p:txBody>
      </p:sp>
      <p:sp>
        <p:nvSpPr>
          <p:cNvPr id="13" name="Title 1">
            <a:extLst>
              <a:ext uri="{FF2B5EF4-FFF2-40B4-BE49-F238E27FC236}">
                <a16:creationId xmlns:a16="http://schemas.microsoft.com/office/drawing/2014/main" id="{80E53779-AE3A-4C2A-B33D-1235DC9770F6}"/>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63164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101600" y="545088"/>
            <a:ext cx="4229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u="sng" dirty="0">
                <a:solidFill>
                  <a:srgbClr val="C00000"/>
                </a:solidFill>
              </a:rPr>
              <a:t>CANCER AWARENESS</a:t>
            </a:r>
          </a:p>
        </p:txBody>
      </p:sp>
      <p:sp>
        <p:nvSpPr>
          <p:cNvPr id="7" name="TextBox 3"/>
          <p:cNvSpPr txBox="1">
            <a:spLocks noChangeArrowheads="1"/>
          </p:cNvSpPr>
          <p:nvPr/>
        </p:nvSpPr>
        <p:spPr bwMode="auto">
          <a:xfrm>
            <a:off x="46133" y="1191200"/>
            <a:ext cx="512513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200" b="1" dirty="0"/>
              <a:t>Cancer is an occupational disease of the fire service.</a:t>
            </a:r>
          </a:p>
          <a:p>
            <a:pPr eaLnBrk="1" hangingPunct="1">
              <a:spcBef>
                <a:spcPct val="0"/>
              </a:spcBef>
              <a:buFontTx/>
              <a:buNone/>
            </a:pPr>
            <a:endParaRPr lang="en-US" altLang="en-US" sz="2200" b="1" dirty="0"/>
          </a:p>
          <a:p>
            <a:pPr eaLnBrk="1" hangingPunct="1">
              <a:spcBef>
                <a:spcPct val="0"/>
              </a:spcBef>
              <a:buFontTx/>
              <a:buNone/>
            </a:pPr>
            <a:r>
              <a:rPr lang="en-US" altLang="en-US" sz="2200" b="1" dirty="0"/>
              <a:t>The IAFF has conducted training via live internet feeds and offers safety tips to help prevent cancer and resources for fire fighters with cancer.</a:t>
            </a:r>
          </a:p>
          <a:p>
            <a:pPr eaLnBrk="1" hangingPunct="1">
              <a:spcBef>
                <a:spcPct val="0"/>
              </a:spcBef>
              <a:buFontTx/>
              <a:buNone/>
            </a:pPr>
            <a:endParaRPr lang="en-US" altLang="en-US" sz="2200" b="1" dirty="0"/>
          </a:p>
          <a:p>
            <a:pPr eaLnBrk="1" hangingPunct="1">
              <a:spcBef>
                <a:spcPct val="0"/>
              </a:spcBef>
              <a:buFontTx/>
              <a:buNone/>
            </a:pPr>
            <a:r>
              <a:rPr lang="en-US" altLang="en-US" sz="2200" b="1" dirty="0"/>
              <a:t>New GPS Cancer initiative using 21</a:t>
            </a:r>
            <a:r>
              <a:rPr lang="en-US" altLang="en-US" sz="2200" b="1" baseline="30000" dirty="0"/>
              <a:t>st</a:t>
            </a:r>
            <a:r>
              <a:rPr lang="en-US" altLang="en-US" sz="2200" b="1" dirty="0"/>
              <a:t> Century technology to fight cancer.</a:t>
            </a:r>
          </a:p>
        </p:txBody>
      </p:sp>
      <p:sp>
        <p:nvSpPr>
          <p:cNvPr id="12" name="TextBox 4"/>
          <p:cNvSpPr txBox="1">
            <a:spLocks noChangeArrowheads="1"/>
          </p:cNvSpPr>
          <p:nvPr/>
        </p:nvSpPr>
        <p:spPr bwMode="auto">
          <a:xfrm>
            <a:off x="101600" y="5042434"/>
            <a:ext cx="9117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Live Workshop- Cancer In The Fire Service- </a:t>
            </a:r>
            <a:r>
              <a:rPr lang="en-US" altLang="en-US" sz="1800" b="1" dirty="0">
                <a:hlinkClick r:id="rId2"/>
              </a:rPr>
              <a:t>https://www.youtube.com/watch?v=pilKO1HYeXA</a:t>
            </a:r>
            <a:endParaRPr lang="en-US" altLang="en-US" sz="1800" b="1" dirty="0"/>
          </a:p>
          <a:p>
            <a:pPr eaLnBrk="1" hangingPunct="1">
              <a:spcBef>
                <a:spcPct val="0"/>
              </a:spcBef>
              <a:buFontTx/>
              <a:buNone/>
            </a:pPr>
            <a:endParaRPr lang="en-US" altLang="en-US" sz="1800" b="1" dirty="0"/>
          </a:p>
          <a:p>
            <a:pPr eaLnBrk="1" hangingPunct="1">
              <a:spcBef>
                <a:spcPct val="0"/>
              </a:spcBef>
              <a:buFontTx/>
              <a:buNone/>
            </a:pPr>
            <a:r>
              <a:rPr lang="en-US" altLang="en-US" sz="1800" b="1" dirty="0"/>
              <a:t>Live Workshop- Cancer Awareness- </a:t>
            </a:r>
            <a:r>
              <a:rPr lang="en-US" altLang="en-US" sz="1800" b="1" dirty="0">
                <a:hlinkClick r:id="rId3"/>
              </a:rPr>
              <a:t>https://www.youtube.com/watch?v=s4pzeww4T74</a:t>
            </a:r>
            <a:endParaRPr lang="en-US" altLang="en-US" sz="1800" b="1" dirty="0"/>
          </a:p>
          <a:p>
            <a:pPr eaLnBrk="1" hangingPunct="1">
              <a:spcBef>
                <a:spcPct val="0"/>
              </a:spcBef>
              <a:buFontTx/>
              <a:buNone/>
            </a:pPr>
            <a:endParaRPr lang="en-US" altLang="en-US" sz="18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805" y="622834"/>
            <a:ext cx="3346528" cy="4419600"/>
          </a:xfrm>
          <a:prstGeom prst="rect">
            <a:avLst/>
          </a:prstGeom>
        </p:spPr>
      </p:pic>
      <p:sp>
        <p:nvSpPr>
          <p:cNvPr id="8" name="Title 1">
            <a:extLst>
              <a:ext uri="{FF2B5EF4-FFF2-40B4-BE49-F238E27FC236}">
                <a16:creationId xmlns:a16="http://schemas.microsoft.com/office/drawing/2014/main" id="{41C9F4E7-7A4F-472F-8910-4F6AE29E2B02}"/>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658834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587375" y="511175"/>
            <a:ext cx="7851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u="sng" dirty="0">
                <a:solidFill>
                  <a:srgbClr val="C00000"/>
                </a:solidFill>
              </a:rPr>
              <a:t>TRAINING- IAFF FIREGROUND SURVIVAL</a:t>
            </a: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0" y="1287463"/>
            <a:ext cx="34210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a:spLocks noChangeArrowheads="1"/>
          </p:cNvSpPr>
          <p:nvPr/>
        </p:nvSpPr>
        <p:spPr bwMode="auto">
          <a:xfrm>
            <a:off x="4513263" y="1287463"/>
            <a:ext cx="44053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dirty="0"/>
              <a:t>IAFF offers training that ensures  Mayday operations are consistent between fire fighters, company officers, and chief officers.</a:t>
            </a:r>
          </a:p>
        </p:txBody>
      </p:sp>
      <p:sp>
        <p:nvSpPr>
          <p:cNvPr id="12" name="TextBox 4"/>
          <p:cNvSpPr txBox="1">
            <a:spLocks noChangeArrowheads="1"/>
          </p:cNvSpPr>
          <p:nvPr/>
        </p:nvSpPr>
        <p:spPr bwMode="auto">
          <a:xfrm>
            <a:off x="214313" y="3833813"/>
            <a:ext cx="4298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dirty="0"/>
              <a:t>Funded by the IAFF and assisted by a grant from the U.S. Department of Homeland Security through the Assistance to Firefighters (FIRE Act) grant program.</a:t>
            </a:r>
          </a:p>
        </p:txBody>
      </p:sp>
      <p:pic>
        <p:nvPicPr>
          <p:cNvPr id="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5388" y="3567113"/>
            <a:ext cx="342265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0C9B64C0-B9FF-41E8-BFC2-1387667EEC8C}"/>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62608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1044575" y="511175"/>
            <a:ext cx="7088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dirty="0">
                <a:solidFill>
                  <a:srgbClr val="C00000"/>
                </a:solidFill>
              </a:rPr>
              <a:t>TRAINING- HAZARDOUS MATERIALS</a:t>
            </a:r>
          </a:p>
        </p:txBody>
      </p:sp>
      <p:sp>
        <p:nvSpPr>
          <p:cNvPr id="7" name="TextBox 2"/>
          <p:cNvSpPr txBox="1">
            <a:spLocks noChangeArrowheads="1"/>
          </p:cNvSpPr>
          <p:nvPr/>
        </p:nvSpPr>
        <p:spPr bwMode="auto">
          <a:xfrm>
            <a:off x="61913" y="1317625"/>
            <a:ext cx="41941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dirty="0">
                <a:latin typeface="Arial" panose="020B0604020202020204" pitchFamily="34" charset="0"/>
                <a:cs typeface="Arial" panose="020B0604020202020204" pitchFamily="34" charset="0"/>
              </a:rPr>
              <a:t>Hazardous Material/WMD Training</a:t>
            </a:r>
          </a:p>
          <a:p>
            <a:pPr algn="ctr" eaLnBrk="1" hangingPunct="1">
              <a:spcBef>
                <a:spcPct val="0"/>
              </a:spcBef>
              <a:buFontTx/>
              <a:buNone/>
            </a:pPr>
            <a:endParaRPr lang="en-US" altLang="en-US" sz="2800" b="1" dirty="0">
              <a:latin typeface="Arial" panose="020B0604020202020204" pitchFamily="34" charset="0"/>
              <a:cs typeface="Arial" panose="020B0604020202020204" pitchFamily="34" charset="0"/>
            </a:endParaRPr>
          </a:p>
          <a:p>
            <a:pPr lvl="1" eaLnBrk="1" hangingPunct="1">
              <a:spcBef>
                <a:spcPct val="0"/>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Offered to all fire departments/first responders.</a:t>
            </a:r>
          </a:p>
          <a:p>
            <a:pPr lvl="1" eaLnBrk="1" hangingPunct="1">
              <a:spcBef>
                <a:spcPct val="0"/>
              </a:spcBef>
              <a:buFontTx/>
              <a:buNone/>
            </a:pPr>
            <a:endParaRPr lang="en-US" altLang="en-US" sz="2400" b="1" dirty="0">
              <a:latin typeface="Arial" panose="020B0604020202020204" pitchFamily="34" charset="0"/>
              <a:cs typeface="Arial" panose="020B0604020202020204" pitchFamily="34" charset="0"/>
            </a:endParaRPr>
          </a:p>
          <a:p>
            <a:pPr lvl="1" eaLnBrk="1" hangingPunct="1">
              <a:spcBef>
                <a:spcPct val="0"/>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Quality, grant funded training program developed by fire fighters for our first response community.</a:t>
            </a:r>
          </a:p>
        </p:txBody>
      </p:sp>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5638" y="1898650"/>
            <a:ext cx="4529137"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C592276-C569-4487-A9CC-18CA8D31D39B}"/>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63745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295275" y="2868150"/>
            <a:ext cx="22894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u="sng" dirty="0">
                <a:solidFill>
                  <a:srgbClr val="C00000"/>
                </a:solidFill>
              </a:rPr>
              <a:t>ABOUT THE IAFF</a:t>
            </a:r>
          </a:p>
        </p:txBody>
      </p:sp>
      <p:sp>
        <p:nvSpPr>
          <p:cNvPr id="14" name="TextBox 1"/>
          <p:cNvSpPr txBox="1">
            <a:spLocks noChangeArrowheads="1"/>
          </p:cNvSpPr>
          <p:nvPr/>
        </p:nvSpPr>
        <p:spPr bwMode="auto">
          <a:xfrm>
            <a:off x="198437" y="3645333"/>
            <a:ext cx="87709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b="1" dirty="0">
                <a:latin typeface="Arial" panose="020B0604020202020204" pitchFamily="34" charset="0"/>
              </a:rPr>
              <a:t>The IAFF is a 310,000 member trade union protecting and advancing the interests of career firefighters and fire-based paramedics in the United States and Canada</a:t>
            </a:r>
          </a:p>
          <a:p>
            <a:pPr eaLnBrk="1" hangingPunct="1">
              <a:spcBef>
                <a:spcPct val="0"/>
              </a:spcBef>
            </a:pPr>
            <a:r>
              <a:rPr lang="en-US" altLang="en-US" sz="1800" b="1" dirty="0">
                <a:latin typeface="Arial" panose="020B0604020202020204" pitchFamily="34" charset="0"/>
              </a:rPr>
              <a:t>With over 3200 local affiliates, we represent over 85% of professional firefighters and fire-based paramedics </a:t>
            </a:r>
          </a:p>
          <a:p>
            <a:pPr eaLnBrk="1" hangingPunct="1">
              <a:spcBef>
                <a:spcPct val="0"/>
              </a:spcBef>
            </a:pPr>
            <a:r>
              <a:rPr lang="en-US" altLang="en-US" sz="1800" b="1" dirty="0">
                <a:latin typeface="Arial" panose="020B0604020202020204" pitchFamily="34" charset="0"/>
              </a:rPr>
              <a:t>There are 107 IAFF locals in New York with 18,000 members and growing.</a:t>
            </a:r>
          </a:p>
        </p:txBody>
      </p:sp>
      <p:pic>
        <p:nvPicPr>
          <p:cNvPr id="15" name="Picture 4" descr="Standing S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782820"/>
            <a:ext cx="8967787"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61622C4F-72A4-4B06-84A3-B0965A2BAE4A}"/>
              </a:ext>
            </a:extLst>
          </p:cNvPr>
          <p:cNvSpPr>
            <a:spLocks noGrp="1"/>
          </p:cNvSpPr>
          <p:nvPr>
            <p:ph type="ctrTitle"/>
          </p:nvPr>
        </p:nvSpPr>
        <p:spPr>
          <a:xfrm>
            <a:off x="318554" y="81326"/>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99348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1633535" y="526830"/>
            <a:ext cx="5876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000" b="1" u="sng" dirty="0">
                <a:solidFill>
                  <a:srgbClr val="C00000"/>
                </a:solidFill>
              </a:rPr>
              <a:t>GRANTS ADMINISTRATION</a:t>
            </a:r>
          </a:p>
        </p:txBody>
      </p:sp>
      <p:sp>
        <p:nvSpPr>
          <p:cNvPr id="4" name="Title 1">
            <a:extLst>
              <a:ext uri="{FF2B5EF4-FFF2-40B4-BE49-F238E27FC236}">
                <a16:creationId xmlns:a16="http://schemas.microsoft.com/office/drawing/2014/main" id="{6E1F11ED-C6CF-4D85-B0FB-033554EE3EC9}"/>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
        <p:nvSpPr>
          <p:cNvPr id="2" name="TextBox 1">
            <a:extLst>
              <a:ext uri="{FF2B5EF4-FFF2-40B4-BE49-F238E27FC236}">
                <a16:creationId xmlns:a16="http://schemas.microsoft.com/office/drawing/2014/main" id="{C797A476-458C-4E7E-968E-EE5E3989012A}"/>
              </a:ext>
            </a:extLst>
          </p:cNvPr>
          <p:cNvSpPr txBox="1"/>
          <p:nvPr/>
        </p:nvSpPr>
        <p:spPr>
          <a:xfrm>
            <a:off x="372664" y="1281037"/>
            <a:ext cx="7767782" cy="4739759"/>
          </a:xfrm>
          <a:prstGeom prst="rect">
            <a:avLst/>
          </a:prstGeom>
          <a:noFill/>
        </p:spPr>
        <p:txBody>
          <a:bodyPr wrap="square" rtlCol="0">
            <a:spAutoFit/>
          </a:bodyPr>
          <a:lstStyle/>
          <a:p>
            <a:r>
              <a:rPr lang="en-US" b="1" cap="all" dirty="0"/>
              <a:t>TOTAL 2015 NY SAFER awards:       		</a:t>
            </a:r>
            <a:r>
              <a:rPr lang="en-US" b="1" dirty="0"/>
              <a:t>	$7,959,527</a:t>
            </a:r>
            <a:endParaRPr lang="en-US" dirty="0"/>
          </a:p>
          <a:p>
            <a:r>
              <a:rPr lang="en-US" sz="1400" b="1" dirty="0"/>
              <a:t>*City of Newburgh Fire Department</a:t>
            </a:r>
            <a:r>
              <a:rPr lang="en-US" sz="1400" dirty="0"/>
              <a:t>		L0589			$2,061,516 </a:t>
            </a:r>
          </a:p>
          <a:p>
            <a:r>
              <a:rPr lang="en-US" sz="1400" b="1" dirty="0"/>
              <a:t>*Newburgh L0589: </a:t>
            </a:r>
            <a:r>
              <a:rPr lang="en-US" sz="1400" i="1" dirty="0"/>
              <a:t>The IAFF provided technical assistance in the drafting and review of the application prior to submission. </a:t>
            </a:r>
            <a:r>
              <a:rPr lang="en-US" sz="1400" dirty="0"/>
              <a:t>  </a:t>
            </a:r>
          </a:p>
          <a:p>
            <a:r>
              <a:rPr lang="en-US" sz="1400" dirty="0"/>
              <a:t> </a:t>
            </a:r>
          </a:p>
          <a:p>
            <a:r>
              <a:rPr lang="en-US" sz="1400" b="1" dirty="0"/>
              <a:t>City of Syracuse</a:t>
            </a:r>
            <a:r>
              <a:rPr lang="en-US" sz="1400" dirty="0"/>
              <a:t>				            L0280			$1,991,532 </a:t>
            </a:r>
          </a:p>
          <a:p>
            <a:r>
              <a:rPr lang="en-US" sz="1400" b="1" dirty="0"/>
              <a:t>Troy Fire Department</a:t>
            </a:r>
            <a:r>
              <a:rPr lang="en-US" sz="1400" dirty="0"/>
              <a:t>				L0086			$ 972,377 </a:t>
            </a:r>
          </a:p>
          <a:p>
            <a:r>
              <a:rPr lang="en-US" sz="1400" b="1" dirty="0"/>
              <a:t>City of Lockport Fire Department</a:t>
            </a:r>
            <a:r>
              <a:rPr lang="en-US" sz="1400" dirty="0"/>
              <a:t>		L0963			$ 848,368 </a:t>
            </a:r>
          </a:p>
          <a:p>
            <a:r>
              <a:rPr lang="en-US" sz="1400" i="1" dirty="0"/>
              <a:t>*Lockport L0963: The IAFF provided technical assistance in the drafting and review of the application prior to submission.   </a:t>
            </a:r>
          </a:p>
          <a:p>
            <a:r>
              <a:rPr lang="en-US" sz="1400" b="1" dirty="0"/>
              <a:t>Johnson City Fire Department	</a:t>
            </a:r>
            <a:r>
              <a:rPr lang="en-US" sz="1400" dirty="0"/>
              <a:t>	            L0921			$ 797,990 </a:t>
            </a:r>
          </a:p>
          <a:p>
            <a:r>
              <a:rPr lang="en-US" sz="1400" i="1" dirty="0"/>
              <a:t>*Johnson L0921: The IAFF provided technical assistance in the drafting and review of the application prior to submission</a:t>
            </a:r>
            <a:r>
              <a:rPr lang="en-US" sz="1400" dirty="0"/>
              <a:t>.   </a:t>
            </a:r>
          </a:p>
          <a:p>
            <a:r>
              <a:rPr lang="en-US" sz="1400" b="1" dirty="0"/>
              <a:t>Fishers Fire District	</a:t>
            </a:r>
            <a:r>
              <a:rPr lang="en-US" sz="1400" dirty="0"/>
              <a:t>			            L4907		$ 653,728 </a:t>
            </a:r>
          </a:p>
          <a:p>
            <a:r>
              <a:rPr lang="en-US" sz="1400" i="1" dirty="0"/>
              <a:t>*Fishers L4907: The IAFF provided technical assistance in the drafting and review of the application prior to submission.   </a:t>
            </a:r>
          </a:p>
          <a:p>
            <a:r>
              <a:rPr lang="en-US" sz="1400" b="1" dirty="0"/>
              <a:t>City of Ithaca Fire Department</a:t>
            </a:r>
            <a:r>
              <a:rPr lang="en-US" sz="1400" dirty="0"/>
              <a:t>	    	            L0737			$ 634,016 </a:t>
            </a:r>
          </a:p>
          <a:p>
            <a:r>
              <a:rPr lang="en-US" sz="1400" dirty="0"/>
              <a:t> </a:t>
            </a:r>
          </a:p>
          <a:p>
            <a:r>
              <a:rPr lang="en-US" b="1" cap="all" dirty="0"/>
              <a:t>TOTAL 2016 NY SAFER awards:       </a:t>
            </a:r>
            <a:r>
              <a:rPr lang="en-US" sz="1400" b="1" cap="all" dirty="0"/>
              <a:t>		</a:t>
            </a:r>
            <a:r>
              <a:rPr lang="en-US" sz="1400" b="1" dirty="0"/>
              <a:t>	$</a:t>
            </a:r>
            <a:r>
              <a:rPr lang="en-US" b="1" dirty="0"/>
              <a:t>1,221,051</a:t>
            </a:r>
            <a:endParaRPr lang="en-US" dirty="0"/>
          </a:p>
          <a:p>
            <a:r>
              <a:rPr lang="en-US" sz="1400" b="1" dirty="0"/>
              <a:t>City of Kingston Fire Dept.</a:t>
            </a:r>
            <a:r>
              <a:rPr lang="en-US" sz="1400" dirty="0"/>
              <a:t>			L0461	 		$  690,390 	</a:t>
            </a:r>
          </a:p>
          <a:p>
            <a:r>
              <a:rPr lang="en-US" sz="1400" b="1" dirty="0"/>
              <a:t>Village of Medina Fire Department</a:t>
            </a:r>
            <a:r>
              <a:rPr lang="en-US" sz="1400" dirty="0"/>
              <a:t>		L2161	 		$  530,661 	</a:t>
            </a:r>
          </a:p>
        </p:txBody>
      </p:sp>
    </p:spTree>
    <p:extLst>
      <p:ext uri="{BB962C8B-B14F-4D97-AF65-F5344CB8AC3E}">
        <p14:creationId xmlns:p14="http://schemas.microsoft.com/office/powerpoint/2010/main" val="1211657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1506535" y="539653"/>
            <a:ext cx="6130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u="sng" dirty="0">
                <a:solidFill>
                  <a:srgbClr val="C00000"/>
                </a:solidFill>
              </a:rPr>
              <a:t>IAFF FINANCIAL CORPORATION</a:t>
            </a:r>
          </a:p>
        </p:txBody>
      </p:sp>
      <p:sp>
        <p:nvSpPr>
          <p:cNvPr id="7" name="TextBox 1"/>
          <p:cNvSpPr txBox="1">
            <a:spLocks noChangeArrowheads="1"/>
          </p:cNvSpPr>
          <p:nvPr/>
        </p:nvSpPr>
        <p:spPr bwMode="auto">
          <a:xfrm>
            <a:off x="141288" y="1481138"/>
            <a:ext cx="88011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Char char="-"/>
            </a:pPr>
            <a:r>
              <a:rPr lang="en-US" altLang="en-US" sz="2400" b="1" dirty="0">
                <a:latin typeface="Arial" panose="020B0604020202020204" pitchFamily="34" charset="0"/>
                <a:cs typeface="Arial" panose="020B0604020202020204" pitchFamily="34" charset="0"/>
              </a:rPr>
              <a:t>IAFF Owned and operated financial institution with over $8 billion in assets.</a:t>
            </a:r>
          </a:p>
          <a:p>
            <a:pPr eaLnBrk="1" hangingPunct="1">
              <a:spcBef>
                <a:spcPct val="0"/>
              </a:spcBef>
              <a:buFontTx/>
              <a:buChar char="-"/>
            </a:pPr>
            <a:endParaRPr lang="en-US" altLang="en-US" sz="2400" b="1"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2400" b="1" dirty="0">
                <a:latin typeface="Arial" panose="020B0604020202020204" pitchFamily="34" charset="0"/>
                <a:cs typeface="Arial" panose="020B0604020202020204" pitchFamily="34" charset="0"/>
              </a:rPr>
              <a:t>Provides members with access to deals on mortgages, personal loans, retirement funding, as well as home, auto and life insurance.</a:t>
            </a:r>
          </a:p>
          <a:p>
            <a:pPr eaLnBrk="1" hangingPunct="1">
              <a:spcBef>
                <a:spcPct val="0"/>
              </a:spcBef>
              <a:buFontTx/>
              <a:buChar char="-"/>
            </a:pPr>
            <a:endParaRPr lang="en-US" altLang="en-US" sz="2400" b="1"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2400" b="1" dirty="0">
                <a:latin typeface="Arial" panose="020B0604020202020204" pitchFamily="34" charset="0"/>
                <a:cs typeface="Arial" panose="020B0604020202020204" pitchFamily="34" charset="0"/>
              </a:rPr>
              <a:t>The Frontline 457 plan serves as an alternative to your employer’s plan for you to invest for your retirement.</a:t>
            </a:r>
          </a:p>
        </p:txBody>
      </p:sp>
      <p:sp>
        <p:nvSpPr>
          <p:cNvPr id="4" name="Title 1">
            <a:extLst>
              <a:ext uri="{FF2B5EF4-FFF2-40B4-BE49-F238E27FC236}">
                <a16:creationId xmlns:a16="http://schemas.microsoft.com/office/drawing/2014/main" id="{86D62809-78F8-418E-A151-787597A742EC}"/>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614981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433388" y="577850"/>
            <a:ext cx="2349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u="sng" dirty="0">
                <a:solidFill>
                  <a:srgbClr val="C00000"/>
                </a:solidFill>
              </a:rPr>
              <a:t>E-18 Media</a:t>
            </a:r>
          </a:p>
        </p:txBody>
      </p:sp>
      <p:sp>
        <p:nvSpPr>
          <p:cNvPr id="7" name="TextBox 6"/>
          <p:cNvSpPr txBox="1"/>
          <p:nvPr/>
        </p:nvSpPr>
        <p:spPr>
          <a:xfrm>
            <a:off x="133350" y="1403350"/>
            <a:ext cx="3929063" cy="4802188"/>
          </a:xfrm>
          <a:prstGeom prst="rect">
            <a:avLst/>
          </a:prstGeom>
          <a:noFill/>
        </p:spPr>
        <p:txBody>
          <a:bodyPr>
            <a:spAutoFit/>
          </a:bodyPr>
          <a:lstStyle/>
          <a:p>
            <a:pPr eaLnBrk="1" hangingPunct="1">
              <a:defRPr/>
            </a:pPr>
            <a:r>
              <a:rPr lang="en-US" b="1" u="sng" dirty="0"/>
              <a:t>Services Provided</a:t>
            </a:r>
          </a:p>
          <a:p>
            <a:pPr eaLnBrk="1" hangingPunct="1">
              <a:defRPr/>
            </a:pPr>
            <a:endParaRPr lang="en-US" b="1" dirty="0"/>
          </a:p>
          <a:p>
            <a:pPr marL="342900" indent="-342900" eaLnBrk="1" hangingPunct="1">
              <a:buFontTx/>
              <a:buChar char="-"/>
              <a:defRPr/>
            </a:pPr>
            <a:r>
              <a:rPr lang="en-US" b="1" dirty="0"/>
              <a:t>Live feed capabilities to beam back to your local news affiliates if you need an expert interview.</a:t>
            </a:r>
          </a:p>
          <a:p>
            <a:pPr eaLnBrk="1" hangingPunct="1">
              <a:defRPr/>
            </a:pPr>
            <a:endParaRPr lang="en-US" b="1" dirty="0"/>
          </a:p>
          <a:p>
            <a:pPr marL="342900" indent="-342900" eaLnBrk="1" hangingPunct="1">
              <a:buFontTx/>
              <a:buChar char="-"/>
              <a:defRPr/>
            </a:pPr>
            <a:r>
              <a:rPr lang="en-US" b="1" dirty="0"/>
              <a:t>Video production for your elected candidates.</a:t>
            </a:r>
          </a:p>
          <a:p>
            <a:pPr marL="342900" indent="-342900" eaLnBrk="1" hangingPunct="1">
              <a:buFontTx/>
              <a:buChar char="-"/>
              <a:defRPr/>
            </a:pPr>
            <a:endParaRPr lang="en-US" b="1" dirty="0"/>
          </a:p>
          <a:p>
            <a:pPr marL="342900" indent="-342900" eaLnBrk="1" hangingPunct="1">
              <a:buFontTx/>
              <a:buChar char="-"/>
              <a:defRPr/>
            </a:pPr>
            <a:r>
              <a:rPr lang="en-US" b="1" dirty="0"/>
              <a:t>Development of radio spots and online ads.</a:t>
            </a:r>
          </a:p>
          <a:p>
            <a:pPr marL="342900" indent="-342900" eaLnBrk="1" hangingPunct="1">
              <a:buFontTx/>
              <a:buChar char="-"/>
              <a:defRPr/>
            </a:pPr>
            <a:endParaRPr lang="en-US" b="1" dirty="0"/>
          </a:p>
          <a:p>
            <a:pPr marL="342900" indent="-342900" eaLnBrk="1" hangingPunct="1">
              <a:buFontTx/>
              <a:buChar char="-"/>
              <a:defRPr/>
            </a:pPr>
            <a:r>
              <a:rPr lang="en-US" b="1" dirty="0"/>
              <a:t>Edit the videos you shoot.</a:t>
            </a:r>
          </a:p>
          <a:p>
            <a:pPr marL="342900" indent="-342900" eaLnBrk="1" hangingPunct="1">
              <a:buFontTx/>
              <a:buChar char="-"/>
              <a:defRPr/>
            </a:pPr>
            <a:endParaRPr lang="en-US" b="1" dirty="0"/>
          </a:p>
          <a:p>
            <a:pPr marL="342900" indent="-342900" eaLnBrk="1" hangingPunct="1">
              <a:buFontTx/>
              <a:buChar char="-"/>
              <a:defRPr/>
            </a:pPr>
            <a:r>
              <a:rPr lang="en-US" b="1" dirty="0"/>
              <a:t>Also can buy media for your campaign, saving you thousands in commission costs.</a:t>
            </a: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2413" y="1223963"/>
            <a:ext cx="502602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CC18076-5A6F-4453-A4EB-705EBD97AE97}"/>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494797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457" y="677334"/>
            <a:ext cx="4233531" cy="400110"/>
          </a:xfrm>
          <a:prstGeom prst="rect">
            <a:avLst/>
          </a:prstGeom>
          <a:noFill/>
        </p:spPr>
        <p:txBody>
          <a:bodyPr wrap="none" rtlCol="0">
            <a:spAutoFit/>
          </a:bodyPr>
          <a:lstStyle/>
          <a:p>
            <a:r>
              <a:rPr lang="en-US" sz="2000" b="1" u="sng" dirty="0">
                <a:solidFill>
                  <a:srgbClr val="C00000"/>
                </a:solidFill>
              </a:rPr>
              <a:t>So… What Does Your IAFF Do For You?</a:t>
            </a:r>
          </a:p>
        </p:txBody>
      </p:sp>
      <p:sp>
        <p:nvSpPr>
          <p:cNvPr id="5" name="TextBox 4"/>
          <p:cNvSpPr txBox="1"/>
          <p:nvPr/>
        </p:nvSpPr>
        <p:spPr>
          <a:xfrm>
            <a:off x="4442263" y="4541992"/>
            <a:ext cx="4701737" cy="646331"/>
          </a:xfrm>
          <a:prstGeom prst="rect">
            <a:avLst/>
          </a:prstGeom>
          <a:noFill/>
        </p:spPr>
        <p:txBody>
          <a:bodyPr wrap="square" rtlCol="0">
            <a:spAutoFit/>
          </a:bodyPr>
          <a:lstStyle/>
          <a:p>
            <a:r>
              <a:rPr lang="en-US" b="1" dirty="0"/>
              <a:t>Professional graphic design team on staff at IAFF HQ to assist with all of your design needs.</a:t>
            </a:r>
          </a:p>
        </p:txBody>
      </p:sp>
      <p:pic>
        <p:nvPicPr>
          <p:cNvPr id="7" name="Picture 6">
            <a:extLst>
              <a:ext uri="{FF2B5EF4-FFF2-40B4-BE49-F238E27FC236}">
                <a16:creationId xmlns:a16="http://schemas.microsoft.com/office/drawing/2014/main" id="{B61050E0-5E70-46F4-8457-BC2F2DDE573D}"/>
              </a:ext>
            </a:extLst>
          </p:cNvPr>
          <p:cNvPicPr>
            <a:picLocks noChangeAspect="1"/>
          </p:cNvPicPr>
          <p:nvPr/>
        </p:nvPicPr>
        <p:blipFill>
          <a:blip r:embed="rId2"/>
          <a:stretch>
            <a:fillRect/>
          </a:stretch>
        </p:blipFill>
        <p:spPr>
          <a:xfrm>
            <a:off x="4484898" y="1463040"/>
            <a:ext cx="4483493" cy="2937638"/>
          </a:xfrm>
          <a:prstGeom prst="rect">
            <a:avLst/>
          </a:prstGeom>
        </p:spPr>
      </p:pic>
      <p:pic>
        <p:nvPicPr>
          <p:cNvPr id="9" name="Picture 8">
            <a:extLst>
              <a:ext uri="{FF2B5EF4-FFF2-40B4-BE49-F238E27FC236}">
                <a16:creationId xmlns:a16="http://schemas.microsoft.com/office/drawing/2014/main" id="{AB0B69EA-3D63-43A8-B6F4-89D03D41C1F0}"/>
              </a:ext>
            </a:extLst>
          </p:cNvPr>
          <p:cNvPicPr>
            <a:picLocks noChangeAspect="1"/>
          </p:cNvPicPr>
          <p:nvPr/>
        </p:nvPicPr>
        <p:blipFill>
          <a:blip r:embed="rId3"/>
          <a:stretch>
            <a:fillRect/>
          </a:stretch>
        </p:blipFill>
        <p:spPr>
          <a:xfrm>
            <a:off x="158247" y="1188720"/>
            <a:ext cx="4070795" cy="4663440"/>
          </a:xfrm>
          <a:prstGeom prst="rect">
            <a:avLst/>
          </a:prstGeom>
        </p:spPr>
      </p:pic>
      <p:sp>
        <p:nvSpPr>
          <p:cNvPr id="8" name="Title 1">
            <a:extLst>
              <a:ext uri="{FF2B5EF4-FFF2-40B4-BE49-F238E27FC236}">
                <a16:creationId xmlns:a16="http://schemas.microsoft.com/office/drawing/2014/main" id="{27760221-A7D7-40A9-9AFD-709425F5F6CB}"/>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50861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457" y="677334"/>
            <a:ext cx="4233531" cy="400110"/>
          </a:xfrm>
          <a:prstGeom prst="rect">
            <a:avLst/>
          </a:prstGeom>
          <a:noFill/>
        </p:spPr>
        <p:txBody>
          <a:bodyPr wrap="none" rtlCol="0">
            <a:spAutoFit/>
          </a:bodyPr>
          <a:lstStyle/>
          <a:p>
            <a:r>
              <a:rPr lang="en-US" sz="2000" b="1" u="sng" dirty="0">
                <a:solidFill>
                  <a:srgbClr val="C00000"/>
                </a:solidFill>
              </a:rPr>
              <a:t>So… What Does Your IAFF Do For You?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06" y="1160655"/>
            <a:ext cx="3573392" cy="3573392"/>
          </a:xfrm>
          <a:prstGeom prst="rect">
            <a:avLst/>
          </a:prstGeom>
        </p:spPr>
      </p:pic>
      <p:sp>
        <p:nvSpPr>
          <p:cNvPr id="5" name="TextBox 4"/>
          <p:cNvSpPr txBox="1"/>
          <p:nvPr/>
        </p:nvSpPr>
        <p:spPr>
          <a:xfrm>
            <a:off x="222457" y="5076272"/>
            <a:ext cx="3909969" cy="923330"/>
          </a:xfrm>
          <a:prstGeom prst="rect">
            <a:avLst/>
          </a:prstGeom>
          <a:noFill/>
        </p:spPr>
        <p:txBody>
          <a:bodyPr wrap="square" rtlCol="0">
            <a:spAutoFit/>
          </a:bodyPr>
          <a:lstStyle/>
          <a:p>
            <a:r>
              <a:rPr lang="en-US" dirty="0"/>
              <a:t>Design of social media infographics and assistance with social media advertising.</a:t>
            </a:r>
          </a:p>
        </p:txBody>
      </p:sp>
      <p:pic>
        <p:nvPicPr>
          <p:cNvPr id="7" name="Picture 6">
            <a:extLst>
              <a:ext uri="{FF2B5EF4-FFF2-40B4-BE49-F238E27FC236}">
                <a16:creationId xmlns:a16="http://schemas.microsoft.com/office/drawing/2014/main" id="{4006C6B7-D0C9-4E22-A775-51D090D18BDB}"/>
              </a:ext>
            </a:extLst>
          </p:cNvPr>
          <p:cNvPicPr>
            <a:picLocks noChangeAspect="1"/>
          </p:cNvPicPr>
          <p:nvPr/>
        </p:nvPicPr>
        <p:blipFill>
          <a:blip r:embed="rId3"/>
          <a:stretch>
            <a:fillRect/>
          </a:stretch>
        </p:blipFill>
        <p:spPr>
          <a:xfrm>
            <a:off x="4049299" y="1160655"/>
            <a:ext cx="5011574" cy="4143073"/>
          </a:xfrm>
          <a:prstGeom prst="rect">
            <a:avLst/>
          </a:prstGeom>
        </p:spPr>
      </p:pic>
      <p:sp>
        <p:nvSpPr>
          <p:cNvPr id="8" name="Title 1">
            <a:extLst>
              <a:ext uri="{FF2B5EF4-FFF2-40B4-BE49-F238E27FC236}">
                <a16:creationId xmlns:a16="http://schemas.microsoft.com/office/drawing/2014/main" id="{1559DE44-E3B5-4839-9056-4C6209939D07}"/>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1896409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457" y="677334"/>
            <a:ext cx="4233531" cy="400110"/>
          </a:xfrm>
          <a:prstGeom prst="rect">
            <a:avLst/>
          </a:prstGeom>
          <a:noFill/>
        </p:spPr>
        <p:txBody>
          <a:bodyPr wrap="none" rtlCol="0">
            <a:spAutoFit/>
          </a:bodyPr>
          <a:lstStyle/>
          <a:p>
            <a:r>
              <a:rPr lang="en-US" sz="2000" b="1" u="sng" dirty="0">
                <a:solidFill>
                  <a:srgbClr val="C00000"/>
                </a:solidFill>
              </a:rPr>
              <a:t>So… What Does Your IAFF Do For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682" y="1211758"/>
            <a:ext cx="2762618" cy="36858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263" y="1211758"/>
            <a:ext cx="2795966" cy="3685822"/>
          </a:xfrm>
          <a:prstGeom prst="rect">
            <a:avLst/>
          </a:prstGeom>
        </p:spPr>
      </p:pic>
      <p:sp>
        <p:nvSpPr>
          <p:cNvPr id="6" name="TextBox 5"/>
          <p:cNvSpPr txBox="1"/>
          <p:nvPr/>
        </p:nvSpPr>
        <p:spPr>
          <a:xfrm>
            <a:off x="2209813" y="5674667"/>
            <a:ext cx="4724370" cy="369332"/>
          </a:xfrm>
          <a:prstGeom prst="rect">
            <a:avLst/>
          </a:prstGeom>
          <a:noFill/>
        </p:spPr>
        <p:txBody>
          <a:bodyPr wrap="none" rtlCol="0">
            <a:spAutoFit/>
          </a:bodyPr>
          <a:lstStyle/>
          <a:p>
            <a:r>
              <a:rPr lang="en-US" b="1" dirty="0"/>
              <a:t>The IAFF is on the frontline protecting members</a:t>
            </a:r>
          </a:p>
        </p:txBody>
      </p:sp>
      <p:sp>
        <p:nvSpPr>
          <p:cNvPr id="7" name="TextBox 6"/>
          <p:cNvSpPr txBox="1"/>
          <p:nvPr/>
        </p:nvSpPr>
        <p:spPr>
          <a:xfrm>
            <a:off x="1605013" y="4916791"/>
            <a:ext cx="2169761" cy="369332"/>
          </a:xfrm>
          <a:prstGeom prst="rect">
            <a:avLst/>
          </a:prstGeom>
          <a:noFill/>
        </p:spPr>
        <p:txBody>
          <a:bodyPr wrap="none" rtlCol="0">
            <a:spAutoFit/>
          </a:bodyPr>
          <a:lstStyle/>
          <a:p>
            <a:r>
              <a:rPr lang="en-US" b="1" u="sng" dirty="0"/>
              <a:t>GPS Cancer Initiative</a:t>
            </a:r>
          </a:p>
        </p:txBody>
      </p:sp>
      <p:sp>
        <p:nvSpPr>
          <p:cNvPr id="12" name="TextBox 11"/>
          <p:cNvSpPr txBox="1"/>
          <p:nvPr/>
        </p:nvSpPr>
        <p:spPr>
          <a:xfrm>
            <a:off x="5484365" y="4934964"/>
            <a:ext cx="2572499" cy="369332"/>
          </a:xfrm>
          <a:prstGeom prst="rect">
            <a:avLst/>
          </a:prstGeom>
          <a:noFill/>
        </p:spPr>
        <p:txBody>
          <a:bodyPr wrap="none" rtlCol="0">
            <a:spAutoFit/>
          </a:bodyPr>
          <a:lstStyle/>
          <a:p>
            <a:r>
              <a:rPr lang="en-US" b="1" u="sng" dirty="0"/>
              <a:t>IAFF Center of Excellence</a:t>
            </a:r>
          </a:p>
        </p:txBody>
      </p:sp>
    </p:spTree>
    <p:extLst>
      <p:ext uri="{BB962C8B-B14F-4D97-AF65-F5344CB8AC3E}">
        <p14:creationId xmlns:p14="http://schemas.microsoft.com/office/powerpoint/2010/main" val="2749174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2127030" y="603290"/>
            <a:ext cx="49256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u="sng" dirty="0">
                <a:solidFill>
                  <a:srgbClr val="C00000"/>
                </a:solidFill>
              </a:rPr>
              <a:t>IAFF RETIREES- What Do I Get?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4" y="551936"/>
            <a:ext cx="1457588" cy="1149147"/>
          </a:xfrm>
          <a:prstGeom prst="rect">
            <a:avLst/>
          </a:prstGeom>
        </p:spPr>
      </p:pic>
      <p:sp>
        <p:nvSpPr>
          <p:cNvPr id="12" name="Text Placeholder 10"/>
          <p:cNvSpPr txBox="1">
            <a:spLocks/>
          </p:cNvSpPr>
          <p:nvPr/>
        </p:nvSpPr>
        <p:spPr>
          <a:xfrm>
            <a:off x="170851" y="2276484"/>
            <a:ext cx="2843955" cy="576262"/>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1" dirty="0">
                <a:solidFill>
                  <a:schemeClr val="tx1"/>
                </a:solidFill>
              </a:rPr>
              <a:t>Inactive-Retired	</a:t>
            </a:r>
          </a:p>
        </p:txBody>
      </p:sp>
      <p:sp>
        <p:nvSpPr>
          <p:cNvPr id="13" name="Subtitle 2"/>
          <p:cNvSpPr txBox="1">
            <a:spLocks/>
          </p:cNvSpPr>
          <p:nvPr/>
        </p:nvSpPr>
        <p:spPr>
          <a:xfrm>
            <a:off x="36234" y="2940462"/>
            <a:ext cx="4291322" cy="228084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t>Free membership </a:t>
            </a:r>
          </a:p>
          <a:p>
            <a:r>
              <a:rPr lang="en-US" sz="1400" b="1" dirty="0"/>
              <a:t>Offered magazine at half price - $7.50 per year</a:t>
            </a:r>
          </a:p>
          <a:p>
            <a:r>
              <a:rPr lang="en-US" sz="1400" b="1" dirty="0"/>
              <a:t>Membership packet to include card and decals</a:t>
            </a:r>
          </a:p>
          <a:p>
            <a:pPr lvl="1"/>
            <a:r>
              <a:rPr lang="en-US" sz="1200" b="1" dirty="0"/>
              <a:t>must complete registration process first</a:t>
            </a:r>
          </a:p>
          <a:p>
            <a:r>
              <a:rPr lang="en-US" sz="1400" b="1" dirty="0"/>
              <a:t>Access to the IAFF website and Online store</a:t>
            </a:r>
          </a:p>
          <a:p>
            <a:r>
              <a:rPr lang="en-US" sz="1400" b="1" dirty="0"/>
              <a:t>Obtain discounts through Union Privilege</a:t>
            </a:r>
          </a:p>
          <a:p>
            <a:r>
              <a:rPr lang="en-US" sz="1400" b="1" dirty="0"/>
              <a:t>Access to insurance and financial services from the IAFF Financial Corporation</a:t>
            </a:r>
          </a:p>
          <a:p>
            <a:endParaRPr lang="en-US" sz="1600" b="1" dirty="0"/>
          </a:p>
        </p:txBody>
      </p:sp>
      <p:sp>
        <p:nvSpPr>
          <p:cNvPr id="14" name="Text Placeholder 11"/>
          <p:cNvSpPr txBox="1">
            <a:spLocks/>
          </p:cNvSpPr>
          <p:nvPr/>
        </p:nvSpPr>
        <p:spPr>
          <a:xfrm>
            <a:off x="4800288" y="2232926"/>
            <a:ext cx="2462810" cy="5762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700" b="1" dirty="0"/>
              <a:t>Active-Retired</a:t>
            </a:r>
          </a:p>
        </p:txBody>
      </p:sp>
      <p:sp>
        <p:nvSpPr>
          <p:cNvPr id="15" name="Content Placeholder 12"/>
          <p:cNvSpPr txBox="1">
            <a:spLocks/>
          </p:cNvSpPr>
          <p:nvPr/>
        </p:nvSpPr>
        <p:spPr>
          <a:xfrm>
            <a:off x="4454299" y="2901451"/>
            <a:ext cx="4653482" cy="254793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1" dirty="0"/>
              <a:t>Automatic member</a:t>
            </a:r>
          </a:p>
          <a:p>
            <a:pPr lvl="1"/>
            <a:r>
              <a:rPr lang="en-US" sz="1200" b="1" dirty="0"/>
              <a:t>Must register to receive Alumni member packet</a:t>
            </a:r>
          </a:p>
          <a:p>
            <a:r>
              <a:rPr lang="en-US" sz="1500" b="1" dirty="0"/>
              <a:t>Pays half dues</a:t>
            </a:r>
          </a:p>
          <a:p>
            <a:r>
              <a:rPr lang="en-US" sz="1500" b="1" dirty="0"/>
              <a:t>Receives magazine</a:t>
            </a:r>
          </a:p>
          <a:p>
            <a:r>
              <a:rPr lang="en-US" sz="1500" b="1" dirty="0"/>
              <a:t>Half vote at convention for local </a:t>
            </a:r>
          </a:p>
          <a:p>
            <a:r>
              <a:rPr lang="en-US" sz="1500" b="1" dirty="0"/>
              <a:t>Access to the IAFF website and Online store</a:t>
            </a:r>
          </a:p>
          <a:p>
            <a:r>
              <a:rPr lang="en-US" sz="1500" b="1" dirty="0"/>
              <a:t>Obtain discounts through Union Privilege</a:t>
            </a:r>
          </a:p>
          <a:p>
            <a:r>
              <a:rPr lang="en-US" sz="1500" b="1" dirty="0"/>
              <a:t>Access to insurance and financial services from the IAFF Financial Corporation</a:t>
            </a:r>
          </a:p>
          <a:p>
            <a:pPr marL="0" indent="0">
              <a:buFont typeface="Arial"/>
              <a:buNone/>
            </a:pPr>
            <a:endParaRPr lang="en-US" b="1" dirty="0"/>
          </a:p>
        </p:txBody>
      </p:sp>
      <p:cxnSp>
        <p:nvCxnSpPr>
          <p:cNvPr id="19" name="Straight Connector 18"/>
          <p:cNvCxnSpPr/>
          <p:nvPr/>
        </p:nvCxnSpPr>
        <p:spPr>
          <a:xfrm>
            <a:off x="4327556" y="2634558"/>
            <a:ext cx="0" cy="291521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252328" y="2634558"/>
            <a:ext cx="7995379" cy="0"/>
          </a:xfrm>
          <a:prstGeom prst="line">
            <a:avLst/>
          </a:prstGeom>
        </p:spPr>
        <p:style>
          <a:lnRef idx="2">
            <a:schemeClr val="dk1"/>
          </a:lnRef>
          <a:fillRef idx="0">
            <a:schemeClr val="dk1"/>
          </a:fillRef>
          <a:effectRef idx="1">
            <a:schemeClr val="dk1"/>
          </a:effectRef>
          <a:fontRef idx="minor">
            <a:schemeClr val="tx1"/>
          </a:fontRef>
        </p:style>
      </p:cxnSp>
      <p:sp>
        <p:nvSpPr>
          <p:cNvPr id="10" name="Title 1">
            <a:extLst>
              <a:ext uri="{FF2B5EF4-FFF2-40B4-BE49-F238E27FC236}">
                <a16:creationId xmlns:a16="http://schemas.microsoft.com/office/drawing/2014/main" id="{0A16F84A-DBA6-49B1-BCC1-247A8B6ECAC2}"/>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705548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2127031" y="603290"/>
            <a:ext cx="449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u="sng" dirty="0">
                <a:solidFill>
                  <a:srgbClr val="C00000"/>
                </a:solidFill>
              </a:rPr>
              <a:t>RETIREES- IAFF ALUMNI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4" y="1761728"/>
            <a:ext cx="3458466" cy="2726618"/>
          </a:xfrm>
          <a:prstGeom prst="rect">
            <a:avLst/>
          </a:prstGeom>
        </p:spPr>
      </p:pic>
      <p:sp>
        <p:nvSpPr>
          <p:cNvPr id="9" name="Content Placeholder 2"/>
          <p:cNvSpPr>
            <a:spLocks noGrp="1"/>
          </p:cNvSpPr>
          <p:nvPr>
            <p:ph type="subTitle" idx="1"/>
          </p:nvPr>
        </p:nvSpPr>
        <p:spPr>
          <a:xfrm>
            <a:off x="3614107" y="1286180"/>
            <a:ext cx="5466519" cy="2447190"/>
          </a:xfrm>
        </p:spPr>
        <p:txBody>
          <a:bodyPr>
            <a:noAutofit/>
          </a:bodyPr>
          <a:lstStyle/>
          <a:p>
            <a:pPr algn="l"/>
            <a:r>
              <a:rPr lang="en-US" sz="2000" b="1" dirty="0">
                <a:solidFill>
                  <a:schemeClr val="tx1"/>
                </a:solidFill>
                <a:effectLst/>
              </a:rPr>
              <a:t>The IAFF Alumni became a reality following the adoption of resolution 40 at the 2002 convention in Las Vegas. </a:t>
            </a:r>
          </a:p>
          <a:p>
            <a:pPr algn="l"/>
            <a:endParaRPr lang="en-US" sz="2000" b="1" dirty="0">
              <a:solidFill>
                <a:schemeClr val="tx1"/>
              </a:solidFill>
            </a:endParaRPr>
          </a:p>
          <a:p>
            <a:pPr algn="l"/>
            <a:r>
              <a:rPr lang="en-US" sz="2000" b="1" dirty="0">
                <a:solidFill>
                  <a:schemeClr val="tx1"/>
                </a:solidFill>
                <a:effectLst/>
              </a:rPr>
              <a:t>The idea of the IAFF Alumni began as a suggestion from delegates during the 2000 convention in Chicago to establish a retiree organization. </a:t>
            </a:r>
          </a:p>
          <a:p>
            <a:pPr algn="l"/>
            <a:endParaRPr lang="en-US" sz="2000" b="1" dirty="0">
              <a:solidFill>
                <a:schemeClr val="tx1"/>
              </a:solidFill>
              <a:effectLst/>
            </a:endParaRPr>
          </a:p>
          <a:p>
            <a:pPr algn="l"/>
            <a:r>
              <a:rPr lang="en-US" sz="2000" b="1" dirty="0">
                <a:solidFill>
                  <a:schemeClr val="tx1"/>
                </a:solidFill>
                <a:effectLst/>
              </a:rPr>
              <a:t>This program is designed to help retirees and former members maintain their relationship with the IAFF. </a:t>
            </a:r>
          </a:p>
          <a:p>
            <a:pPr algn="l"/>
            <a:endParaRPr lang="en-US" sz="2000" b="1" dirty="0">
              <a:solidFill>
                <a:schemeClr val="tx1"/>
              </a:solidFill>
              <a:effectLst/>
            </a:endParaRPr>
          </a:p>
          <a:p>
            <a:pPr algn="l"/>
            <a:r>
              <a:rPr lang="en-US" sz="2000" b="1" dirty="0">
                <a:solidFill>
                  <a:schemeClr val="tx1"/>
                </a:solidFill>
                <a:effectLst/>
              </a:rPr>
              <a:t>Currently serving 42,000 Active-Retired IAFF members</a:t>
            </a:r>
            <a:endParaRPr lang="en-US" sz="2000" b="1" dirty="0">
              <a:solidFill>
                <a:schemeClr val="tx1"/>
              </a:solidFill>
            </a:endParaRPr>
          </a:p>
        </p:txBody>
      </p:sp>
      <p:sp>
        <p:nvSpPr>
          <p:cNvPr id="5" name="Title 1">
            <a:extLst>
              <a:ext uri="{FF2B5EF4-FFF2-40B4-BE49-F238E27FC236}">
                <a16:creationId xmlns:a16="http://schemas.microsoft.com/office/drawing/2014/main" id="{760FD1D5-C3F0-4D86-A115-E767EFAFC158}"/>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597132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677863" y="2547938"/>
            <a:ext cx="754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u="sng" dirty="0">
                <a:solidFill>
                  <a:srgbClr val="C00000"/>
                </a:solidFill>
              </a:rPr>
              <a:t>NEW YORK STATE PROFESSIONAL FIRE FIGHTERS ASSOCIATION (NYSPFFA)</a:t>
            </a:r>
          </a:p>
        </p:txBody>
      </p:sp>
      <p:sp>
        <p:nvSpPr>
          <p:cNvPr id="9" name="TextBox 4"/>
          <p:cNvSpPr txBox="1">
            <a:spLocks noChangeArrowheads="1"/>
          </p:cNvSpPr>
          <p:nvPr/>
        </p:nvSpPr>
        <p:spPr bwMode="auto">
          <a:xfrm>
            <a:off x="0" y="3573463"/>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2000" b="1" dirty="0">
                <a:latin typeface="Arial" panose="020B0604020202020204" pitchFamily="34" charset="0"/>
              </a:rPr>
              <a:t>State affiliate of the IAFF</a:t>
            </a:r>
          </a:p>
          <a:p>
            <a:pPr lvl="1" eaLnBrk="1" hangingPunct="1">
              <a:spcBef>
                <a:spcPct val="0"/>
              </a:spcBef>
              <a:buFontTx/>
              <a:buChar char="•"/>
            </a:pPr>
            <a:r>
              <a:rPr lang="en-US" altLang="en-US" sz="2000" b="1" dirty="0">
                <a:latin typeface="Arial" panose="020B0604020202020204" pitchFamily="34" charset="0"/>
              </a:rPr>
              <a:t>Membership is voluntary</a:t>
            </a:r>
          </a:p>
          <a:p>
            <a:pPr lvl="1" eaLnBrk="1" hangingPunct="1">
              <a:spcBef>
                <a:spcPct val="0"/>
              </a:spcBef>
              <a:buFontTx/>
              <a:buChar char="•"/>
            </a:pPr>
            <a:r>
              <a:rPr lang="en-US" altLang="en-US" sz="2000" b="1" dirty="0">
                <a:latin typeface="Arial" panose="020B0604020202020204" pitchFamily="34" charset="0"/>
              </a:rPr>
              <a:t>Dues are minimal </a:t>
            </a:r>
          </a:p>
          <a:p>
            <a:pPr lvl="1" eaLnBrk="1" hangingPunct="1">
              <a:spcBef>
                <a:spcPct val="0"/>
              </a:spcBef>
              <a:buFontTx/>
              <a:buChar char="•"/>
            </a:pPr>
            <a:r>
              <a:rPr lang="en-US" altLang="en-US" sz="2000" b="1" dirty="0">
                <a:latin typeface="Arial" panose="020B0604020202020204" pitchFamily="34" charset="0"/>
              </a:rPr>
              <a:t>Benefits are provided largely through fundraising</a:t>
            </a:r>
          </a:p>
          <a:p>
            <a:pPr lvl="2" eaLnBrk="1" hangingPunct="1">
              <a:spcBef>
                <a:spcPct val="0"/>
              </a:spcBef>
              <a:buFontTx/>
              <a:buChar char="•"/>
            </a:pPr>
            <a:r>
              <a:rPr lang="en-US" altLang="en-US" sz="2000" b="1" dirty="0">
                <a:latin typeface="Arial" panose="020B0604020202020204" pitchFamily="34" charset="0"/>
              </a:rPr>
              <a:t>Lobby at the state legislature to protect and advance the interests of New York’s career firefighters</a:t>
            </a:r>
          </a:p>
          <a:p>
            <a:pPr lvl="2" eaLnBrk="1" hangingPunct="1">
              <a:spcBef>
                <a:spcPct val="0"/>
              </a:spcBef>
              <a:buFontTx/>
              <a:buChar char="•"/>
            </a:pPr>
            <a:r>
              <a:rPr lang="en-US" altLang="en-US" sz="2000" b="1" dirty="0">
                <a:latin typeface="Arial" panose="020B0604020202020204" pitchFamily="34" charset="0"/>
              </a:rPr>
              <a:t>On the job death and disability benefits </a:t>
            </a:r>
          </a:p>
          <a:p>
            <a:pPr lvl="2" eaLnBrk="1" hangingPunct="1">
              <a:spcBef>
                <a:spcPct val="0"/>
              </a:spcBef>
              <a:buFontTx/>
              <a:buChar char="•"/>
            </a:pPr>
            <a:r>
              <a:rPr lang="en-US" altLang="en-US" sz="2000" b="1" dirty="0">
                <a:latin typeface="Arial" panose="020B0604020202020204" pitchFamily="34" charset="0"/>
              </a:rPr>
              <a:t>State-based financial, technical and legal resources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329" y="574510"/>
            <a:ext cx="4066867" cy="1911427"/>
          </a:xfrm>
          <a:prstGeom prst="rect">
            <a:avLst/>
          </a:prstGeom>
        </p:spPr>
      </p:pic>
      <p:sp>
        <p:nvSpPr>
          <p:cNvPr id="5" name="Title 1">
            <a:extLst>
              <a:ext uri="{FF2B5EF4-FFF2-40B4-BE49-F238E27FC236}">
                <a16:creationId xmlns:a16="http://schemas.microsoft.com/office/drawing/2014/main" id="{8D4A626B-4FBA-4427-8740-B35D04FAA067}"/>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1380489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78B60C-AC31-4A9C-BD5D-8E78B987CE43}"/>
              </a:ext>
            </a:extLst>
          </p:cNvPr>
          <p:cNvSpPr>
            <a:spLocks noChangeArrowheads="1"/>
          </p:cNvSpPr>
          <p:nvPr/>
        </p:nvSpPr>
        <p:spPr bwMode="auto">
          <a:xfrm>
            <a:off x="172365" y="1704215"/>
            <a:ext cx="399452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Filing Accidental/Performance of   </a:t>
            </a:r>
          </a:p>
          <a:p>
            <a:pPr marR="0" lvl="0" algn="l" defTabSz="914400" rtl="0" eaLnBrk="0" fontAlgn="base" latinLnBrk="0" hangingPunct="0">
              <a:lnSpc>
                <a:spcPct val="100000"/>
              </a:lnSpc>
              <a:spcBef>
                <a:spcPct val="0"/>
              </a:spcBef>
              <a:spcAft>
                <a:spcPct val="0"/>
              </a:spcAft>
              <a:buClrTx/>
              <a:buSzTx/>
              <a:tabLs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Duty Application</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Disability Retirement</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§207-a Questions/Cases</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Service Retirements</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2% Foreign Insurance</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Negotiations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Mediation</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Arbitrations/Hearings</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Attorney General Opinions   </a:t>
            </a:r>
            <a:endParaRPr kumimoji="0" lang="en-US" altLang="en-US" b="0" i="0" u="none" strike="noStrike" cap="none" normalizeH="0" baseline="0" dirty="0">
              <a:ln>
                <a:noFill/>
              </a:ln>
              <a:solidFill>
                <a:schemeClr val="tx1"/>
              </a:solidFill>
              <a:effectLst/>
              <a:latin typeface="Franklin Gothic Medium" panose="020B06030201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   Legal Updates</a:t>
            </a:r>
            <a:endParaRPr lang="en-US" altLang="en-US" dirty="0">
              <a:latin typeface="Franklin Gothic Medium" panose="020B060302010202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Legislative Retrieval System</a:t>
            </a:r>
            <a:endParaRPr lang="en-US" altLang="en-US" dirty="0">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Franklin Gothic Medium" panose="020B0603020102020204" pitchFamily="34" charset="0"/>
            </a:endParaRPr>
          </a:p>
        </p:txBody>
      </p:sp>
      <p:sp>
        <p:nvSpPr>
          <p:cNvPr id="4" name="Title 1">
            <a:extLst>
              <a:ext uri="{FF2B5EF4-FFF2-40B4-BE49-F238E27FC236}">
                <a16:creationId xmlns:a16="http://schemas.microsoft.com/office/drawing/2014/main" id="{0BFC7E4C-DF32-4557-8E6E-A1E7D8EC0841}"/>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
        <p:nvSpPr>
          <p:cNvPr id="3" name="TextBox 2">
            <a:extLst>
              <a:ext uri="{FF2B5EF4-FFF2-40B4-BE49-F238E27FC236}">
                <a16:creationId xmlns:a16="http://schemas.microsoft.com/office/drawing/2014/main" id="{50310D80-3B1A-4E8F-9D58-036B7C205706}"/>
              </a:ext>
            </a:extLst>
          </p:cNvPr>
          <p:cNvSpPr txBox="1"/>
          <p:nvPr/>
        </p:nvSpPr>
        <p:spPr>
          <a:xfrm>
            <a:off x="4166893" y="1565716"/>
            <a:ext cx="4977107" cy="3693319"/>
          </a:xfrm>
          <a:prstGeom prst="rect">
            <a:avLst/>
          </a:prstGeom>
          <a:noFill/>
        </p:spPr>
        <p:txBody>
          <a:bodyPr wrap="square" rtlCol="0">
            <a:spAutoFit/>
          </a:bodyPr>
          <a:lstStyle/>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NFPA</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OSHA Standards and Regulations</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Fire Fighter related Legislative Updates</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Civil Service</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New York State Police and Fire Pensions</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Local Union Contracts (for comparison)</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Health &amp; Safety Press Releases</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Fire Fighter and EMS</a:t>
            </a:r>
            <a:endParaRPr lang="en-US" altLang="en-US" dirty="0">
              <a:latin typeface="Franklin Gothic Medium" panose="020B0603020102020204" pitchFamily="34" charset="0"/>
            </a:endParaRP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Public Employment Relations Board Decisions</a:t>
            </a:r>
            <a:endParaRPr lang="en-US" altLang="en-US" dirty="0">
              <a:latin typeface="Franklin Gothic Medium" panose="020B0603020102020204" pitchFamily="34" charset="0"/>
            </a:endParaRPr>
          </a:p>
          <a:p>
            <a:pPr marL="285750" lvl="0" indent="-285750" defTabSz="914400" eaLnBrk="0" fontAlgn="base" hangingPunct="0">
              <a:spcBef>
                <a:spcPct val="0"/>
              </a:spcBef>
              <a:spcAft>
                <a:spcPct val="0"/>
              </a:spcAft>
              <a:buFontTx/>
              <a:buChar char="-"/>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Access and Assistance from our PR Firm and</a:t>
            </a:r>
          </a:p>
          <a:p>
            <a:pPr lvl="0" defTabSz="914400" eaLnBrk="0" fontAlgn="base" hangingPunct="0">
              <a:spcBef>
                <a:spcPct val="0"/>
              </a:spcBef>
              <a:spcAft>
                <a:spcPct val="0"/>
              </a:spcAft>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     IAFF E18 for Local PR Campaigns        </a:t>
            </a:r>
          </a:p>
          <a:p>
            <a:pPr marL="285750" lvl="0" indent="-285750" defTabSz="914400" eaLnBrk="0" fontAlgn="base" hangingPunct="0">
              <a:spcBef>
                <a:spcPct val="0"/>
              </a:spcBef>
              <a:spcAft>
                <a:spcPct val="0"/>
              </a:spcAft>
              <a:buFontTx/>
              <a:buChar char="-"/>
            </a:pPr>
            <a:r>
              <a:rPr lang="en-US" altLang="en-US" dirty="0">
                <a:latin typeface="Franklin Gothic Medium" panose="020B0603020102020204" pitchFamily="34" charset="0"/>
                <a:ea typeface="Times New Roman" panose="02020603050405020304" pitchFamily="18" charset="0"/>
                <a:cs typeface="Arial" panose="020B0604020202020204" pitchFamily="34" charset="0"/>
              </a:rPr>
              <a:t>Full Time Registered Lobbyists</a:t>
            </a:r>
            <a:r>
              <a:rPr lang="en-US" altLang="en-US" dirty="0">
                <a:latin typeface="Franklin Gothic Medium" panose="020B0603020102020204" pitchFamily="34" charset="0"/>
              </a:rPr>
              <a:t> </a:t>
            </a:r>
          </a:p>
          <a:p>
            <a:pPr lvl="0" defTabSz="914400" eaLnBrk="0" fontAlgn="base" hangingPunct="0">
              <a:spcBef>
                <a:spcPct val="0"/>
              </a:spcBef>
              <a:spcAft>
                <a:spcPct val="0"/>
              </a:spcAft>
            </a:pPr>
            <a:endParaRPr lang="en-US" altLang="en-US" dirty="0">
              <a:latin typeface="Franklin Gothic Medium" panose="020B0603020102020204" pitchFamily="34" charset="0"/>
            </a:endParaRPr>
          </a:p>
        </p:txBody>
      </p:sp>
      <p:sp>
        <p:nvSpPr>
          <p:cNvPr id="5" name="TextBox 4">
            <a:extLst>
              <a:ext uri="{FF2B5EF4-FFF2-40B4-BE49-F238E27FC236}">
                <a16:creationId xmlns:a16="http://schemas.microsoft.com/office/drawing/2014/main" id="{424F488E-79EF-4FBC-8B8A-31C8282CA473}"/>
              </a:ext>
            </a:extLst>
          </p:cNvPr>
          <p:cNvSpPr txBox="1"/>
          <p:nvPr/>
        </p:nvSpPr>
        <p:spPr>
          <a:xfrm>
            <a:off x="1847668" y="564888"/>
            <a:ext cx="5580695" cy="954107"/>
          </a:xfrm>
          <a:prstGeom prst="rect">
            <a:avLst/>
          </a:prstGeom>
          <a:noFill/>
        </p:spPr>
        <p:txBody>
          <a:bodyPr wrap="none" rtlCol="0">
            <a:spAutoFit/>
          </a:bodyPr>
          <a:lstStyle/>
          <a:p>
            <a:r>
              <a:rPr lang="en-US" sz="2800" b="1" u="sng" dirty="0">
                <a:solidFill>
                  <a:srgbClr val="C00000"/>
                </a:solidFill>
              </a:rPr>
              <a:t>Consultation at No Cost to members</a:t>
            </a:r>
          </a:p>
          <a:p>
            <a:pPr algn="ctr"/>
            <a:r>
              <a:rPr lang="en-US" sz="2800" b="1" u="sng" dirty="0">
                <a:solidFill>
                  <a:srgbClr val="C00000"/>
                </a:solidFill>
              </a:rPr>
              <a:t>Arranged thru NYSPFFA office</a:t>
            </a:r>
          </a:p>
        </p:txBody>
      </p:sp>
    </p:spTree>
    <p:extLst>
      <p:ext uri="{BB962C8B-B14F-4D97-AF65-F5344CB8AC3E}">
        <p14:creationId xmlns:p14="http://schemas.microsoft.com/office/powerpoint/2010/main" val="383553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bwMode="auto">
          <a:xfrm>
            <a:off x="122238" y="612775"/>
            <a:ext cx="8805862" cy="553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mn-cs"/>
              </a:defRPr>
            </a:lvl1pPr>
            <a:lvl2pPr marL="457200" indent="0" algn="ctr" defTabSz="457200"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defRPr/>
            </a:pPr>
            <a:r>
              <a:rPr lang="en-US" sz="2400" b="1" dirty="0">
                <a:solidFill>
                  <a:srgbClr val="C00000"/>
                </a:solidFill>
                <a:latin typeface="Arial" panose="020B0604020202020204" pitchFamily="34" charset="0"/>
                <a:cs typeface="Arial" panose="020B0604020202020204" pitchFamily="34" charset="0"/>
              </a:rPr>
              <a:t>What are the goals of the IAFF?</a:t>
            </a:r>
          </a:p>
          <a:p>
            <a:pPr algn="l" eaLnBrk="1" hangingPunct="1">
              <a:defRPr/>
            </a:pPr>
            <a:r>
              <a:rPr lang="en-US" altLang="en-US" sz="2400" dirty="0">
                <a:solidFill>
                  <a:srgbClr val="000000"/>
                </a:solidFill>
                <a:latin typeface="Arial" panose="020B0604020202020204" pitchFamily="34" charset="0"/>
                <a:cs typeface="Arial" panose="020B0604020202020204" pitchFamily="34" charset="0"/>
              </a:rPr>
              <a:t>Better our profession, promote a safer working environment, create reasonable working conditions and secure just compensation</a:t>
            </a:r>
            <a:r>
              <a:rPr lang="en-US" altLang="en-US" sz="2800" dirty="0">
                <a:solidFill>
                  <a:srgbClr val="000000"/>
                </a:solidFill>
                <a:latin typeface="Arial" panose="020B0604020202020204" pitchFamily="34" charset="0"/>
                <a:cs typeface="Arial" panose="020B0604020202020204" pitchFamily="34" charset="0"/>
              </a:rPr>
              <a:t>.</a:t>
            </a:r>
          </a:p>
          <a:p>
            <a:pPr algn="l" eaLnBrk="1" hangingPunct="1">
              <a:defRPr/>
            </a:pPr>
            <a:endParaRPr lang="en-US" altLang="en-US" sz="1600" dirty="0">
              <a:solidFill>
                <a:srgbClr val="000000"/>
              </a:solidFill>
              <a:latin typeface="Arial" panose="020B0604020202020204" pitchFamily="34" charset="0"/>
              <a:cs typeface="Arial" panose="020B0604020202020204" pitchFamily="34" charset="0"/>
            </a:endParaRPr>
          </a:p>
          <a:p>
            <a:pPr algn="l" eaLnBrk="1" hangingPunct="1">
              <a:defRPr/>
            </a:pPr>
            <a:r>
              <a:rPr lang="en-US" sz="2400" b="1" dirty="0">
                <a:solidFill>
                  <a:srgbClr val="C00000"/>
                </a:solidFill>
                <a:latin typeface="Arial" panose="020B0604020202020204" pitchFamily="34" charset="0"/>
                <a:cs typeface="Arial" panose="020B0604020202020204" pitchFamily="34" charset="0"/>
              </a:rPr>
              <a:t>Why was the IAFF formed?</a:t>
            </a:r>
          </a:p>
          <a:p>
            <a:pPr algn="l" eaLnBrk="1" hangingPunct="1">
              <a:defRPr/>
            </a:pPr>
            <a:r>
              <a:rPr lang="en-US" sz="2400" dirty="0">
                <a:solidFill>
                  <a:prstClr val="black"/>
                </a:solidFill>
                <a:latin typeface="Arial"/>
                <a:ea typeface="ＭＳ Ｐゴシック" pitchFamily="-112" charset="-128"/>
                <a:cs typeface="Arial"/>
              </a:rPr>
              <a:t> Address the working conditions of fire fighters in the early 20</a:t>
            </a:r>
            <a:r>
              <a:rPr lang="en-US" sz="2400" baseline="30000" dirty="0">
                <a:solidFill>
                  <a:prstClr val="black"/>
                </a:solidFill>
                <a:latin typeface="Arial"/>
                <a:ea typeface="ＭＳ Ｐゴシック" pitchFamily="-112" charset="-128"/>
                <a:cs typeface="Arial"/>
              </a:rPr>
              <a:t>th</a:t>
            </a:r>
            <a:r>
              <a:rPr lang="en-US" sz="2400" dirty="0">
                <a:solidFill>
                  <a:prstClr val="black"/>
                </a:solidFill>
                <a:latin typeface="Arial"/>
                <a:ea typeface="ＭＳ Ｐゴシック" pitchFamily="-112" charset="-128"/>
                <a:cs typeface="Arial"/>
              </a:rPr>
              <a:t> century – 100 years later our IAFF is more than a union!  </a:t>
            </a:r>
          </a:p>
          <a:p>
            <a:pPr algn="l" eaLnBrk="1" hangingPunct="1">
              <a:defRPr/>
            </a:pPr>
            <a:endParaRPr lang="en-US" sz="1600" dirty="0">
              <a:solidFill>
                <a:prstClr val="black"/>
              </a:solidFill>
              <a:latin typeface="Arial"/>
              <a:ea typeface="ＭＳ Ｐゴシック" pitchFamily="-112" charset="-128"/>
              <a:cs typeface="Arial"/>
            </a:endParaRPr>
          </a:p>
          <a:p>
            <a:pPr algn="l" eaLnBrk="1" hangingPunct="1">
              <a:defRPr/>
            </a:pPr>
            <a:r>
              <a:rPr lang="en-US" sz="2400" dirty="0">
                <a:solidFill>
                  <a:prstClr val="black"/>
                </a:solidFill>
                <a:latin typeface="Arial"/>
                <a:ea typeface="ＭＳ Ｐゴシック" pitchFamily="-112" charset="-128"/>
                <a:cs typeface="Arial"/>
              </a:rPr>
              <a:t>The IAFF addresses major issues including safety and health, research, wages, benefits, worker rights, working conditions, training, public relations, and political action.</a:t>
            </a:r>
          </a:p>
          <a:p>
            <a:pPr algn="l" eaLnBrk="1" hangingPunct="1">
              <a:defRPr/>
            </a:pPr>
            <a:endParaRPr lang="en-US" sz="1600" dirty="0">
              <a:solidFill>
                <a:prstClr val="black"/>
              </a:solidFill>
              <a:latin typeface="Arial"/>
              <a:ea typeface="ＭＳ Ｐゴシック" pitchFamily="-112" charset="-128"/>
              <a:cs typeface="Arial"/>
            </a:endParaRPr>
          </a:p>
          <a:p>
            <a:pPr algn="l" eaLnBrk="1" hangingPunct="1">
              <a:defRPr/>
            </a:pPr>
            <a:r>
              <a:rPr lang="en-US" sz="2400" b="1" dirty="0">
                <a:solidFill>
                  <a:srgbClr val="C00000"/>
                </a:solidFill>
                <a:latin typeface="Arial"/>
                <a:ea typeface="ＭＳ Ｐゴシック" pitchFamily="-112" charset="-128"/>
                <a:cs typeface="Arial"/>
              </a:rPr>
              <a:t>Takes care of our members when they need it most.</a:t>
            </a:r>
          </a:p>
          <a:p>
            <a:pPr algn="l" eaLnBrk="1" hangingPunct="1">
              <a:defRPr/>
            </a:pPr>
            <a:endParaRPr lang="en-US" sz="2000" dirty="0">
              <a:effectLst>
                <a:outerShdw blurRad="38100" dist="38100" dir="2700000" algn="tl">
                  <a:srgbClr val="000000">
                    <a:alpha val="43137"/>
                  </a:srgbClr>
                </a:outerShdw>
              </a:effectLst>
            </a:endParaRPr>
          </a:p>
        </p:txBody>
      </p:sp>
      <p:sp>
        <p:nvSpPr>
          <p:cNvPr id="9" name="Title 1">
            <a:extLst>
              <a:ext uri="{FF2B5EF4-FFF2-40B4-BE49-F238E27FC236}">
                <a16:creationId xmlns:a16="http://schemas.microsoft.com/office/drawing/2014/main" id="{6093F0CE-8E83-437F-A583-4B2210BDC396}"/>
              </a:ext>
            </a:extLst>
          </p:cNvPr>
          <p:cNvSpPr>
            <a:spLocks noGrp="1"/>
          </p:cNvSpPr>
          <p:nvPr>
            <p:ph type="ctrTitle"/>
          </p:nvPr>
        </p:nvSpPr>
        <p:spPr>
          <a:xfrm>
            <a:off x="259817"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88650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5971F8-4F7A-465B-B773-10881A197B0E}"/>
              </a:ext>
            </a:extLst>
          </p:cNvPr>
          <p:cNvSpPr txBox="1"/>
          <p:nvPr/>
        </p:nvSpPr>
        <p:spPr>
          <a:xfrm>
            <a:off x="133643" y="769929"/>
            <a:ext cx="8876714" cy="6740307"/>
          </a:xfrm>
          <a:prstGeom prst="rect">
            <a:avLst/>
          </a:prstGeom>
          <a:noFill/>
        </p:spPr>
        <p:txBody>
          <a:bodyPr wrap="square" rtlCol="0">
            <a:spAutoFit/>
          </a:bodyPr>
          <a:lstStyle/>
          <a:p>
            <a:r>
              <a:rPr lang="en-US" sz="2400" b="1" u="sng" dirty="0">
                <a:solidFill>
                  <a:srgbClr val="C00000"/>
                </a:solidFill>
              </a:rPr>
              <a:t>Lobbying Assistance</a:t>
            </a:r>
          </a:p>
          <a:p>
            <a:r>
              <a:rPr lang="en-US" sz="2400" b="1" dirty="0"/>
              <a:t>	NYSPFFA has full time representation in the Capital with full time registered lobbyists</a:t>
            </a:r>
          </a:p>
          <a:p>
            <a:r>
              <a:rPr lang="en-US" sz="2400" b="1" u="sng" dirty="0">
                <a:solidFill>
                  <a:srgbClr val="C00000"/>
                </a:solidFill>
              </a:rPr>
              <a:t>Communications</a:t>
            </a:r>
          </a:p>
          <a:p>
            <a:r>
              <a:rPr lang="en-US" sz="2400" b="1" dirty="0"/>
              <a:t>	All locals have access to the NYSPFFA Communications team at Corning Place Communications</a:t>
            </a:r>
          </a:p>
          <a:p>
            <a:r>
              <a:rPr lang="en-US" sz="2400" b="1" u="sng" dirty="0">
                <a:solidFill>
                  <a:srgbClr val="C00000"/>
                </a:solidFill>
              </a:rPr>
              <a:t>Legal Representation</a:t>
            </a:r>
          </a:p>
          <a:p>
            <a:r>
              <a:rPr lang="en-US" sz="2400" b="1" dirty="0"/>
              <a:t>	- Host legal Conference</a:t>
            </a:r>
          </a:p>
          <a:p>
            <a:r>
              <a:rPr lang="en-US" sz="2400" b="1" dirty="0"/>
              <a:t>	- Maintain legal library</a:t>
            </a:r>
          </a:p>
          <a:p>
            <a:r>
              <a:rPr lang="en-US" sz="2400" b="1" dirty="0"/>
              <a:t>	- File Amicus briefs</a:t>
            </a:r>
          </a:p>
          <a:p>
            <a:r>
              <a:rPr lang="en-US" sz="2400" b="1" dirty="0"/>
              <a:t>	- Free consultation on union issues</a:t>
            </a:r>
          </a:p>
          <a:p>
            <a:r>
              <a:rPr lang="en-US" sz="2400" b="1" dirty="0"/>
              <a:t>	- Free consultation on disability issues</a:t>
            </a:r>
          </a:p>
          <a:p>
            <a:r>
              <a:rPr lang="en-US" sz="2400" b="1" u="sng" dirty="0">
                <a:solidFill>
                  <a:srgbClr val="C00000"/>
                </a:solidFill>
              </a:rPr>
              <a:t>Continuous Representation</a:t>
            </a:r>
          </a:p>
          <a:p>
            <a:r>
              <a:rPr lang="en-US" sz="2400" b="1" dirty="0"/>
              <a:t>	Represents members during career and into retirement</a:t>
            </a:r>
          </a:p>
          <a:p>
            <a:r>
              <a:rPr lang="en-US" sz="2400" b="1" u="sng" dirty="0">
                <a:solidFill>
                  <a:srgbClr val="C00000"/>
                </a:solidFill>
              </a:rPr>
              <a:t>      </a:t>
            </a:r>
          </a:p>
          <a:p>
            <a:endParaRPr lang="en-US" sz="2400" b="1" u="sng" dirty="0">
              <a:solidFill>
                <a:srgbClr val="C00000"/>
              </a:solidFill>
            </a:endParaRPr>
          </a:p>
          <a:p>
            <a:endParaRPr lang="en-US" sz="2400" b="1" dirty="0"/>
          </a:p>
          <a:p>
            <a:endParaRPr lang="en-US" sz="2400" b="1" dirty="0"/>
          </a:p>
        </p:txBody>
      </p:sp>
      <p:sp>
        <p:nvSpPr>
          <p:cNvPr id="4" name="Title 1">
            <a:extLst>
              <a:ext uri="{FF2B5EF4-FFF2-40B4-BE49-F238E27FC236}">
                <a16:creationId xmlns:a16="http://schemas.microsoft.com/office/drawing/2014/main" id="{FDC0FD23-F045-4E7C-9248-7FFDE90DE5F7}"/>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1692469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EB72FF1-A8E1-4C3B-89DA-EB73B6590CF4}"/>
              </a:ext>
            </a:extLst>
          </p:cNvPr>
          <p:cNvSpPr>
            <a:spLocks noChangeArrowheads="1"/>
          </p:cNvSpPr>
          <p:nvPr/>
        </p:nvSpPr>
        <p:spPr bwMode="auto">
          <a:xfrm>
            <a:off x="1037896" y="748344"/>
            <a:ext cx="720024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sng" strike="noStrike" cap="none" normalizeH="0" baseline="0" dirty="0">
                <a:ln>
                  <a:noFill/>
                </a:ln>
                <a:solidFill>
                  <a:srgbClr val="C00000"/>
                </a:solidFill>
                <a:effectLst/>
                <a:latin typeface="Franklin Gothic Medium" panose="020B0603020102020204" pitchFamily="34" charset="0"/>
                <a:ea typeface="Times New Roman" panose="02020603050405020304" pitchFamily="18" charset="0"/>
                <a:cs typeface="Arial" panose="020B0604020202020204" pitchFamily="34" charset="0"/>
              </a:rPr>
              <a:t>Representation on the Following Boards</a:t>
            </a:r>
            <a:endParaRPr kumimoji="0" lang="en-US" altLang="en-US" sz="3200" b="1" i="0" u="sng" strike="noStrike" cap="none" normalizeH="0" baseline="0" dirty="0">
              <a:ln>
                <a:noFill/>
              </a:ln>
              <a:solidFill>
                <a:srgbClr val="C00000"/>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dirty="0">
              <a:latin typeface="Garamond" panose="02020404030301010803" pitchFamily="18"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NYS AFL-CIO</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EMS State Board</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EMS Regional Boards</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NYS Civil Service Board</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NYS Hazard Abatement Board</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PERB Labor Management Board</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NYS Comptroller’s Advisory Board</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Franklin Gothic Medium" panose="020B0603020102020204" pitchFamily="34" charset="0"/>
                <a:ea typeface="Times New Roman" panose="02020603050405020304" pitchFamily="18" charset="0"/>
                <a:cs typeface="Arial" panose="020B0604020202020204" pitchFamily="34" charset="0"/>
              </a:rPr>
              <a:t>Fire Service Council of New York State</a:t>
            </a:r>
            <a:endParaRPr kumimoji="0" lang="en-US" altLang="en-US" sz="2800" b="0" i="0" u="none" strike="noStrike" cap="none" normalizeH="0" baseline="0" dirty="0">
              <a:ln>
                <a:noFill/>
              </a:ln>
              <a:solidFill>
                <a:schemeClr val="tx1"/>
              </a:solidFill>
              <a:effectLst/>
              <a:latin typeface="Franklin Gothic Medium" panose="020B0603020102020204" pitchFamily="34" charset="0"/>
            </a:endParaRPr>
          </a:p>
        </p:txBody>
      </p:sp>
      <p:sp>
        <p:nvSpPr>
          <p:cNvPr id="4" name="Title 1">
            <a:extLst>
              <a:ext uri="{FF2B5EF4-FFF2-40B4-BE49-F238E27FC236}">
                <a16:creationId xmlns:a16="http://schemas.microsoft.com/office/drawing/2014/main" id="{F87EA791-B872-4E72-9642-706CEDDA26A3}"/>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539529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87338" y="603250"/>
            <a:ext cx="33619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NYSPFFA in Albany</a:t>
            </a:r>
          </a:p>
        </p:txBody>
      </p:sp>
      <p:sp>
        <p:nvSpPr>
          <p:cNvPr id="7" name="TextBox 4"/>
          <p:cNvSpPr txBox="1">
            <a:spLocks noChangeArrowheads="1"/>
          </p:cNvSpPr>
          <p:nvPr/>
        </p:nvSpPr>
        <p:spPr bwMode="auto">
          <a:xfrm>
            <a:off x="0" y="1298575"/>
            <a:ext cx="49942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None/>
            </a:pPr>
            <a:r>
              <a:rPr lang="en-US" altLang="en-US" sz="2000" b="1" dirty="0">
                <a:latin typeface="Arial" panose="020B0604020202020204" pitchFamily="34" charset="0"/>
              </a:rPr>
              <a:t>Political wins come by passing legislation that is beneficial to members and by killing potential legislation that can harm our members.</a:t>
            </a:r>
          </a:p>
        </p:txBody>
      </p:sp>
      <p:sp>
        <p:nvSpPr>
          <p:cNvPr id="9" name="TextBox 8"/>
          <p:cNvSpPr txBox="1">
            <a:spLocks noChangeArrowheads="1"/>
          </p:cNvSpPr>
          <p:nvPr/>
        </p:nvSpPr>
        <p:spPr bwMode="auto">
          <a:xfrm>
            <a:off x="-301332" y="3241504"/>
            <a:ext cx="87841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defRPr/>
            </a:pPr>
            <a:r>
              <a:rPr lang="en-US" altLang="en-US" sz="1600" b="1" dirty="0">
                <a:latin typeface="Arial" panose="020B0604020202020204" pitchFamily="34" charset="0"/>
              </a:rPr>
              <a:t>Binding Arbitration</a:t>
            </a:r>
          </a:p>
          <a:p>
            <a:pPr marL="457200" lvl="1" indent="0" eaLnBrk="1" hangingPunct="1">
              <a:spcBef>
                <a:spcPct val="0"/>
              </a:spcBef>
              <a:buFont typeface="Arial" panose="020B0604020202020204" pitchFamily="34" charset="0"/>
              <a:buNone/>
              <a:defRPr/>
            </a:pPr>
            <a:endParaRPr lang="en-US" altLang="en-US" sz="1600" b="1" dirty="0">
              <a:latin typeface="Arial" panose="020B0604020202020204" pitchFamily="34" charset="0"/>
            </a:endParaRPr>
          </a:p>
          <a:p>
            <a:pPr lvl="1" eaLnBrk="1" hangingPunct="1">
              <a:spcBef>
                <a:spcPct val="0"/>
              </a:spcBef>
              <a:buFontTx/>
              <a:buChar char="•"/>
              <a:defRPr/>
            </a:pPr>
            <a:r>
              <a:rPr lang="en-US" altLang="en-US" sz="1600" b="1" dirty="0">
                <a:latin typeface="Arial" panose="020B0604020202020204" pitchFamily="34" charset="0"/>
              </a:rPr>
              <a:t>General 207-a Disability-3/4 Disability</a:t>
            </a:r>
          </a:p>
          <a:p>
            <a:pPr marL="457200" lvl="1" indent="0" eaLnBrk="1" hangingPunct="1">
              <a:spcBef>
                <a:spcPct val="0"/>
              </a:spcBef>
              <a:buFont typeface="Arial" panose="020B0604020202020204" pitchFamily="34" charset="0"/>
              <a:buNone/>
              <a:defRPr/>
            </a:pPr>
            <a:endParaRPr lang="en-US" altLang="en-US" sz="1600" b="1" dirty="0">
              <a:latin typeface="Arial" panose="020B0604020202020204" pitchFamily="34" charset="0"/>
            </a:endParaRPr>
          </a:p>
          <a:p>
            <a:pPr lvl="1" eaLnBrk="1" hangingPunct="1">
              <a:spcBef>
                <a:spcPct val="0"/>
              </a:spcBef>
              <a:buFontTx/>
              <a:buChar char="•"/>
              <a:defRPr/>
            </a:pPr>
            <a:r>
              <a:rPr lang="en-US" altLang="en-US" sz="1600" b="1" dirty="0">
                <a:latin typeface="Arial" panose="020B0604020202020204" pitchFamily="34" charset="0"/>
              </a:rPr>
              <a:t>Cost of living adjustment (COLA). Additional COLA for widows.</a:t>
            </a:r>
          </a:p>
          <a:p>
            <a:pPr lvl="1" eaLnBrk="1" hangingPunct="1">
              <a:spcBef>
                <a:spcPct val="0"/>
              </a:spcBef>
              <a:buFontTx/>
              <a:buChar char="•"/>
              <a:defRPr/>
            </a:pPr>
            <a:endParaRPr lang="en-US" altLang="en-US" sz="1600" b="1" dirty="0">
              <a:latin typeface="Arial" panose="020B0604020202020204" pitchFamily="34" charset="0"/>
            </a:endParaRPr>
          </a:p>
          <a:p>
            <a:pPr lvl="1" eaLnBrk="1" hangingPunct="1">
              <a:spcBef>
                <a:spcPct val="0"/>
              </a:spcBef>
              <a:buFontTx/>
              <a:buChar char="•"/>
              <a:defRPr/>
            </a:pPr>
            <a:r>
              <a:rPr lang="en-US" altLang="en-US" sz="1600" b="1" dirty="0">
                <a:latin typeface="Arial" panose="020B0604020202020204" pitchFamily="34" charset="0"/>
              </a:rPr>
              <a:t>Cancer Extension 2 year to 5 year</a:t>
            </a:r>
          </a:p>
          <a:p>
            <a:pPr lvl="1" eaLnBrk="1" hangingPunct="1">
              <a:spcBef>
                <a:spcPct val="0"/>
              </a:spcBef>
              <a:buFontTx/>
              <a:buChar char="•"/>
              <a:defRPr/>
            </a:pPr>
            <a:endParaRPr lang="en-US" altLang="en-US" sz="1600" b="1" dirty="0">
              <a:latin typeface="Arial" panose="020B0604020202020204" pitchFamily="34" charset="0"/>
            </a:endParaRPr>
          </a:p>
          <a:p>
            <a:pPr lvl="1" eaLnBrk="1" hangingPunct="1">
              <a:spcBef>
                <a:spcPct val="0"/>
              </a:spcBef>
              <a:buFontTx/>
              <a:buChar char="•"/>
              <a:defRPr/>
            </a:pPr>
            <a:r>
              <a:rPr lang="en-US" altLang="en-US" sz="1600" b="1" dirty="0">
                <a:latin typeface="Arial" panose="020B0604020202020204" pitchFamily="34" charset="0"/>
              </a:rPr>
              <a:t>Presumptive Heart, Lung, Cancer, AIDS, TB, and HEP-C Bills</a:t>
            </a:r>
          </a:p>
          <a:p>
            <a:pPr lvl="1" eaLnBrk="1" hangingPunct="1">
              <a:spcBef>
                <a:spcPct val="0"/>
              </a:spcBef>
              <a:buFontTx/>
              <a:buChar char="•"/>
              <a:defRPr/>
            </a:pPr>
            <a:endParaRPr lang="en-US" altLang="en-US" sz="1600" b="1" dirty="0">
              <a:latin typeface="Arial" panose="020B0604020202020204" pitchFamily="34" charset="0"/>
            </a:endParaRPr>
          </a:p>
          <a:p>
            <a:pPr lvl="1" eaLnBrk="1" hangingPunct="1">
              <a:spcBef>
                <a:spcPct val="0"/>
              </a:spcBef>
              <a:buFontTx/>
              <a:buChar char="•"/>
              <a:defRPr/>
            </a:pPr>
            <a:r>
              <a:rPr lang="en-US" altLang="en-US" sz="1600" b="1" dirty="0">
                <a:latin typeface="Arial" panose="020B0604020202020204" pitchFamily="34" charset="0"/>
              </a:rPr>
              <a:t>Military Service Time Buy Back (Up to three years) Peace or War.</a:t>
            </a:r>
          </a:p>
          <a:p>
            <a:pPr lvl="1" eaLnBrk="1" hangingPunct="1">
              <a:spcBef>
                <a:spcPct val="0"/>
              </a:spcBef>
              <a:buFontTx/>
              <a:buChar char="•"/>
              <a:defRPr/>
            </a:pPr>
            <a:endParaRPr lang="en-US" altLang="en-US" sz="1600" b="1" dirty="0">
              <a:latin typeface="Arial" panose="020B0604020202020204" pitchFamily="34" charset="0"/>
            </a:endParaRPr>
          </a:p>
          <a:p>
            <a:pPr lvl="1" eaLnBrk="1" hangingPunct="1">
              <a:spcBef>
                <a:spcPct val="0"/>
              </a:spcBef>
              <a:buFontTx/>
              <a:buChar char="•"/>
              <a:defRPr/>
            </a:pPr>
            <a:endParaRPr lang="en-US" altLang="en-US" sz="2000" b="1" dirty="0">
              <a:latin typeface="Arial" panose="020B0604020202020204" pitchFamily="34" charset="0"/>
            </a:endParaRPr>
          </a:p>
          <a:p>
            <a:pPr lvl="1" eaLnBrk="1" hangingPunct="1">
              <a:spcBef>
                <a:spcPct val="0"/>
              </a:spcBef>
              <a:buFontTx/>
              <a:buChar char="•"/>
              <a:defRPr/>
            </a:pPr>
            <a:endParaRPr lang="en-US" altLang="en-US" sz="2000" b="1" dirty="0">
              <a:latin typeface="Arial" panose="020B0604020202020204" pitchFamily="34" charset="0"/>
            </a:endParaRPr>
          </a:p>
          <a:p>
            <a:pPr lvl="1" eaLnBrk="1" hangingPunct="1">
              <a:spcBef>
                <a:spcPct val="0"/>
              </a:spcBef>
              <a:buFontTx/>
              <a:buChar char="•"/>
              <a:defRPr/>
            </a:pPr>
            <a:endParaRPr lang="en-US" altLang="en-US" sz="2000" b="1" dirty="0">
              <a:latin typeface="Arial" panose="020B0604020202020204" pitchFamily="34" charset="0"/>
            </a:endParaRPr>
          </a:p>
        </p:txBody>
      </p:sp>
      <p:pic>
        <p:nvPicPr>
          <p:cNvPr id="3" name="Picture 2">
            <a:extLst>
              <a:ext uri="{FF2B5EF4-FFF2-40B4-BE49-F238E27FC236}">
                <a16:creationId xmlns:a16="http://schemas.microsoft.com/office/drawing/2014/main" id="{FF174BF8-02CA-4E32-B565-A784FC4B030D}"/>
              </a:ext>
            </a:extLst>
          </p:cNvPr>
          <p:cNvPicPr>
            <a:picLocks noChangeAspect="1"/>
          </p:cNvPicPr>
          <p:nvPr/>
        </p:nvPicPr>
        <p:blipFill>
          <a:blip r:embed="rId2"/>
          <a:stretch>
            <a:fillRect/>
          </a:stretch>
        </p:blipFill>
        <p:spPr>
          <a:xfrm>
            <a:off x="4641348" y="745832"/>
            <a:ext cx="4149725" cy="2495672"/>
          </a:xfrm>
          <a:prstGeom prst="rect">
            <a:avLst/>
          </a:prstGeom>
        </p:spPr>
      </p:pic>
      <p:sp>
        <p:nvSpPr>
          <p:cNvPr id="8" name="Title 1">
            <a:extLst>
              <a:ext uri="{FF2B5EF4-FFF2-40B4-BE49-F238E27FC236}">
                <a16:creationId xmlns:a16="http://schemas.microsoft.com/office/drawing/2014/main" id="{D096B9CC-9610-4B13-B702-8C9005F56563}"/>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904602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5F4463-6E5D-49FF-8C0A-178DEFB4B70E}"/>
              </a:ext>
            </a:extLst>
          </p:cNvPr>
          <p:cNvSpPr/>
          <p:nvPr/>
        </p:nvSpPr>
        <p:spPr>
          <a:xfrm>
            <a:off x="1072780" y="683299"/>
            <a:ext cx="7130472" cy="5201424"/>
          </a:xfrm>
          <a:prstGeom prst="rect">
            <a:avLst/>
          </a:prstGeom>
        </p:spPr>
        <p:txBody>
          <a:bodyPr wrap="square">
            <a:spAutoFit/>
          </a:bodyPr>
          <a:lstStyle/>
          <a:p>
            <a:pPr algn="ctr"/>
            <a:r>
              <a:rPr lang="en-US" sz="3200" b="1" u="sng" dirty="0">
                <a:solidFill>
                  <a:srgbClr val="C00000"/>
                </a:solidFill>
                <a:latin typeface="Franklin Gothic Medium" panose="020B0603020102020204" pitchFamily="34" charset="0"/>
                <a:ea typeface="Times New Roman" panose="02020603050405020304" pitchFamily="18" charset="0"/>
                <a:cs typeface="Arial" panose="020B0604020202020204" pitchFamily="34" charset="0"/>
              </a:rPr>
              <a:t>Database/Library Information</a:t>
            </a:r>
            <a:endParaRPr lang="en-US" sz="3200" b="1" dirty="0">
              <a:solidFill>
                <a:srgbClr val="C00000"/>
              </a:solidFill>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2000" dirty="0">
                <a:latin typeface="Franklin Gothic Medium" panose="020B0603020102020204" pitchFamily="34" charset="0"/>
                <a:ea typeface="Times New Roman" panose="02020603050405020304" pitchFamily="18" charset="0"/>
                <a:cs typeface="Arial" panose="020B0604020202020204" pitchFamily="34" charset="0"/>
              </a:rPr>
              <a:t> </a:t>
            </a:r>
            <a:endParaRPr lang="en-US" sz="1600" dirty="0">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dirty="0">
                <a:latin typeface="Franklin Gothic Medium" panose="020B0603020102020204" pitchFamily="34" charset="0"/>
                <a:ea typeface="Times New Roman" panose="02020603050405020304" pitchFamily="18" charset="0"/>
                <a:cs typeface="Arial" panose="020B0604020202020204" pitchFamily="34" charset="0"/>
              </a:rPr>
              <a:t> </a:t>
            </a:r>
            <a:r>
              <a:rPr lang="en-US" sz="2800" dirty="0">
                <a:latin typeface="Franklin Gothic Medium" panose="020B0603020102020204" pitchFamily="34" charset="0"/>
                <a:ea typeface="Times New Roman" panose="02020603050405020304" pitchFamily="18" charset="0"/>
                <a:cs typeface="Arial" panose="020B0604020202020204" pitchFamily="34" charset="0"/>
              </a:rPr>
              <a:t>Attorney General Reports</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Audit &amp; Control Reports</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Comptroller’s Reports</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Health &amp; Safety Video Library</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Incident Recording System</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Local Union Contracts</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NFPA &amp; OSHA Regulations</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PERB Cases (Interest and Grievance)</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Train the Trainer Conferences</a:t>
            </a:r>
          </a:p>
          <a:p>
            <a:pPr algn="ctr"/>
            <a:r>
              <a:rPr lang="en-US" sz="2800" dirty="0">
                <a:latin typeface="Franklin Gothic Medium" panose="020B0603020102020204" pitchFamily="34" charset="0"/>
                <a:ea typeface="Times New Roman" panose="02020603050405020304" pitchFamily="18" charset="0"/>
                <a:cs typeface="Arial" panose="020B0604020202020204" pitchFamily="34" charset="0"/>
              </a:rPr>
              <a:t>Health &amp; Safety Database</a:t>
            </a:r>
            <a:endParaRPr lang="en-US" sz="2800" dirty="0">
              <a:effectLst/>
              <a:latin typeface="Franklin Gothic Medium" panose="020B0603020102020204" pitchFamily="34" charset="0"/>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733D6920-5904-43B4-BA0F-B6129FBBD892}"/>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146415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8D4EE-2D8B-4075-B101-97B77331F9B6}"/>
              </a:ext>
            </a:extLst>
          </p:cNvPr>
          <p:cNvSpPr/>
          <p:nvPr/>
        </p:nvSpPr>
        <p:spPr>
          <a:xfrm>
            <a:off x="1609066" y="580805"/>
            <a:ext cx="6057900" cy="3662541"/>
          </a:xfrm>
          <a:prstGeom prst="rect">
            <a:avLst/>
          </a:prstGeom>
        </p:spPr>
        <p:txBody>
          <a:bodyPr wrap="square">
            <a:spAutoFit/>
          </a:bodyPr>
          <a:lstStyle/>
          <a:p>
            <a:pPr algn="ctr"/>
            <a:r>
              <a:rPr lang="en-US" sz="3200" b="1" u="sng" dirty="0">
                <a:solidFill>
                  <a:srgbClr val="C00000"/>
                </a:solidFill>
                <a:latin typeface="Franklin Gothic Medium" panose="020B0603020102020204" pitchFamily="34" charset="0"/>
                <a:ea typeface="Times New Roman" panose="02020603050405020304" pitchFamily="18" charset="0"/>
                <a:cs typeface="Arial" panose="020B0604020202020204" pitchFamily="34" charset="0"/>
              </a:rPr>
              <a:t>Educational Opportunities</a:t>
            </a:r>
            <a:endParaRPr lang="en-US" sz="2400" b="1" dirty="0">
              <a:solidFill>
                <a:srgbClr val="C00000"/>
              </a:solidFill>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3200" b="1" dirty="0">
                <a:latin typeface="Franklin Gothic Medium" panose="020B0603020102020204" pitchFamily="34" charset="0"/>
                <a:ea typeface="Times New Roman" panose="02020603050405020304" pitchFamily="18" charset="0"/>
                <a:cs typeface="Arial" panose="020B0604020202020204" pitchFamily="34" charset="0"/>
              </a:rPr>
              <a:t> </a:t>
            </a:r>
            <a:endParaRPr lang="en-US" sz="2400" b="1" dirty="0">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2800" b="1" dirty="0">
                <a:latin typeface="Franklin Gothic Medium" panose="020B0603020102020204" pitchFamily="34" charset="0"/>
                <a:ea typeface="Times New Roman" panose="02020603050405020304" pitchFamily="18" charset="0"/>
                <a:cs typeface="Arial" panose="020B0604020202020204" pitchFamily="34" charset="0"/>
              </a:rPr>
              <a:t>Labor Conference</a:t>
            </a:r>
            <a:endParaRPr lang="en-US" sz="2400" b="1" dirty="0">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2800" b="1" dirty="0">
                <a:latin typeface="Franklin Gothic Medium" panose="020B0603020102020204" pitchFamily="34" charset="0"/>
                <a:ea typeface="Times New Roman" panose="02020603050405020304" pitchFamily="18" charset="0"/>
                <a:cs typeface="Arial" panose="020B0604020202020204" pitchFamily="34" charset="0"/>
              </a:rPr>
              <a:t>Legislative Conference </a:t>
            </a:r>
            <a:endParaRPr lang="en-US" sz="2400" b="1" dirty="0">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2800" b="1" dirty="0">
                <a:latin typeface="Franklin Gothic Medium" panose="020B0603020102020204" pitchFamily="34" charset="0"/>
                <a:ea typeface="Times New Roman" panose="02020603050405020304" pitchFamily="18" charset="0"/>
                <a:cs typeface="Arial" panose="020B0604020202020204" pitchFamily="34" charset="0"/>
              </a:rPr>
              <a:t>NYSPFFA Convention </a:t>
            </a:r>
            <a:endParaRPr lang="en-US" sz="2400" b="1" dirty="0">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2800" b="1" dirty="0">
                <a:latin typeface="Franklin Gothic Medium" panose="020B0603020102020204" pitchFamily="34" charset="0"/>
                <a:ea typeface="Times New Roman" panose="02020603050405020304" pitchFamily="18" charset="0"/>
                <a:cs typeface="Arial" panose="020B0604020202020204" pitchFamily="34" charset="0"/>
              </a:rPr>
              <a:t>Public Relations/Media Conference</a:t>
            </a:r>
            <a:endParaRPr lang="en-US" sz="2400" b="1" dirty="0">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2800" b="1" dirty="0">
                <a:latin typeface="Franklin Gothic Medium" panose="020B0603020102020204" pitchFamily="34" charset="0"/>
                <a:ea typeface="Times New Roman" panose="02020603050405020304" pitchFamily="18" charset="0"/>
                <a:cs typeface="Arial" panose="020B0604020202020204" pitchFamily="34" charset="0"/>
              </a:rPr>
              <a:t>Health &amp; Safety Training Conferences </a:t>
            </a:r>
            <a:endParaRPr lang="en-US" sz="2400" b="1" dirty="0">
              <a:latin typeface="Franklin Gothic Medium" panose="020B0603020102020204" pitchFamily="34" charset="0"/>
              <a:ea typeface="Times New Roman" panose="02020603050405020304" pitchFamily="18" charset="0"/>
              <a:cs typeface="Arial" panose="020B0604020202020204" pitchFamily="34" charset="0"/>
            </a:endParaRPr>
          </a:p>
          <a:p>
            <a:pPr algn="ctr"/>
            <a:r>
              <a:rPr lang="en-US" sz="2800" b="1" dirty="0">
                <a:latin typeface="Franklin Gothic Medium" panose="020B0603020102020204" pitchFamily="34" charset="0"/>
                <a:ea typeface="Times New Roman" panose="02020603050405020304" pitchFamily="18" charset="0"/>
                <a:cs typeface="Arial" panose="020B0604020202020204" pitchFamily="34" charset="0"/>
              </a:rPr>
              <a:t>(Statewide &amp; Regional)</a:t>
            </a:r>
            <a:endParaRPr lang="en-US" sz="2400" b="1" dirty="0">
              <a:effectLst/>
              <a:latin typeface="Franklin Gothic Medium" panose="020B0603020102020204" pitchFamily="34" charset="0"/>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1F231D6B-48E2-4816-95E3-36D6106711BE}"/>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1046559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1110797" y="434477"/>
            <a:ext cx="69224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000" b="1" u="sng" dirty="0">
                <a:solidFill>
                  <a:srgbClr val="C00000"/>
                </a:solidFill>
              </a:rPr>
              <a:t>NYSPFFA STATEWIDE DISTRICTS</a:t>
            </a:r>
          </a:p>
        </p:txBody>
      </p:sp>
      <p:sp>
        <p:nvSpPr>
          <p:cNvPr id="9" name="TextBox 4"/>
          <p:cNvSpPr txBox="1">
            <a:spLocks noChangeArrowheads="1"/>
          </p:cNvSpPr>
          <p:nvPr/>
        </p:nvSpPr>
        <p:spPr bwMode="auto">
          <a:xfrm>
            <a:off x="-443346" y="1139417"/>
            <a:ext cx="622530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1800" b="1" dirty="0">
                <a:solidFill>
                  <a:srgbClr val="C00000"/>
                </a:solidFill>
                <a:latin typeface="Arial" panose="020B0604020202020204" pitchFamily="34" charset="0"/>
              </a:rPr>
              <a:t>District 1:</a:t>
            </a:r>
          </a:p>
          <a:p>
            <a:pPr lvl="2">
              <a:spcBef>
                <a:spcPct val="0"/>
              </a:spcBef>
              <a:buFontTx/>
              <a:buChar char="•"/>
            </a:pPr>
            <a:r>
              <a:rPr lang="en-US" sz="1200" dirty="0"/>
              <a:t>Cattaraugus, Chautauqua, Erie, Genesee, Monroe, Niagara, Ontario and Orleans Counties</a:t>
            </a:r>
            <a:r>
              <a:rPr lang="en-US" altLang="en-US" sz="1200" b="1" dirty="0">
                <a:latin typeface="Arial" panose="020B0604020202020204" pitchFamily="34" charset="0"/>
              </a:rPr>
              <a:t> </a:t>
            </a:r>
          </a:p>
          <a:p>
            <a:pPr lvl="1" eaLnBrk="1" hangingPunct="1">
              <a:spcBef>
                <a:spcPct val="0"/>
              </a:spcBef>
              <a:buFontTx/>
              <a:buChar char="•"/>
            </a:pPr>
            <a:r>
              <a:rPr lang="en-US" altLang="en-US" sz="1800" b="1" dirty="0">
                <a:solidFill>
                  <a:srgbClr val="C00000"/>
                </a:solidFill>
                <a:latin typeface="Arial" panose="020B0604020202020204" pitchFamily="34" charset="0"/>
              </a:rPr>
              <a:t>District 2:</a:t>
            </a:r>
          </a:p>
          <a:p>
            <a:pPr lvl="2">
              <a:spcBef>
                <a:spcPct val="0"/>
              </a:spcBef>
              <a:buFontTx/>
              <a:buChar char="•"/>
            </a:pPr>
            <a:r>
              <a:rPr lang="en-US" sz="1200" dirty="0"/>
              <a:t>Cayuga, Herkimer, Jefferson, Madison, Oneida, Onondaga, Oswego, St. Lawrence and Seneca Counties</a:t>
            </a:r>
            <a:r>
              <a:rPr lang="en-US" altLang="en-US" sz="1200" b="1" dirty="0">
                <a:latin typeface="Arial" panose="020B0604020202020204" pitchFamily="34" charset="0"/>
              </a:rPr>
              <a:t> </a:t>
            </a:r>
          </a:p>
          <a:p>
            <a:pPr lvl="1" eaLnBrk="1" hangingPunct="1">
              <a:spcBef>
                <a:spcPct val="0"/>
              </a:spcBef>
              <a:buFontTx/>
              <a:buChar char="•"/>
            </a:pPr>
            <a:r>
              <a:rPr lang="en-US" altLang="en-US" sz="1800" b="1" dirty="0">
                <a:solidFill>
                  <a:srgbClr val="C00000"/>
                </a:solidFill>
                <a:latin typeface="Arial" panose="020B0604020202020204" pitchFamily="34" charset="0"/>
              </a:rPr>
              <a:t>District 3:</a:t>
            </a:r>
          </a:p>
          <a:p>
            <a:pPr lvl="2">
              <a:spcBef>
                <a:spcPct val="0"/>
              </a:spcBef>
              <a:buFontTx/>
              <a:buChar char="•"/>
            </a:pPr>
            <a:r>
              <a:rPr lang="en-US" sz="1200" dirty="0"/>
              <a:t>Albany, Clinton, </a:t>
            </a:r>
            <a:r>
              <a:rPr lang="en-US" sz="1200" dirty="0" err="1"/>
              <a:t>Dutchess</a:t>
            </a:r>
            <a:r>
              <a:rPr lang="en-US" sz="1200" dirty="0"/>
              <a:t>, Franklin, Fulton, Montgomery, Orange, Rensselaer, Rockland, Saratoga, Schenectady, Ulster, Warren and Washington Counties </a:t>
            </a:r>
            <a:r>
              <a:rPr lang="en-US" sz="1200" i="1" dirty="0"/>
              <a:t>(With the exception of IAFF Local 589, Newburgh Professional Fire Fighters, Orange County which is in the 5th District)</a:t>
            </a:r>
            <a:r>
              <a:rPr lang="en-US" altLang="en-US" sz="1200" b="1" dirty="0">
                <a:latin typeface="Arial" panose="020B0604020202020204" pitchFamily="34" charset="0"/>
              </a:rPr>
              <a:t> </a:t>
            </a:r>
          </a:p>
          <a:p>
            <a:pPr lvl="1" eaLnBrk="1" hangingPunct="1">
              <a:spcBef>
                <a:spcPct val="0"/>
              </a:spcBef>
              <a:buFontTx/>
              <a:buChar char="•"/>
            </a:pPr>
            <a:r>
              <a:rPr lang="en-US" altLang="en-US" sz="1800" b="1" dirty="0">
                <a:solidFill>
                  <a:srgbClr val="C00000"/>
                </a:solidFill>
                <a:latin typeface="Arial" panose="020B0604020202020204" pitchFamily="34" charset="0"/>
              </a:rPr>
              <a:t>District 4:</a:t>
            </a:r>
          </a:p>
          <a:p>
            <a:pPr lvl="2">
              <a:spcBef>
                <a:spcPct val="0"/>
              </a:spcBef>
              <a:buFontTx/>
              <a:buChar char="•"/>
            </a:pPr>
            <a:r>
              <a:rPr lang="en-US" sz="1200" dirty="0"/>
              <a:t>Broome, Chemung, Chenango, Cortland, Otsego, Steuben and Tompkins Counties</a:t>
            </a:r>
            <a:endParaRPr lang="en-US" altLang="en-US" sz="1200" b="1" dirty="0">
              <a:latin typeface="Arial" panose="020B0604020202020204" pitchFamily="34" charset="0"/>
            </a:endParaRPr>
          </a:p>
          <a:p>
            <a:pPr marL="457200" lvl="1" indent="0" eaLnBrk="1" hangingPunct="1">
              <a:spcBef>
                <a:spcPct val="0"/>
              </a:spcBef>
              <a:buNone/>
            </a:pPr>
            <a:endParaRPr lang="en-US" altLang="en-US" sz="1800" b="1" dirty="0">
              <a:latin typeface="Arial" panose="020B0604020202020204" pitchFamily="34" charset="0"/>
            </a:endParaRPr>
          </a:p>
        </p:txBody>
      </p:sp>
      <p:sp>
        <p:nvSpPr>
          <p:cNvPr id="4" name="Title 1">
            <a:extLst>
              <a:ext uri="{FF2B5EF4-FFF2-40B4-BE49-F238E27FC236}">
                <a16:creationId xmlns:a16="http://schemas.microsoft.com/office/drawing/2014/main" id="{5A792634-D8DB-4EE2-9FC3-6B4489C674EA}"/>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pic>
        <p:nvPicPr>
          <p:cNvPr id="3" name="Picture 2">
            <a:extLst>
              <a:ext uri="{FF2B5EF4-FFF2-40B4-BE49-F238E27FC236}">
                <a16:creationId xmlns:a16="http://schemas.microsoft.com/office/drawing/2014/main" id="{A474F7B9-74DC-4AEC-9C06-378833D180C8}"/>
              </a:ext>
            </a:extLst>
          </p:cNvPr>
          <p:cNvPicPr>
            <a:picLocks noChangeAspect="1"/>
          </p:cNvPicPr>
          <p:nvPr/>
        </p:nvPicPr>
        <p:blipFill>
          <a:blip r:embed="rId2"/>
          <a:stretch>
            <a:fillRect/>
          </a:stretch>
        </p:blipFill>
        <p:spPr>
          <a:xfrm>
            <a:off x="5781964" y="1142363"/>
            <a:ext cx="3362036" cy="2486603"/>
          </a:xfrm>
          <a:prstGeom prst="rect">
            <a:avLst/>
          </a:prstGeom>
        </p:spPr>
      </p:pic>
      <p:sp>
        <p:nvSpPr>
          <p:cNvPr id="5" name="TextBox 4">
            <a:extLst>
              <a:ext uri="{FF2B5EF4-FFF2-40B4-BE49-F238E27FC236}">
                <a16:creationId xmlns:a16="http://schemas.microsoft.com/office/drawing/2014/main" id="{C453FD63-201E-4FB5-ADDC-D2C4F86A3A13}"/>
              </a:ext>
            </a:extLst>
          </p:cNvPr>
          <p:cNvSpPr txBox="1"/>
          <p:nvPr/>
        </p:nvSpPr>
        <p:spPr>
          <a:xfrm>
            <a:off x="-415147" y="4174836"/>
            <a:ext cx="9411365" cy="2123658"/>
          </a:xfrm>
          <a:prstGeom prst="rect">
            <a:avLst/>
          </a:prstGeom>
          <a:noFill/>
        </p:spPr>
        <p:txBody>
          <a:bodyPr wrap="square" rtlCol="0">
            <a:spAutoFit/>
          </a:bodyPr>
          <a:lstStyle/>
          <a:p>
            <a:pPr lvl="1">
              <a:spcBef>
                <a:spcPct val="0"/>
              </a:spcBef>
              <a:buFontTx/>
              <a:buChar char="•"/>
            </a:pPr>
            <a:r>
              <a:rPr lang="en-US" altLang="en-US" b="1" dirty="0">
                <a:solidFill>
                  <a:srgbClr val="C00000"/>
                </a:solidFill>
                <a:latin typeface="Arial" panose="020B0604020202020204" pitchFamily="34" charset="0"/>
              </a:rPr>
              <a:t> </a:t>
            </a:r>
            <a:r>
              <a:rPr lang="en-US" altLang="en-US" b="1" dirty="0">
                <a:latin typeface="Arial" panose="020B0604020202020204" pitchFamily="34" charset="0"/>
              </a:rPr>
              <a:t>   </a:t>
            </a:r>
            <a:r>
              <a:rPr lang="en-US" altLang="en-US" b="1" dirty="0">
                <a:solidFill>
                  <a:srgbClr val="C00000"/>
                </a:solidFill>
                <a:latin typeface="Arial" panose="020B0604020202020204" pitchFamily="34" charset="0"/>
              </a:rPr>
              <a:t>District 5:</a:t>
            </a:r>
          </a:p>
          <a:p>
            <a:pPr lvl="2">
              <a:spcBef>
                <a:spcPct val="0"/>
              </a:spcBef>
              <a:buFontTx/>
              <a:buChar char="•"/>
            </a:pPr>
            <a:r>
              <a:rPr lang="en-US" sz="1200" dirty="0"/>
              <a:t>       Nassau, Putnam, Suffolk and Westchester Counties </a:t>
            </a:r>
            <a:r>
              <a:rPr lang="en-US" sz="1200" i="1" dirty="0"/>
              <a:t>With the exception of IAFF Local 589, Newburgh Professional Fire Fighters, Orange County)</a:t>
            </a:r>
            <a:endParaRPr lang="en-US" altLang="en-US" sz="1200" b="1" dirty="0">
              <a:latin typeface="Arial" panose="020B0604020202020204" pitchFamily="34" charset="0"/>
            </a:endParaRPr>
          </a:p>
          <a:p>
            <a:pPr lvl="1">
              <a:spcBef>
                <a:spcPct val="0"/>
              </a:spcBef>
              <a:buFontTx/>
              <a:buChar char="•"/>
            </a:pPr>
            <a:r>
              <a:rPr lang="en-US" altLang="en-US" b="1" dirty="0">
                <a:solidFill>
                  <a:srgbClr val="C00000"/>
                </a:solidFill>
                <a:latin typeface="Arial" panose="020B0604020202020204" pitchFamily="34" charset="0"/>
              </a:rPr>
              <a:t>  </a:t>
            </a:r>
            <a:r>
              <a:rPr lang="en-US" altLang="en-US" b="1" dirty="0">
                <a:latin typeface="Arial" panose="020B0604020202020204" pitchFamily="34" charset="0"/>
              </a:rPr>
              <a:t>  </a:t>
            </a:r>
            <a:r>
              <a:rPr lang="en-US" altLang="en-US" b="1" dirty="0">
                <a:solidFill>
                  <a:srgbClr val="C00000"/>
                </a:solidFill>
                <a:latin typeface="Arial" panose="020B0604020202020204" pitchFamily="34" charset="0"/>
              </a:rPr>
              <a:t>District 7:</a:t>
            </a:r>
          </a:p>
          <a:p>
            <a:pPr lvl="2">
              <a:spcBef>
                <a:spcPct val="0"/>
              </a:spcBef>
              <a:buFontTx/>
              <a:buChar char="•"/>
            </a:pPr>
            <a:r>
              <a:rPr lang="en-US" altLang="en-US" b="1" dirty="0">
                <a:latin typeface="Arial" panose="020B0604020202020204" pitchFamily="34" charset="0"/>
              </a:rPr>
              <a:t>    </a:t>
            </a:r>
            <a:r>
              <a:rPr lang="en-US" sz="1200" dirty="0"/>
              <a:t>Inclusive of all the members of IAFF Local 94, City of New York</a:t>
            </a:r>
            <a:endParaRPr lang="en-US" altLang="en-US" sz="1200" b="1" dirty="0">
              <a:latin typeface="Arial" panose="020B0604020202020204" pitchFamily="34" charset="0"/>
            </a:endParaRPr>
          </a:p>
          <a:p>
            <a:pPr lvl="1">
              <a:spcBef>
                <a:spcPct val="0"/>
              </a:spcBef>
              <a:buFontTx/>
              <a:buChar char="•"/>
            </a:pPr>
            <a:r>
              <a:rPr lang="en-US" altLang="en-US" b="1" dirty="0">
                <a:solidFill>
                  <a:srgbClr val="C00000"/>
                </a:solidFill>
                <a:latin typeface="Arial" panose="020B0604020202020204" pitchFamily="34" charset="0"/>
              </a:rPr>
              <a:t> </a:t>
            </a:r>
            <a:r>
              <a:rPr lang="en-US" altLang="en-US" b="1" dirty="0">
                <a:latin typeface="Arial" panose="020B0604020202020204" pitchFamily="34" charset="0"/>
              </a:rPr>
              <a:t>   </a:t>
            </a:r>
            <a:r>
              <a:rPr lang="en-US" altLang="en-US" b="1" dirty="0">
                <a:solidFill>
                  <a:srgbClr val="C00000"/>
                </a:solidFill>
                <a:latin typeface="Arial" panose="020B0604020202020204" pitchFamily="34" charset="0"/>
              </a:rPr>
              <a:t>District 8:</a:t>
            </a:r>
          </a:p>
          <a:p>
            <a:pPr lvl="2">
              <a:spcBef>
                <a:spcPct val="0"/>
              </a:spcBef>
              <a:buFontTx/>
              <a:buChar char="•"/>
            </a:pPr>
            <a:r>
              <a:rPr lang="en-US" altLang="en-US" b="1" dirty="0">
                <a:latin typeface="Arial" panose="020B0604020202020204" pitchFamily="34" charset="0"/>
              </a:rPr>
              <a:t>    </a:t>
            </a:r>
            <a:r>
              <a:rPr lang="en-US" sz="1200" dirty="0"/>
              <a:t>Inclusive of all the members of IAFF Local 854, City of New York</a:t>
            </a:r>
            <a:endParaRPr lang="en-US" altLang="en-US" sz="1200" b="1" dirty="0">
              <a:latin typeface="Arial" panose="020B0604020202020204" pitchFamily="34" charset="0"/>
            </a:endParaRPr>
          </a:p>
          <a:p>
            <a:pPr lvl="1">
              <a:spcBef>
                <a:spcPct val="0"/>
              </a:spcBef>
            </a:pPr>
            <a:r>
              <a:rPr lang="en-US" altLang="en-US" b="1" dirty="0">
                <a:latin typeface="Arial" panose="020B0604020202020204" pitchFamily="34" charset="0"/>
              </a:rPr>
              <a:t>	</a:t>
            </a:r>
          </a:p>
        </p:txBody>
      </p:sp>
    </p:spTree>
    <p:extLst>
      <p:ext uri="{BB962C8B-B14F-4D97-AF65-F5344CB8AC3E}">
        <p14:creationId xmlns:p14="http://schemas.microsoft.com/office/powerpoint/2010/main" val="2076088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222248" y="560960"/>
            <a:ext cx="434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LOCAL REPRESENTATION</a:t>
            </a:r>
          </a:p>
        </p:txBody>
      </p:sp>
      <p:sp>
        <p:nvSpPr>
          <p:cNvPr id="7" name="TextBox 4"/>
          <p:cNvSpPr txBox="1">
            <a:spLocks noChangeArrowheads="1"/>
          </p:cNvSpPr>
          <p:nvPr/>
        </p:nvSpPr>
        <p:spPr bwMode="auto">
          <a:xfrm>
            <a:off x="0" y="1590040"/>
            <a:ext cx="5802313"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b="1" dirty="0">
                <a:latin typeface="Arial" panose="020B0604020202020204" pitchFamily="34" charset="0"/>
              </a:rPr>
              <a:t>Local political Lobbyists</a:t>
            </a:r>
          </a:p>
          <a:p>
            <a:pPr>
              <a:spcBef>
                <a:spcPct val="0"/>
              </a:spcBef>
            </a:pPr>
            <a:r>
              <a:rPr lang="en-US" altLang="en-US" sz="2000" b="1" dirty="0">
                <a:latin typeface="Arial" panose="020B0604020202020204" pitchFamily="34" charset="0"/>
              </a:rPr>
              <a:t>Co-ordinates all levels of representation, IAFF,  NYSPFFA and Locally</a:t>
            </a:r>
          </a:p>
          <a:p>
            <a:pPr eaLnBrk="1" hangingPunct="1">
              <a:spcBef>
                <a:spcPct val="0"/>
              </a:spcBef>
            </a:pPr>
            <a:r>
              <a:rPr lang="en-US" altLang="en-US" sz="2000" b="1" dirty="0">
                <a:latin typeface="Arial" panose="020B0604020202020204" pitchFamily="34" charset="0"/>
              </a:rPr>
              <a:t>Our IAFF local affiliates work at the municipal level to secure:</a:t>
            </a:r>
          </a:p>
          <a:p>
            <a:pPr lvl="1" eaLnBrk="1" hangingPunct="1">
              <a:spcBef>
                <a:spcPct val="0"/>
              </a:spcBef>
              <a:buFontTx/>
              <a:buChar char="•"/>
            </a:pPr>
            <a:r>
              <a:rPr lang="en-US" altLang="en-US" sz="2000" b="1" dirty="0">
                <a:latin typeface="Arial" panose="020B0604020202020204" pitchFamily="34" charset="0"/>
              </a:rPr>
              <a:t>Fair, market-base compensation</a:t>
            </a:r>
          </a:p>
          <a:p>
            <a:pPr lvl="1" eaLnBrk="1" hangingPunct="1">
              <a:spcBef>
                <a:spcPct val="0"/>
              </a:spcBef>
              <a:buFontTx/>
              <a:buChar char="•"/>
            </a:pPr>
            <a:r>
              <a:rPr lang="en-US" altLang="en-US" sz="2000" b="1" dirty="0">
                <a:latin typeface="Arial" panose="020B0604020202020204" pitchFamily="34" charset="0"/>
              </a:rPr>
              <a:t>Quality benefits</a:t>
            </a:r>
          </a:p>
          <a:p>
            <a:pPr lvl="1" eaLnBrk="1" hangingPunct="1">
              <a:spcBef>
                <a:spcPct val="0"/>
              </a:spcBef>
              <a:buFontTx/>
              <a:buChar char="•"/>
            </a:pPr>
            <a:r>
              <a:rPr lang="en-US" altLang="en-US" sz="2000" b="1" dirty="0">
                <a:latin typeface="Arial" panose="020B0604020202020204" pitchFamily="34" charset="0"/>
              </a:rPr>
              <a:t>Secure and dignified retirement</a:t>
            </a:r>
          </a:p>
          <a:p>
            <a:pPr lvl="1" eaLnBrk="1" hangingPunct="1">
              <a:spcBef>
                <a:spcPct val="0"/>
              </a:spcBef>
              <a:buFontTx/>
              <a:buChar char="•"/>
            </a:pPr>
            <a:r>
              <a:rPr lang="en-US" altLang="en-US" sz="2000" b="1" dirty="0">
                <a:latin typeface="Arial" panose="020B0604020202020204" pitchFamily="34" charset="0"/>
              </a:rPr>
              <a:t>Safe staffing and equipment</a:t>
            </a:r>
          </a:p>
          <a:p>
            <a:pPr lvl="1" eaLnBrk="1" hangingPunct="1">
              <a:spcBef>
                <a:spcPct val="0"/>
              </a:spcBef>
              <a:buFontTx/>
              <a:buChar char="•"/>
            </a:pPr>
            <a:r>
              <a:rPr lang="en-US" altLang="en-US" sz="2000" b="1" dirty="0">
                <a:latin typeface="Arial" panose="020B0604020202020204" pitchFamily="34" charset="0"/>
              </a:rPr>
              <a:t>Equitable working conditions, including:</a:t>
            </a:r>
          </a:p>
          <a:p>
            <a:pPr lvl="2" eaLnBrk="1" hangingPunct="1">
              <a:spcBef>
                <a:spcPct val="0"/>
              </a:spcBef>
              <a:buFontTx/>
              <a:buChar char="•"/>
            </a:pPr>
            <a:r>
              <a:rPr lang="en-US" altLang="en-US" sz="2000" b="1" dirty="0">
                <a:latin typeface="Arial" panose="020B0604020202020204" pitchFamily="34" charset="0"/>
              </a:rPr>
              <a:t>Fair promotional opportunities</a:t>
            </a:r>
          </a:p>
          <a:p>
            <a:pPr lvl="2" eaLnBrk="1" hangingPunct="1">
              <a:spcBef>
                <a:spcPct val="0"/>
              </a:spcBef>
              <a:buFontTx/>
              <a:buChar char="•"/>
            </a:pPr>
            <a:r>
              <a:rPr lang="en-US" altLang="en-US" sz="2000" b="1" dirty="0">
                <a:latin typeface="Arial" panose="020B0604020202020204" pitchFamily="34" charset="0"/>
              </a:rPr>
              <a:t>Due process in disciplinary matters</a:t>
            </a:r>
          </a:p>
          <a:p>
            <a:pPr lvl="2" eaLnBrk="1" hangingPunct="1">
              <a:spcBef>
                <a:spcPct val="0"/>
              </a:spcBef>
              <a:buFontTx/>
              <a:buChar char="•"/>
            </a:pPr>
            <a:endParaRPr lang="en-US" altLang="en-US" sz="2200" b="1" dirty="0">
              <a:latin typeface="Arial" panose="020B0604020202020204" pitchFamily="34" charset="0"/>
            </a:endParaRPr>
          </a:p>
        </p:txBody>
      </p:sp>
      <p:pic>
        <p:nvPicPr>
          <p:cNvPr id="3" name="Picture 2">
            <a:extLst>
              <a:ext uri="{FF2B5EF4-FFF2-40B4-BE49-F238E27FC236}">
                <a16:creationId xmlns:a16="http://schemas.microsoft.com/office/drawing/2014/main" id="{E784C742-4B84-4DF2-AE12-CBDFA9F70EC5}"/>
              </a:ext>
            </a:extLst>
          </p:cNvPr>
          <p:cNvPicPr>
            <a:picLocks noChangeAspect="1"/>
          </p:cNvPicPr>
          <p:nvPr/>
        </p:nvPicPr>
        <p:blipFill>
          <a:blip r:embed="rId2"/>
          <a:stretch>
            <a:fillRect/>
          </a:stretch>
        </p:blipFill>
        <p:spPr>
          <a:xfrm>
            <a:off x="5556738" y="853060"/>
            <a:ext cx="3430734" cy="2740660"/>
          </a:xfrm>
          <a:prstGeom prst="rect">
            <a:avLst/>
          </a:prstGeom>
        </p:spPr>
      </p:pic>
      <p:sp>
        <p:nvSpPr>
          <p:cNvPr id="5" name="Title 1">
            <a:extLst>
              <a:ext uri="{FF2B5EF4-FFF2-40B4-BE49-F238E27FC236}">
                <a16:creationId xmlns:a16="http://schemas.microsoft.com/office/drawing/2014/main" id="{4134018B-8967-4C1C-B54A-3766A8251664}"/>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744991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280988" y="80645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MEMBER RESPONSIBILITIES</a:t>
            </a:r>
          </a:p>
        </p:txBody>
      </p:sp>
      <p:sp>
        <p:nvSpPr>
          <p:cNvPr id="7" name="TextBox 4"/>
          <p:cNvSpPr txBox="1">
            <a:spLocks noChangeArrowheads="1"/>
          </p:cNvSpPr>
          <p:nvPr/>
        </p:nvSpPr>
        <p:spPr bwMode="auto">
          <a:xfrm>
            <a:off x="0" y="1682750"/>
            <a:ext cx="88106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b="1" dirty="0">
                <a:latin typeface="Arial" panose="020B0604020202020204" pitchFamily="34" charset="0"/>
              </a:rPr>
              <a:t>Be a member in good standing and pay your dues</a:t>
            </a:r>
          </a:p>
          <a:p>
            <a:pPr lvl="1" eaLnBrk="1" hangingPunct="1">
              <a:spcBef>
                <a:spcPct val="0"/>
              </a:spcBef>
              <a:buFontTx/>
              <a:buChar char="•"/>
            </a:pPr>
            <a:r>
              <a:rPr lang="en-US" altLang="en-US" b="1" dirty="0">
                <a:latin typeface="Arial" panose="020B0604020202020204" pitchFamily="34" charset="0"/>
              </a:rPr>
              <a:t>Know your rights and stand up for each other</a:t>
            </a:r>
          </a:p>
          <a:p>
            <a:pPr lvl="1" eaLnBrk="1" hangingPunct="1">
              <a:spcBef>
                <a:spcPct val="0"/>
              </a:spcBef>
              <a:buFontTx/>
              <a:buChar char="•"/>
            </a:pPr>
            <a:r>
              <a:rPr lang="en-US" altLang="en-US" b="1" dirty="0">
                <a:latin typeface="Arial" panose="020B0604020202020204" pitchFamily="34" charset="0"/>
              </a:rPr>
              <a:t>Represent the local in a professional manner</a:t>
            </a:r>
          </a:p>
          <a:p>
            <a:pPr lvl="1" eaLnBrk="1" hangingPunct="1">
              <a:spcBef>
                <a:spcPct val="0"/>
              </a:spcBef>
              <a:buFontTx/>
              <a:buChar char="•"/>
            </a:pPr>
            <a:r>
              <a:rPr lang="en-US" altLang="en-US" b="1" dirty="0">
                <a:latin typeface="Arial" panose="020B0604020202020204" pitchFamily="34" charset="0"/>
              </a:rPr>
              <a:t>Bring your interests, talents and energy to your local</a:t>
            </a:r>
          </a:p>
        </p:txBody>
      </p:sp>
      <p:sp>
        <p:nvSpPr>
          <p:cNvPr id="4" name="Title 1">
            <a:extLst>
              <a:ext uri="{FF2B5EF4-FFF2-40B4-BE49-F238E27FC236}">
                <a16:creationId xmlns:a16="http://schemas.microsoft.com/office/drawing/2014/main" id="{65928DF0-C5D2-48B0-A453-DB80ED3C7E41}"/>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4014812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280987" y="806450"/>
            <a:ext cx="85296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What happens if members drop out (free riders)</a:t>
            </a:r>
          </a:p>
        </p:txBody>
      </p:sp>
      <p:sp>
        <p:nvSpPr>
          <p:cNvPr id="7" name="TextBox 4"/>
          <p:cNvSpPr txBox="1">
            <a:spLocks noChangeArrowheads="1"/>
          </p:cNvSpPr>
          <p:nvPr/>
        </p:nvSpPr>
        <p:spPr bwMode="auto">
          <a:xfrm>
            <a:off x="0" y="168275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2400" b="1" dirty="0">
                <a:latin typeface="Arial" panose="020B0604020202020204" pitchFamily="34" charset="0"/>
              </a:rPr>
              <a:t>It will be a cancer that will spread as fast as traditional cancer</a:t>
            </a:r>
          </a:p>
          <a:p>
            <a:pPr lvl="1" eaLnBrk="1" hangingPunct="1">
              <a:spcBef>
                <a:spcPct val="0"/>
              </a:spcBef>
              <a:buFontTx/>
              <a:buChar char="•"/>
            </a:pPr>
            <a:r>
              <a:rPr lang="en-US" altLang="en-US" sz="2400" b="1" dirty="0">
                <a:latin typeface="Arial" panose="020B0604020202020204" pitchFamily="34" charset="0"/>
              </a:rPr>
              <a:t>Once one members opts out it will be a down hill slide</a:t>
            </a:r>
          </a:p>
          <a:p>
            <a:pPr lvl="1" eaLnBrk="1" hangingPunct="1">
              <a:spcBef>
                <a:spcPct val="0"/>
              </a:spcBef>
              <a:buFontTx/>
              <a:buChar char="•"/>
            </a:pPr>
            <a:r>
              <a:rPr lang="en-US" altLang="en-US" sz="2400" b="1" dirty="0">
                <a:latin typeface="Arial" panose="020B0604020202020204" pitchFamily="34" charset="0"/>
              </a:rPr>
              <a:t>All salary, wages and benefits that have been achieved over the last 100 years will begin to disappear</a:t>
            </a:r>
          </a:p>
          <a:p>
            <a:pPr lvl="1" eaLnBrk="1" hangingPunct="1">
              <a:spcBef>
                <a:spcPct val="0"/>
              </a:spcBef>
              <a:buFontTx/>
              <a:buChar char="•"/>
            </a:pPr>
            <a:r>
              <a:rPr lang="en-US" altLang="en-US" sz="2400" b="1" dirty="0">
                <a:latin typeface="Arial" panose="020B0604020202020204" pitchFamily="34" charset="0"/>
              </a:rPr>
              <a:t>The IAFF will no longer have the financial resources to provide the same services and support on the national level that directly supports your Local</a:t>
            </a:r>
          </a:p>
          <a:p>
            <a:pPr lvl="1">
              <a:spcBef>
                <a:spcPct val="0"/>
              </a:spcBef>
              <a:buFontTx/>
              <a:buChar char="•"/>
            </a:pPr>
            <a:r>
              <a:rPr lang="en-US" altLang="en-US" sz="2400" b="1" dirty="0">
                <a:latin typeface="Arial" panose="020B0604020202020204" pitchFamily="34" charset="0"/>
              </a:rPr>
              <a:t>The NYSPFFA will no longer have the financial resources to provide the same services and support on the state level that directly supports your Local</a:t>
            </a:r>
          </a:p>
        </p:txBody>
      </p:sp>
      <p:sp>
        <p:nvSpPr>
          <p:cNvPr id="4" name="Title 1">
            <a:extLst>
              <a:ext uri="{FF2B5EF4-FFF2-40B4-BE49-F238E27FC236}">
                <a16:creationId xmlns:a16="http://schemas.microsoft.com/office/drawing/2014/main" id="{65928DF0-C5D2-48B0-A453-DB80ED3C7E41}"/>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68555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280987" y="806450"/>
            <a:ext cx="85296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What happens if members drop out (free riders)</a:t>
            </a:r>
          </a:p>
        </p:txBody>
      </p:sp>
      <p:sp>
        <p:nvSpPr>
          <p:cNvPr id="7" name="TextBox 4"/>
          <p:cNvSpPr txBox="1">
            <a:spLocks noChangeArrowheads="1"/>
          </p:cNvSpPr>
          <p:nvPr/>
        </p:nvSpPr>
        <p:spPr bwMode="auto">
          <a:xfrm>
            <a:off x="0" y="168275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2400" b="1" dirty="0">
                <a:latin typeface="Arial" panose="020B0604020202020204" pitchFamily="34" charset="0"/>
              </a:rPr>
              <a:t>Your Local will no longer be able to adequately provide all members the services and support it currently provides</a:t>
            </a:r>
          </a:p>
          <a:p>
            <a:pPr lvl="1" eaLnBrk="1" hangingPunct="1">
              <a:spcBef>
                <a:spcPct val="0"/>
              </a:spcBef>
              <a:buFontTx/>
              <a:buChar char="•"/>
            </a:pPr>
            <a:r>
              <a:rPr lang="en-US" altLang="en-US" sz="2400" b="1" dirty="0">
                <a:latin typeface="Arial" panose="020B0604020202020204" pitchFamily="34" charset="0"/>
              </a:rPr>
              <a:t>It will no longer have the resources it needs to protect your pension, health care, salary, wages, health and safety and other benefits</a:t>
            </a:r>
          </a:p>
          <a:p>
            <a:pPr lvl="1" eaLnBrk="1" hangingPunct="1">
              <a:spcBef>
                <a:spcPct val="0"/>
              </a:spcBef>
              <a:buFontTx/>
              <a:buChar char="•"/>
            </a:pPr>
            <a:r>
              <a:rPr lang="en-US" altLang="en-US" sz="2400" b="1" dirty="0">
                <a:latin typeface="Arial" panose="020B0604020202020204" pitchFamily="34" charset="0"/>
              </a:rPr>
              <a:t>Harmony in the fire station, were we live, will be in jeopardy</a:t>
            </a:r>
          </a:p>
          <a:p>
            <a:pPr lvl="1" eaLnBrk="1" hangingPunct="1">
              <a:spcBef>
                <a:spcPct val="0"/>
              </a:spcBef>
              <a:buFontTx/>
              <a:buChar char="•"/>
            </a:pPr>
            <a:endParaRPr lang="en-US" altLang="en-US" sz="2400" b="1" dirty="0">
              <a:latin typeface="Arial" panose="020B0604020202020204" pitchFamily="34" charset="0"/>
            </a:endParaRPr>
          </a:p>
          <a:p>
            <a:pPr marL="457200" lvl="1" indent="0" eaLnBrk="1" hangingPunct="1">
              <a:spcBef>
                <a:spcPct val="0"/>
              </a:spcBef>
              <a:buNone/>
            </a:pPr>
            <a:endParaRPr lang="en-US" altLang="en-US" sz="2400" b="1" dirty="0">
              <a:latin typeface="Arial" panose="020B0604020202020204" pitchFamily="34" charset="0"/>
            </a:endParaRPr>
          </a:p>
          <a:p>
            <a:pPr lvl="1" eaLnBrk="1" hangingPunct="1">
              <a:spcBef>
                <a:spcPct val="0"/>
              </a:spcBef>
              <a:buFontTx/>
              <a:buChar char="•"/>
            </a:pPr>
            <a:endParaRPr lang="en-US" altLang="en-US" sz="2400" b="1" dirty="0">
              <a:latin typeface="Arial" panose="020B0604020202020204" pitchFamily="34" charset="0"/>
            </a:endParaRPr>
          </a:p>
        </p:txBody>
      </p:sp>
      <p:sp>
        <p:nvSpPr>
          <p:cNvPr id="4" name="Title 1">
            <a:extLst>
              <a:ext uri="{FF2B5EF4-FFF2-40B4-BE49-F238E27FC236}">
                <a16:creationId xmlns:a16="http://schemas.microsoft.com/office/drawing/2014/main" id="{65928DF0-C5D2-48B0-A453-DB80ED3C7E41}"/>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93939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60363" y="717550"/>
            <a:ext cx="2479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IAFF HISTORY</a:t>
            </a:r>
          </a:p>
        </p:txBody>
      </p:sp>
      <p:sp>
        <p:nvSpPr>
          <p:cNvPr id="7" name="TextBox 4"/>
          <p:cNvSpPr txBox="1">
            <a:spLocks noChangeArrowheads="1"/>
          </p:cNvSpPr>
          <p:nvPr/>
        </p:nvSpPr>
        <p:spPr bwMode="auto">
          <a:xfrm>
            <a:off x="-30163" y="1476375"/>
            <a:ext cx="57388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400" b="1" dirty="0">
                <a:latin typeface="Arial" panose="020B0604020202020204" pitchFamily="34" charset="0"/>
              </a:rPr>
              <a:t>Established in 1918</a:t>
            </a:r>
          </a:p>
          <a:p>
            <a:pPr lvl="1" eaLnBrk="1" hangingPunct="1">
              <a:spcBef>
                <a:spcPct val="0"/>
              </a:spcBef>
              <a:buFontTx/>
              <a:buChar char="•"/>
            </a:pPr>
            <a:r>
              <a:rPr lang="en-US" altLang="en-US" sz="2400" b="1" dirty="0">
                <a:latin typeface="Arial" panose="020B0604020202020204" pitchFamily="34" charset="0"/>
              </a:rPr>
              <a:t>Hours were long</a:t>
            </a:r>
          </a:p>
          <a:p>
            <a:pPr lvl="1" eaLnBrk="1" hangingPunct="1">
              <a:spcBef>
                <a:spcPct val="0"/>
              </a:spcBef>
              <a:buFontTx/>
              <a:buChar char="•"/>
            </a:pPr>
            <a:r>
              <a:rPr lang="en-US" altLang="en-US" sz="2400" b="1" dirty="0">
                <a:latin typeface="Arial" panose="020B0604020202020204" pitchFamily="34" charset="0"/>
              </a:rPr>
              <a:t>Pay was low</a:t>
            </a:r>
          </a:p>
          <a:p>
            <a:pPr lvl="1" eaLnBrk="1" hangingPunct="1">
              <a:spcBef>
                <a:spcPct val="0"/>
              </a:spcBef>
              <a:buFontTx/>
              <a:buChar char="•"/>
            </a:pPr>
            <a:r>
              <a:rPr lang="en-US" altLang="en-US" sz="2400" b="1" dirty="0">
                <a:latin typeface="Arial" panose="020B0604020202020204" pitchFamily="34" charset="0"/>
              </a:rPr>
              <a:t>Safety standards did not exist</a:t>
            </a:r>
          </a:p>
          <a:p>
            <a:pPr lvl="1" eaLnBrk="1" hangingPunct="1">
              <a:spcBef>
                <a:spcPct val="0"/>
              </a:spcBef>
              <a:buFontTx/>
              <a:buChar char="•"/>
            </a:pPr>
            <a:r>
              <a:rPr lang="en-US" altLang="en-US" sz="2400" b="1" dirty="0">
                <a:latin typeface="Arial" panose="020B0604020202020204" pitchFamily="34" charset="0"/>
              </a:rPr>
              <a:t>No retirement benefits</a:t>
            </a:r>
          </a:p>
          <a:p>
            <a:pPr lvl="1" eaLnBrk="1" hangingPunct="1">
              <a:spcBef>
                <a:spcPct val="0"/>
              </a:spcBef>
              <a:buFontTx/>
              <a:buChar char="•"/>
            </a:pPr>
            <a:r>
              <a:rPr lang="en-US" altLang="en-US" sz="2400" b="1" dirty="0">
                <a:latin typeface="Arial" panose="020B0604020202020204" pitchFamily="34" charset="0"/>
              </a:rPr>
              <a:t>The IAFF become the voice of, by, and for fire fighters, and remains so today</a:t>
            </a:r>
          </a:p>
          <a:p>
            <a:pPr lvl="1" eaLnBrk="1" hangingPunct="1">
              <a:spcBef>
                <a:spcPct val="0"/>
              </a:spcBef>
              <a:buFontTx/>
              <a:buChar char="•"/>
            </a:pPr>
            <a:endParaRPr lang="en-US" altLang="en-US" sz="2400" b="1" dirty="0">
              <a:latin typeface="Arial" panose="020B0604020202020204" pitchFamily="34" charset="0"/>
            </a:endParaRPr>
          </a:p>
        </p:txBody>
      </p:sp>
      <p:pic>
        <p:nvPicPr>
          <p:cNvPr id="9" name="Picture 2" descr="http://www.turnoutblog.com/wp-content/uploads/sites/37/2014/06/iaffcon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92675"/>
            <a:ext cx="91440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9046" y="618244"/>
            <a:ext cx="3583437" cy="403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1488FA27-82BE-476A-9033-9660F5EB8C3D}"/>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865204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1" y="770797"/>
            <a:ext cx="89033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000" b="1" u="sng" dirty="0">
                <a:solidFill>
                  <a:srgbClr val="C00000"/>
                </a:solidFill>
              </a:rPr>
              <a:t>We need 100 percent Union membership</a:t>
            </a:r>
          </a:p>
        </p:txBody>
      </p:sp>
      <p:sp>
        <p:nvSpPr>
          <p:cNvPr id="7" name="TextBox 4"/>
          <p:cNvSpPr txBox="1">
            <a:spLocks noChangeArrowheads="1"/>
          </p:cNvSpPr>
          <p:nvPr/>
        </p:nvSpPr>
        <p:spPr bwMode="auto">
          <a:xfrm>
            <a:off x="0" y="1682750"/>
            <a:ext cx="914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4000" b="1" dirty="0">
                <a:latin typeface="Arial" panose="020B0604020202020204" pitchFamily="34" charset="0"/>
              </a:rPr>
              <a:t>Is saving $20 in Union dues worth risking everything you and your family have and deserve??</a:t>
            </a:r>
          </a:p>
          <a:p>
            <a:pPr lvl="1" eaLnBrk="1" hangingPunct="1">
              <a:spcBef>
                <a:spcPct val="0"/>
              </a:spcBef>
              <a:buFontTx/>
              <a:buChar char="•"/>
            </a:pPr>
            <a:endParaRPr lang="en-US" altLang="en-US" sz="2400" b="1" dirty="0">
              <a:latin typeface="Arial" panose="020B0604020202020204" pitchFamily="34" charset="0"/>
            </a:endParaRPr>
          </a:p>
          <a:p>
            <a:pPr lvl="1" eaLnBrk="1" hangingPunct="1">
              <a:spcBef>
                <a:spcPct val="0"/>
              </a:spcBef>
              <a:buFontTx/>
              <a:buChar char="•"/>
            </a:pPr>
            <a:endParaRPr lang="en-US" altLang="en-US" sz="2400" b="1" dirty="0">
              <a:latin typeface="Arial" panose="020B0604020202020204" pitchFamily="34" charset="0"/>
            </a:endParaRPr>
          </a:p>
          <a:p>
            <a:pPr lvl="1" eaLnBrk="1" hangingPunct="1">
              <a:spcBef>
                <a:spcPct val="0"/>
              </a:spcBef>
              <a:buFontTx/>
              <a:buChar char="•"/>
            </a:pPr>
            <a:endParaRPr lang="en-US" altLang="en-US" sz="2400" b="1" dirty="0">
              <a:latin typeface="Arial" panose="020B0604020202020204" pitchFamily="34" charset="0"/>
            </a:endParaRPr>
          </a:p>
        </p:txBody>
      </p:sp>
      <p:sp>
        <p:nvSpPr>
          <p:cNvPr id="4" name="Title 1">
            <a:extLst>
              <a:ext uri="{FF2B5EF4-FFF2-40B4-BE49-F238E27FC236}">
                <a16:creationId xmlns:a16="http://schemas.microsoft.com/office/drawing/2014/main" id="{65928DF0-C5D2-48B0-A453-DB80ED3C7E41}"/>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355183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280988" y="80645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In Conclusion</a:t>
            </a:r>
          </a:p>
        </p:txBody>
      </p:sp>
      <p:sp>
        <p:nvSpPr>
          <p:cNvPr id="7" name="TextBox 4"/>
          <p:cNvSpPr txBox="1">
            <a:spLocks noChangeArrowheads="1"/>
          </p:cNvSpPr>
          <p:nvPr/>
        </p:nvSpPr>
        <p:spPr bwMode="auto">
          <a:xfrm>
            <a:off x="0" y="1682750"/>
            <a:ext cx="88106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b="1" dirty="0">
                <a:latin typeface="Arial" panose="020B0604020202020204" pitchFamily="34" charset="0"/>
              </a:rPr>
              <a:t>Union’s are under attack, need solidarity more now then ever</a:t>
            </a:r>
          </a:p>
          <a:p>
            <a:pPr lvl="1" eaLnBrk="1" hangingPunct="1">
              <a:spcBef>
                <a:spcPct val="0"/>
              </a:spcBef>
              <a:buFontTx/>
              <a:buChar char="•"/>
            </a:pPr>
            <a:r>
              <a:rPr lang="en-US" altLang="en-US" b="1" dirty="0">
                <a:latin typeface="Arial" panose="020B0604020202020204" pitchFamily="34" charset="0"/>
              </a:rPr>
              <a:t>Strength in number’s</a:t>
            </a:r>
          </a:p>
          <a:p>
            <a:pPr lvl="1" eaLnBrk="1" hangingPunct="1">
              <a:spcBef>
                <a:spcPct val="0"/>
              </a:spcBef>
              <a:buFontTx/>
              <a:buChar char="•"/>
            </a:pPr>
            <a:r>
              <a:rPr lang="en-US" altLang="en-US" b="1" dirty="0">
                <a:latin typeface="Arial" panose="020B0604020202020204" pitchFamily="34" charset="0"/>
              </a:rPr>
              <a:t>Everything we have has been fought for by the IAFF, NYSPFFA, and your Local.  City, State and the Federal government have given us nothing with out a fight</a:t>
            </a:r>
          </a:p>
          <a:p>
            <a:pPr lvl="1" eaLnBrk="1" hangingPunct="1">
              <a:spcBef>
                <a:spcPct val="0"/>
              </a:spcBef>
              <a:buFontTx/>
              <a:buChar char="•"/>
            </a:pPr>
            <a:r>
              <a:rPr lang="en-US" altLang="en-US" b="1" dirty="0">
                <a:latin typeface="Arial" panose="020B0604020202020204" pitchFamily="34" charset="0"/>
              </a:rPr>
              <a:t>Need all members to stay involved, need 100% percent membership</a:t>
            </a:r>
          </a:p>
          <a:p>
            <a:pPr marL="457200" lvl="1" indent="0" eaLnBrk="1" hangingPunct="1">
              <a:spcBef>
                <a:spcPct val="0"/>
              </a:spcBef>
              <a:buNone/>
            </a:pPr>
            <a:endParaRPr lang="en-US" altLang="en-US" b="1" dirty="0">
              <a:latin typeface="Arial" panose="020B0604020202020204" pitchFamily="34" charset="0"/>
            </a:endParaRPr>
          </a:p>
          <a:p>
            <a:pPr lvl="1" eaLnBrk="1" hangingPunct="1">
              <a:spcBef>
                <a:spcPct val="0"/>
              </a:spcBef>
              <a:buFontTx/>
              <a:buChar char="•"/>
            </a:pPr>
            <a:endParaRPr lang="en-US" altLang="en-US" b="1" dirty="0">
              <a:latin typeface="Arial" panose="020B0604020202020204" pitchFamily="34" charset="0"/>
            </a:endParaRPr>
          </a:p>
          <a:p>
            <a:pPr lvl="1" eaLnBrk="1" hangingPunct="1">
              <a:spcBef>
                <a:spcPct val="0"/>
              </a:spcBef>
              <a:buFontTx/>
              <a:buChar char="•"/>
            </a:pPr>
            <a:endParaRPr lang="en-US" altLang="en-US" b="1" dirty="0">
              <a:latin typeface="Arial" panose="020B0604020202020204" pitchFamily="34" charset="0"/>
            </a:endParaRPr>
          </a:p>
          <a:p>
            <a:pPr lvl="1" eaLnBrk="1" hangingPunct="1">
              <a:spcBef>
                <a:spcPct val="0"/>
              </a:spcBef>
              <a:buFontTx/>
              <a:buChar char="•"/>
            </a:pPr>
            <a:endParaRPr lang="en-US" altLang="en-US" b="1" dirty="0">
              <a:latin typeface="Arial" panose="020B0604020202020204" pitchFamily="34" charset="0"/>
            </a:endParaRPr>
          </a:p>
        </p:txBody>
      </p:sp>
      <p:sp>
        <p:nvSpPr>
          <p:cNvPr id="4" name="Title 1">
            <a:extLst>
              <a:ext uri="{FF2B5EF4-FFF2-40B4-BE49-F238E27FC236}">
                <a16:creationId xmlns:a16="http://schemas.microsoft.com/office/drawing/2014/main" id="{65928DF0-C5D2-48B0-A453-DB80ED3C7E41}"/>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11914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301625" y="815975"/>
            <a:ext cx="4348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u="sng" dirty="0">
                <a:solidFill>
                  <a:srgbClr val="C00000"/>
                </a:solidFill>
              </a:rPr>
              <a:t>ACCOMPLISHMENTS (partial list)</a:t>
            </a:r>
          </a:p>
        </p:txBody>
      </p:sp>
      <p:sp>
        <p:nvSpPr>
          <p:cNvPr id="7" name="TextBox 4"/>
          <p:cNvSpPr txBox="1">
            <a:spLocks noChangeArrowheads="1"/>
          </p:cNvSpPr>
          <p:nvPr/>
        </p:nvSpPr>
        <p:spPr bwMode="auto">
          <a:xfrm>
            <a:off x="0" y="1481138"/>
            <a:ext cx="8812213"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b="1" dirty="0">
                <a:latin typeface="Arial" panose="020B0604020202020204" pitchFamily="34" charset="0"/>
              </a:rPr>
              <a:t>The IAFF is responsible for most of the improvements in the fire service, including pay, benefits, safety, working conditions and service delivery</a:t>
            </a:r>
          </a:p>
          <a:p>
            <a:pPr lvl="1" eaLnBrk="1" hangingPunct="1">
              <a:spcBef>
                <a:spcPct val="0"/>
              </a:spcBef>
              <a:buFontTx/>
              <a:buChar char="•"/>
            </a:pPr>
            <a:r>
              <a:rPr lang="en-US" altLang="en-US" sz="2000" b="1" dirty="0">
                <a:latin typeface="Arial" panose="020B0604020202020204" pitchFamily="34" charset="0"/>
              </a:rPr>
              <a:t>NFPA 1500 – Occupational Safety and Health Standards</a:t>
            </a:r>
          </a:p>
          <a:p>
            <a:pPr lvl="1" eaLnBrk="1" hangingPunct="1">
              <a:spcBef>
                <a:spcPct val="0"/>
              </a:spcBef>
              <a:buFontTx/>
              <a:buChar char="•"/>
            </a:pPr>
            <a:r>
              <a:rPr lang="en-US" altLang="en-US" sz="2000" b="1" dirty="0">
                <a:latin typeface="Arial" panose="020B0604020202020204" pitchFamily="34" charset="0"/>
              </a:rPr>
              <a:t>NFPA 1710 – Staffing, Operations and Response</a:t>
            </a:r>
          </a:p>
          <a:p>
            <a:pPr lvl="1" eaLnBrk="1" hangingPunct="1">
              <a:spcBef>
                <a:spcPct val="0"/>
              </a:spcBef>
              <a:buFontTx/>
              <a:buChar char="•"/>
            </a:pPr>
            <a:r>
              <a:rPr lang="en-US" altLang="en-US" sz="2000" b="1" dirty="0">
                <a:latin typeface="Arial" panose="020B0604020202020204" pitchFamily="34" charset="0"/>
              </a:rPr>
              <a:t>NIOSH Line of Duty Death Investigations</a:t>
            </a:r>
          </a:p>
          <a:p>
            <a:pPr lvl="1" eaLnBrk="1" hangingPunct="1">
              <a:spcBef>
                <a:spcPct val="0"/>
              </a:spcBef>
              <a:buFontTx/>
              <a:buChar char="•"/>
            </a:pPr>
            <a:r>
              <a:rPr lang="en-US" altLang="en-US" sz="2000" b="1" dirty="0">
                <a:latin typeface="Arial" panose="020B0604020202020204" pitchFamily="34" charset="0"/>
              </a:rPr>
              <a:t>PSOB - $300k Death and Education Benefit for Spouses and Families</a:t>
            </a:r>
          </a:p>
          <a:p>
            <a:pPr lvl="1" eaLnBrk="1" hangingPunct="1">
              <a:spcBef>
                <a:spcPct val="0"/>
              </a:spcBef>
              <a:buFontTx/>
              <a:buChar char="•"/>
            </a:pPr>
            <a:r>
              <a:rPr lang="en-US" altLang="en-US" sz="2000" b="1" dirty="0">
                <a:latin typeface="Arial" panose="020B0604020202020204" pitchFamily="34" charset="0"/>
              </a:rPr>
              <a:t>Health, Wellness and Fitness Programs</a:t>
            </a:r>
          </a:p>
          <a:p>
            <a:pPr lvl="1" eaLnBrk="1" hangingPunct="1">
              <a:spcBef>
                <a:spcPct val="0"/>
              </a:spcBef>
              <a:buFontTx/>
              <a:buChar char="•"/>
            </a:pPr>
            <a:r>
              <a:rPr lang="en-US" altLang="en-US" sz="2000" b="1" dirty="0">
                <a:latin typeface="Arial" panose="020B0604020202020204" pitchFamily="34" charset="0"/>
              </a:rPr>
              <a:t>Improved Turnout Gear</a:t>
            </a:r>
          </a:p>
          <a:p>
            <a:pPr lvl="1" eaLnBrk="1" hangingPunct="1">
              <a:spcBef>
                <a:spcPct val="0"/>
              </a:spcBef>
              <a:buFontTx/>
              <a:buChar char="•"/>
            </a:pPr>
            <a:r>
              <a:rPr lang="en-US" altLang="en-US" sz="2000" b="1" dirty="0">
                <a:latin typeface="Arial" panose="020B0604020202020204" pitchFamily="34" charset="0"/>
              </a:rPr>
              <a:t>FLSA Protections (overtime)</a:t>
            </a:r>
          </a:p>
          <a:p>
            <a:pPr lvl="1" eaLnBrk="1" hangingPunct="1">
              <a:spcBef>
                <a:spcPct val="0"/>
              </a:spcBef>
              <a:buFontTx/>
              <a:buChar char="•"/>
            </a:pPr>
            <a:r>
              <a:rPr lang="en-US" altLang="en-US" sz="2000" b="1" dirty="0">
                <a:latin typeface="Arial" panose="020B0604020202020204" pitchFamily="34" charset="0"/>
              </a:rPr>
              <a:t>Reductions in Work Hours</a:t>
            </a:r>
          </a:p>
          <a:p>
            <a:pPr lvl="1" eaLnBrk="1" hangingPunct="1">
              <a:spcBef>
                <a:spcPct val="0"/>
              </a:spcBef>
              <a:buFontTx/>
              <a:buChar char="•"/>
            </a:pPr>
            <a:r>
              <a:rPr lang="en-US" altLang="en-US" sz="2000" b="1" dirty="0">
                <a:latin typeface="Arial" panose="020B0604020202020204" pitchFamily="34" charset="0"/>
              </a:rPr>
              <a:t>Earlier Retirement Benefits</a:t>
            </a: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0238" y="4103688"/>
            <a:ext cx="3433762"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7A65B2F3-C25C-427C-987F-F933AF715548}"/>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4227175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269875" y="698500"/>
            <a:ext cx="391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UNION GOVERNANCE</a:t>
            </a:r>
          </a:p>
        </p:txBody>
      </p:sp>
      <p:sp>
        <p:nvSpPr>
          <p:cNvPr id="7" name="TextBox 4"/>
          <p:cNvSpPr txBox="1">
            <a:spLocks noChangeArrowheads="1"/>
          </p:cNvSpPr>
          <p:nvPr/>
        </p:nvSpPr>
        <p:spPr bwMode="auto">
          <a:xfrm>
            <a:off x="0" y="1433513"/>
            <a:ext cx="914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400" b="1" dirty="0">
                <a:latin typeface="Arial" panose="020B0604020202020204" pitchFamily="34" charset="0"/>
              </a:rPr>
              <a:t>Our union is a direct-democracy</a:t>
            </a:r>
          </a:p>
          <a:p>
            <a:pPr lvl="1" eaLnBrk="1" hangingPunct="1">
              <a:spcBef>
                <a:spcPct val="0"/>
              </a:spcBef>
              <a:buFontTx/>
              <a:buChar char="•"/>
            </a:pPr>
            <a:r>
              <a:rPr lang="en-US" altLang="en-US" sz="2400" b="1" dirty="0">
                <a:latin typeface="Arial" panose="020B0604020202020204" pitchFamily="34" charset="0"/>
              </a:rPr>
              <a:t>All representatives at the Local, District and International level are elected by the membership, </a:t>
            </a:r>
            <a:r>
              <a:rPr lang="en-US" altLang="en-US" sz="2400" b="1">
                <a:latin typeface="Arial" panose="020B0604020202020204" pitchFamily="34" charset="0"/>
              </a:rPr>
              <a:t>not appointed.</a:t>
            </a:r>
            <a:endParaRPr lang="en-US" altLang="en-US" sz="2400" b="1" dirty="0">
              <a:latin typeface="Arial" panose="020B0604020202020204" pitchFamily="34" charset="0"/>
            </a:endParaRPr>
          </a:p>
          <a:p>
            <a:pPr lvl="1" eaLnBrk="1" hangingPunct="1">
              <a:spcBef>
                <a:spcPct val="0"/>
              </a:spcBef>
              <a:buFontTx/>
              <a:buChar char="•"/>
            </a:pPr>
            <a:r>
              <a:rPr lang="en-US" altLang="en-US" sz="2400" b="1" dirty="0">
                <a:latin typeface="Arial" panose="020B0604020202020204" pitchFamily="34" charset="0"/>
              </a:rPr>
              <a:t>Members in good standing are eligible to stand for office</a:t>
            </a:r>
          </a:p>
          <a:p>
            <a:pPr lvl="1" eaLnBrk="1" hangingPunct="1">
              <a:spcBef>
                <a:spcPct val="0"/>
              </a:spcBef>
              <a:buFontTx/>
              <a:buChar char="•"/>
            </a:pPr>
            <a:r>
              <a:rPr lang="en-US" altLang="en-US" sz="2400" b="1" dirty="0">
                <a:latin typeface="Arial" panose="020B0604020202020204" pitchFamily="34" charset="0"/>
              </a:rPr>
              <a:t>Decisions are voted on and ratified by the members</a:t>
            </a:r>
          </a:p>
          <a:p>
            <a:pPr lvl="1" eaLnBrk="1" hangingPunct="1">
              <a:spcBef>
                <a:spcPct val="0"/>
              </a:spcBef>
              <a:buFontTx/>
              <a:buChar char="•"/>
            </a:pPr>
            <a:r>
              <a:rPr lang="en-US" altLang="en-US" sz="2400" b="1" dirty="0">
                <a:latin typeface="Arial" panose="020B0604020202020204" pitchFamily="34" charset="0"/>
              </a:rPr>
              <a:t>IAFF leaders are accountable to the members, not elected officials or fire administration</a:t>
            </a:r>
          </a:p>
          <a:p>
            <a:pPr lvl="1" eaLnBrk="1" hangingPunct="1">
              <a:spcBef>
                <a:spcPct val="0"/>
              </a:spcBef>
              <a:buFontTx/>
              <a:buChar char="•"/>
            </a:pPr>
            <a:endParaRPr lang="en-US" altLang="en-US" sz="2400" b="1" dirty="0">
              <a:latin typeface="Arial" panose="020B0604020202020204" pitchFamily="34" charset="0"/>
            </a:endParaRPr>
          </a:p>
        </p:txBody>
      </p:sp>
      <p:sp>
        <p:nvSpPr>
          <p:cNvPr id="4" name="Title 1">
            <a:extLst>
              <a:ext uri="{FF2B5EF4-FFF2-40B4-BE49-F238E27FC236}">
                <a16:creationId xmlns:a16="http://schemas.microsoft.com/office/drawing/2014/main" id="{1BD98061-A0C1-4327-9550-C3FD09BC2E67}"/>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376831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93662" y="619919"/>
            <a:ext cx="4676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YOUR VOICE AT THE TABLE</a:t>
            </a:r>
          </a:p>
        </p:txBody>
      </p:sp>
      <p:sp>
        <p:nvSpPr>
          <p:cNvPr id="7" name="TextBox 5"/>
          <p:cNvSpPr txBox="1">
            <a:spLocks noChangeArrowheads="1"/>
          </p:cNvSpPr>
          <p:nvPr/>
        </p:nvSpPr>
        <p:spPr bwMode="auto">
          <a:xfrm>
            <a:off x="228600" y="1382005"/>
            <a:ext cx="4541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r>
              <a:rPr lang="en-US" altLang="en-US" sz="2000" b="1" dirty="0">
                <a:latin typeface="Arial" panose="020B0604020202020204" pitchFamily="34" charset="0"/>
              </a:rPr>
              <a:t>Almost every decision that effects your career and livelihood is made by an elected official, who most often, does not have a background in emergency services</a:t>
            </a:r>
          </a:p>
        </p:txBody>
      </p:sp>
      <p:sp>
        <p:nvSpPr>
          <p:cNvPr id="9" name="TextBox 8"/>
          <p:cNvSpPr txBox="1">
            <a:spLocks noChangeArrowheads="1"/>
          </p:cNvSpPr>
          <p:nvPr/>
        </p:nvSpPr>
        <p:spPr bwMode="auto">
          <a:xfrm>
            <a:off x="140027" y="3033571"/>
            <a:ext cx="440677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Wingdings" panose="05000000000000000000" pitchFamily="2" charset="2"/>
              <a:buChar char="§"/>
              <a:defRPr sz="2800">
                <a:solidFill>
                  <a:srgbClr val="060660"/>
                </a:solidFill>
                <a:latin typeface="Trebuchet MS" panose="020B0603020202020204" pitchFamily="34" charset="0"/>
                <a:ea typeface="MS PGothic" panose="020B0600070205080204" pitchFamily="34" charset="-128"/>
              </a:defRPr>
            </a:lvl1pPr>
            <a:lvl2pPr marL="800100" indent="-342900" eaLnBrk="0" hangingPunct="0">
              <a:spcBef>
                <a:spcPct val="20000"/>
              </a:spcBef>
              <a:buChar char="•"/>
              <a:defRPr sz="2800">
                <a:solidFill>
                  <a:srgbClr val="060660"/>
                </a:solidFill>
                <a:latin typeface="Trebuchet MS" panose="020B0603020202020204" pitchFamily="34" charset="0"/>
                <a:ea typeface="MS PGothic" panose="020B0600070205080204" pitchFamily="34" charset="-128"/>
              </a:defRPr>
            </a:lvl2pPr>
            <a:lvl3pPr marL="1143000" indent="-228600" eaLnBrk="0" hangingPunct="0">
              <a:spcBef>
                <a:spcPct val="20000"/>
              </a:spcBef>
              <a:buChar char="•"/>
              <a:defRPr sz="2400">
                <a:solidFill>
                  <a:srgbClr val="060660"/>
                </a:solidFill>
                <a:latin typeface="Trebuchet MS" panose="020B0603020202020204" pitchFamily="34" charset="0"/>
                <a:ea typeface="MS PGothic" panose="020B0600070205080204" pitchFamily="34" charset="-128"/>
              </a:defRPr>
            </a:lvl3pPr>
            <a:lvl4pPr marL="1600200" indent="-228600" eaLnBrk="0" hangingPunct="0">
              <a:spcBef>
                <a:spcPct val="20000"/>
              </a:spcBef>
              <a:buFont typeface="Wingdings" panose="05000000000000000000" pitchFamily="2" charset="2"/>
              <a:buChar char="§"/>
              <a:defRPr sz="2000">
                <a:solidFill>
                  <a:srgbClr val="060660"/>
                </a:solidFill>
                <a:latin typeface="Trebuchet MS" panose="020B0603020202020204" pitchFamily="34" charset="0"/>
                <a:ea typeface="MS PGothic" panose="020B0600070205080204" pitchFamily="34" charset="-128"/>
              </a:defRPr>
            </a:lvl4pPr>
            <a:lvl5pPr marL="2057400" indent="-228600" eaLnBrk="0" hangingPunct="0">
              <a:spcBef>
                <a:spcPct val="20000"/>
              </a:spcBef>
              <a:buChar char="»"/>
              <a:defRPr sz="2000">
                <a:solidFill>
                  <a:srgbClr val="060660"/>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060660"/>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060660"/>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060660"/>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060660"/>
                </a:solidFill>
                <a:latin typeface="Trebuchet MS" panose="020B0603020202020204" pitchFamily="34" charset="0"/>
                <a:ea typeface="MS PGothic" panose="020B0600070205080204" pitchFamily="34" charset="-128"/>
              </a:defRPr>
            </a:lvl9pPr>
          </a:lstStyle>
          <a:p>
            <a:pPr eaLnBrk="1" hangingPunct="1">
              <a:spcBef>
                <a:spcPct val="0"/>
              </a:spcBef>
              <a:buFont typeface="Arial" panose="020B0604020202020204" pitchFamily="34" charset="0"/>
              <a:buChar char="•"/>
              <a:defRPr/>
            </a:pPr>
            <a:r>
              <a:rPr lang="en-US" altLang="en-US" sz="1800" b="1" dirty="0">
                <a:solidFill>
                  <a:schemeClr val="tx1"/>
                </a:solidFill>
                <a:latin typeface="Arial" panose="020B0604020202020204" pitchFamily="34" charset="0"/>
              </a:rPr>
              <a:t>The IAFF serves as your voice when decisions on pay, benefits, staffing, working conditions and safety are being made.</a:t>
            </a:r>
          </a:p>
          <a:p>
            <a:pPr marL="0" indent="0" eaLnBrk="1" hangingPunct="1">
              <a:spcBef>
                <a:spcPct val="0"/>
              </a:spcBef>
              <a:buFont typeface="Wingdings" panose="05000000000000000000" pitchFamily="2" charset="2"/>
              <a:buNone/>
              <a:defRPr/>
            </a:pPr>
            <a:endParaRPr lang="en-US" altLang="en-US" sz="1800" b="1" dirty="0">
              <a:solidFill>
                <a:schemeClr val="tx1"/>
              </a:solidFill>
              <a:latin typeface="Arial" panose="020B0604020202020204" pitchFamily="34" charset="0"/>
            </a:endParaRPr>
          </a:p>
          <a:p>
            <a:pPr eaLnBrk="1" hangingPunct="1">
              <a:spcBef>
                <a:spcPct val="0"/>
              </a:spcBef>
              <a:buFont typeface="Arial" panose="020B0604020202020204" pitchFamily="34" charset="0"/>
              <a:buChar char="•"/>
              <a:defRPr/>
            </a:pPr>
            <a:r>
              <a:rPr lang="en-US" altLang="en-US" sz="2000" b="1" dirty="0">
                <a:solidFill>
                  <a:srgbClr val="FF0000"/>
                </a:solidFill>
                <a:latin typeface="Arial" panose="020B0604020202020204" pitchFamily="34" charset="0"/>
              </a:rPr>
              <a:t>If you’re not at the table, you’re on the menu! </a:t>
            </a:r>
          </a:p>
          <a:p>
            <a:pPr lvl="1" eaLnBrk="1" hangingPunct="1">
              <a:spcBef>
                <a:spcPct val="0"/>
              </a:spcBef>
              <a:buFont typeface="Arial" panose="020B0604020202020204" pitchFamily="34" charset="0"/>
              <a:buChar char="•"/>
              <a:defRPr/>
            </a:pPr>
            <a:r>
              <a:rPr lang="en-US" altLang="en-US" sz="1800" b="1" dirty="0">
                <a:solidFill>
                  <a:schemeClr val="tx1"/>
                </a:solidFill>
                <a:latin typeface="Arial" panose="020B0604020202020204" pitchFamily="34" charset="0"/>
              </a:rPr>
              <a:t>Interests </a:t>
            </a:r>
            <a:r>
              <a:rPr lang="en-US" altLang="en-US" sz="1800" b="1" u="sng" dirty="0">
                <a:solidFill>
                  <a:schemeClr val="tx1"/>
                </a:solidFill>
                <a:latin typeface="Arial" panose="020B0604020202020204" pitchFamily="34" charset="0"/>
              </a:rPr>
              <a:t>will not</a:t>
            </a:r>
            <a:r>
              <a:rPr lang="en-US" altLang="en-US" sz="1800" b="1" dirty="0">
                <a:solidFill>
                  <a:schemeClr val="tx1"/>
                </a:solidFill>
                <a:latin typeface="Arial" panose="020B0604020202020204" pitchFamily="34" charset="0"/>
              </a:rPr>
              <a:t> be represented</a:t>
            </a:r>
          </a:p>
          <a:p>
            <a:pPr lvl="1" eaLnBrk="1" hangingPunct="1">
              <a:spcBef>
                <a:spcPct val="0"/>
              </a:spcBef>
              <a:defRPr/>
            </a:pPr>
            <a:r>
              <a:rPr lang="en-US" altLang="en-US" sz="1800" b="1" dirty="0">
                <a:solidFill>
                  <a:schemeClr val="tx1"/>
                </a:solidFill>
                <a:latin typeface="Arial" panose="020B0604020202020204" pitchFamily="34" charset="0"/>
              </a:rPr>
              <a:t>The fire chief is a political appointee</a:t>
            </a:r>
          </a:p>
          <a:p>
            <a:pPr marL="457200" lvl="1" indent="0" eaLnBrk="1" hangingPunct="1">
              <a:spcBef>
                <a:spcPct val="0"/>
              </a:spcBef>
              <a:buFontTx/>
              <a:buNone/>
              <a:defRPr/>
            </a:pPr>
            <a:endParaRPr lang="en-US" altLang="en-US" sz="1800" b="1" dirty="0">
              <a:solidFill>
                <a:schemeClr val="tx1"/>
              </a:solidFill>
              <a:latin typeface="Arial" panose="020B0604020202020204" pitchFamily="34" charset="0"/>
            </a:endParaRPr>
          </a:p>
        </p:txBody>
      </p:sp>
      <p:sp>
        <p:nvSpPr>
          <p:cNvPr id="4" name="TextBox 3"/>
          <p:cNvSpPr txBox="1"/>
          <p:nvPr/>
        </p:nvSpPr>
        <p:spPr>
          <a:xfrm>
            <a:off x="4992981" y="4074842"/>
            <a:ext cx="3891256" cy="307777"/>
          </a:xfrm>
          <a:prstGeom prst="rect">
            <a:avLst/>
          </a:prstGeom>
          <a:noFill/>
        </p:spPr>
        <p:txBody>
          <a:bodyPr wrap="square" rtlCol="0">
            <a:spAutoFit/>
          </a:bodyPr>
          <a:lstStyle/>
          <a:p>
            <a:r>
              <a:rPr lang="en-US" sz="1400" i="1" dirty="0"/>
              <a:t>Senator Schumer with NYSPFFA Leadership</a:t>
            </a:r>
          </a:p>
        </p:txBody>
      </p:sp>
      <p:pic>
        <p:nvPicPr>
          <p:cNvPr id="5" name="Picture 4">
            <a:extLst>
              <a:ext uri="{FF2B5EF4-FFF2-40B4-BE49-F238E27FC236}">
                <a16:creationId xmlns:a16="http://schemas.microsoft.com/office/drawing/2014/main" id="{A391C19E-DE96-49F9-8D8F-649604312267}"/>
              </a:ext>
            </a:extLst>
          </p:cNvPr>
          <p:cNvPicPr>
            <a:picLocks noChangeAspect="1"/>
          </p:cNvPicPr>
          <p:nvPr/>
        </p:nvPicPr>
        <p:blipFill>
          <a:blip r:embed="rId2"/>
          <a:stretch>
            <a:fillRect/>
          </a:stretch>
        </p:blipFill>
        <p:spPr>
          <a:xfrm>
            <a:off x="4992981" y="1205706"/>
            <a:ext cx="3810000" cy="2857500"/>
          </a:xfrm>
          <a:prstGeom prst="rect">
            <a:avLst/>
          </a:prstGeom>
        </p:spPr>
      </p:pic>
      <p:sp>
        <p:nvSpPr>
          <p:cNvPr id="8" name="Title 1">
            <a:extLst>
              <a:ext uri="{FF2B5EF4-FFF2-40B4-BE49-F238E27FC236}">
                <a16:creationId xmlns:a16="http://schemas.microsoft.com/office/drawing/2014/main" id="{E3801EA7-7039-4138-8274-6E818F93D20E}"/>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149841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87338" y="603250"/>
            <a:ext cx="33321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POLITICAL ACTION</a:t>
            </a:r>
          </a:p>
        </p:txBody>
      </p:sp>
      <p:sp>
        <p:nvSpPr>
          <p:cNvPr id="7" name="TextBox 4"/>
          <p:cNvSpPr txBox="1">
            <a:spLocks noChangeArrowheads="1"/>
          </p:cNvSpPr>
          <p:nvPr/>
        </p:nvSpPr>
        <p:spPr bwMode="auto">
          <a:xfrm>
            <a:off x="-185273" y="1286553"/>
            <a:ext cx="45656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None/>
            </a:pPr>
            <a:r>
              <a:rPr lang="en-US" altLang="en-US" sz="2000" b="1" dirty="0">
                <a:latin typeface="Arial" panose="020B0604020202020204" pitchFamily="34" charset="0"/>
              </a:rPr>
              <a:t>The IAFF educates politicians on issues important to career firefighters, including compensation, benefits and working conditions as well as the resources we need to do our jobs.</a:t>
            </a:r>
          </a:p>
        </p:txBody>
      </p:sp>
      <p:sp>
        <p:nvSpPr>
          <p:cNvPr id="12" name="TextBox 4"/>
          <p:cNvSpPr txBox="1">
            <a:spLocks noChangeArrowheads="1"/>
          </p:cNvSpPr>
          <p:nvPr/>
        </p:nvSpPr>
        <p:spPr bwMode="auto">
          <a:xfrm>
            <a:off x="0" y="3752850"/>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pPr>
            <a:r>
              <a:rPr lang="en-US" altLang="en-US" sz="2000" b="1" dirty="0">
                <a:latin typeface="Arial" panose="020B0604020202020204" pitchFamily="34" charset="0"/>
              </a:rPr>
              <a:t>We support candidates for elected office who support firefighters and our issues</a:t>
            </a:r>
          </a:p>
          <a:p>
            <a:pPr lvl="1" eaLnBrk="1" hangingPunct="1">
              <a:spcBef>
                <a:spcPct val="0"/>
              </a:spcBef>
              <a:buFontTx/>
              <a:buChar char="•"/>
            </a:pPr>
            <a:r>
              <a:rPr lang="en-US" altLang="en-US" sz="2000" b="1" dirty="0">
                <a:latin typeface="Arial" panose="020B0604020202020204" pitchFamily="34" charset="0"/>
              </a:rPr>
              <a:t>FIREPAC, the IAFF political action committee is rated in the top 1% of the most influential PACs nationally</a:t>
            </a:r>
          </a:p>
          <a:p>
            <a:pPr lvl="1" eaLnBrk="1" hangingPunct="1">
              <a:spcBef>
                <a:spcPct val="0"/>
              </a:spcBef>
              <a:buFontTx/>
              <a:buChar char="•"/>
            </a:pPr>
            <a:r>
              <a:rPr lang="en-US" altLang="en-US" sz="2000" b="1" dirty="0">
                <a:latin typeface="Arial" panose="020B0604020202020204" pitchFamily="34" charset="0"/>
              </a:rPr>
              <a:t>FIREPAC is bi-partisan and supports pro-firefighter candidates regardless of party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377" y="896144"/>
            <a:ext cx="4687507" cy="2636722"/>
          </a:xfrm>
          <a:prstGeom prst="rect">
            <a:avLst/>
          </a:prstGeom>
        </p:spPr>
      </p:pic>
      <p:sp>
        <p:nvSpPr>
          <p:cNvPr id="8" name="Title 1">
            <a:extLst>
              <a:ext uri="{FF2B5EF4-FFF2-40B4-BE49-F238E27FC236}">
                <a16:creationId xmlns:a16="http://schemas.microsoft.com/office/drawing/2014/main" id="{05D2C399-1934-4AA5-95C8-1531BDDD4DD6}"/>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427291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87338" y="603250"/>
            <a:ext cx="33321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a:solidFill>
                  <a:srgbClr val="C00000"/>
                </a:solidFill>
              </a:rPr>
              <a:t>POLITICAL ACTION</a:t>
            </a:r>
          </a:p>
        </p:txBody>
      </p:sp>
      <p:sp>
        <p:nvSpPr>
          <p:cNvPr id="7" name="TextBox 4"/>
          <p:cNvSpPr txBox="1">
            <a:spLocks noChangeArrowheads="1"/>
          </p:cNvSpPr>
          <p:nvPr/>
        </p:nvSpPr>
        <p:spPr bwMode="auto">
          <a:xfrm>
            <a:off x="0" y="1298575"/>
            <a:ext cx="49942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None/>
            </a:pPr>
            <a:r>
              <a:rPr lang="en-US" altLang="en-US" sz="2000" b="1" dirty="0">
                <a:latin typeface="Arial" panose="020B0604020202020204" pitchFamily="34" charset="0"/>
              </a:rPr>
              <a:t>Political wins come by passing legislation that is beneficial to members and by killing potential legislation that can harm our members.</a:t>
            </a:r>
          </a:p>
        </p:txBody>
      </p:sp>
      <p:sp>
        <p:nvSpPr>
          <p:cNvPr id="9" name="TextBox 8"/>
          <p:cNvSpPr txBox="1">
            <a:spLocks noChangeArrowheads="1"/>
          </p:cNvSpPr>
          <p:nvPr/>
        </p:nvSpPr>
        <p:spPr bwMode="auto">
          <a:xfrm>
            <a:off x="-153543" y="3146972"/>
            <a:ext cx="805656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ct val="0"/>
              </a:spcBef>
              <a:buFontTx/>
              <a:buChar char="•"/>
              <a:defRPr/>
            </a:pPr>
            <a:r>
              <a:rPr lang="en-US" altLang="en-US" sz="2000" b="1" dirty="0">
                <a:latin typeface="Arial" panose="020B0604020202020204" pitchFamily="34" charset="0"/>
              </a:rPr>
              <a:t>Work to delay the Cadillac Tax</a:t>
            </a:r>
          </a:p>
          <a:p>
            <a:pPr marL="457200" lvl="1" indent="0" eaLnBrk="1" hangingPunct="1">
              <a:spcBef>
                <a:spcPct val="0"/>
              </a:spcBef>
              <a:buFont typeface="Arial" panose="020B0604020202020204" pitchFamily="34" charset="0"/>
              <a:buNone/>
              <a:defRPr/>
            </a:pPr>
            <a:endParaRPr lang="en-US" altLang="en-US" sz="2000" b="1" dirty="0">
              <a:latin typeface="Arial" panose="020B0604020202020204" pitchFamily="34" charset="0"/>
            </a:endParaRPr>
          </a:p>
          <a:p>
            <a:pPr lvl="1" eaLnBrk="1" hangingPunct="1">
              <a:spcBef>
                <a:spcPct val="0"/>
              </a:spcBef>
              <a:buFontTx/>
              <a:buChar char="•"/>
              <a:defRPr/>
            </a:pPr>
            <a:r>
              <a:rPr lang="en-US" altLang="en-US" sz="2000" b="1" dirty="0" err="1">
                <a:latin typeface="Arial" panose="020B0604020202020204" pitchFamily="34" charset="0"/>
              </a:rPr>
              <a:t>Zadroga</a:t>
            </a:r>
            <a:r>
              <a:rPr lang="en-US" altLang="en-US" sz="2000" b="1" dirty="0">
                <a:latin typeface="Arial" panose="020B0604020202020204" pitchFamily="34" charset="0"/>
              </a:rPr>
              <a:t> Bill- Nationwide effort by IAFF members to reauthorize benefits for 9/11 responders</a:t>
            </a:r>
          </a:p>
          <a:p>
            <a:pPr marL="457200" lvl="1" indent="0" eaLnBrk="1" hangingPunct="1">
              <a:spcBef>
                <a:spcPct val="0"/>
              </a:spcBef>
              <a:buFont typeface="Arial" panose="020B0604020202020204" pitchFamily="34" charset="0"/>
              <a:buNone/>
              <a:defRPr/>
            </a:pPr>
            <a:endParaRPr lang="en-US" altLang="en-US" sz="2000" b="1" dirty="0">
              <a:latin typeface="Arial" panose="020B0604020202020204" pitchFamily="34" charset="0"/>
            </a:endParaRPr>
          </a:p>
          <a:p>
            <a:pPr lvl="1" eaLnBrk="1" hangingPunct="1">
              <a:spcBef>
                <a:spcPct val="0"/>
              </a:spcBef>
              <a:buFontTx/>
              <a:buChar char="•"/>
              <a:defRPr/>
            </a:pPr>
            <a:r>
              <a:rPr lang="en-US" altLang="en-US" sz="2000" b="1" dirty="0">
                <a:latin typeface="Arial" panose="020B0604020202020204" pitchFamily="34" charset="0"/>
              </a:rPr>
              <a:t>Stopping Senator Orrin Hatch bill to replace pensions with insurance company run annuities.</a:t>
            </a:r>
          </a:p>
          <a:p>
            <a:pPr lvl="1" eaLnBrk="1" hangingPunct="1">
              <a:spcBef>
                <a:spcPct val="0"/>
              </a:spcBef>
              <a:buFontTx/>
              <a:buChar char="•"/>
              <a:defRPr/>
            </a:pPr>
            <a:endParaRPr lang="en-US" altLang="en-US" sz="2000" b="1" dirty="0">
              <a:latin typeface="Arial" panose="020B0604020202020204" pitchFamily="34" charset="0"/>
            </a:endParaRPr>
          </a:p>
          <a:p>
            <a:pPr lvl="1" eaLnBrk="1" hangingPunct="1">
              <a:spcBef>
                <a:spcPct val="0"/>
              </a:spcBef>
              <a:buFontTx/>
              <a:buChar char="•"/>
              <a:defRPr/>
            </a:pPr>
            <a:r>
              <a:rPr lang="en-US" altLang="en-US" sz="2000" b="1" dirty="0">
                <a:latin typeface="Arial" panose="020B0604020202020204" pitchFamily="34" charset="0"/>
              </a:rPr>
              <a:t>Cancer Registry bill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468" y="896144"/>
            <a:ext cx="4434361" cy="2494328"/>
          </a:xfrm>
          <a:prstGeom prst="rect">
            <a:avLst/>
          </a:prstGeom>
        </p:spPr>
      </p:pic>
      <p:sp>
        <p:nvSpPr>
          <p:cNvPr id="8" name="Title 1">
            <a:extLst>
              <a:ext uri="{FF2B5EF4-FFF2-40B4-BE49-F238E27FC236}">
                <a16:creationId xmlns:a16="http://schemas.microsoft.com/office/drawing/2014/main" id="{0478712C-EF5F-4895-AF40-60A8B5E734C2}"/>
              </a:ext>
            </a:extLst>
          </p:cNvPr>
          <p:cNvSpPr>
            <a:spLocks noGrp="1"/>
          </p:cNvSpPr>
          <p:nvPr>
            <p:ph type="ctrTitle"/>
          </p:nvPr>
        </p:nvSpPr>
        <p:spPr>
          <a:xfrm>
            <a:off x="372664" y="93395"/>
            <a:ext cx="8530704" cy="350225"/>
          </a:xfrm>
        </p:spPr>
        <p:txBody>
          <a:bodyPr>
            <a:noAutofit/>
          </a:bodyPr>
          <a:lstStyle/>
          <a:p>
            <a:r>
              <a:rPr lang="en-US" sz="2400" i="1" dirty="0">
                <a:solidFill>
                  <a:schemeClr val="bg1"/>
                </a:solidFill>
                <a:latin typeface="Franklin Gothic Medium" panose="020B0603020102020204" pitchFamily="34" charset="0"/>
              </a:rPr>
              <a:t>NEW YORK STATE PROFESSIONAL FIRE FIGHTERS ASSOCIATION</a:t>
            </a:r>
          </a:p>
        </p:txBody>
      </p:sp>
    </p:spTree>
    <p:extLst>
      <p:ext uri="{BB962C8B-B14F-4D97-AF65-F5344CB8AC3E}">
        <p14:creationId xmlns:p14="http://schemas.microsoft.com/office/powerpoint/2010/main" val="2088103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1296</TotalTime>
  <Words>2691</Words>
  <Application>Microsoft Office PowerPoint</Application>
  <PresentationFormat>On-screen Show (4:3)</PresentationFormat>
  <Paragraphs>401</Paragraphs>
  <Slides>41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MS PGothic</vt:lpstr>
      <vt:lpstr>MS PGothic</vt:lpstr>
      <vt:lpstr>Arial</vt:lpstr>
      <vt:lpstr>Arial Bold</vt:lpstr>
      <vt:lpstr>Calibri</vt:lpstr>
      <vt:lpstr>Franklin Gothic Medium</vt:lpstr>
      <vt:lpstr>Garamond</vt:lpstr>
      <vt:lpstr>Times New Roman</vt:lpstr>
      <vt:lpstr>Wingdings</vt:lpstr>
      <vt:lpstr>Office Theme</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PowerPoint Presentation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lpstr>NEW YORK STATE PROFESSIONAL FIRE FIGHTERS ASSOCIATION</vt:lpstr>
    </vt:vector>
  </TitlesOfParts>
  <Company>IAFF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Davis</dc:creator>
  <cp:lastModifiedBy>owner</cp:lastModifiedBy>
  <cp:revision>75</cp:revision>
  <dcterms:created xsi:type="dcterms:W3CDTF">2017-04-12T14:52:24Z</dcterms:created>
  <dcterms:modified xsi:type="dcterms:W3CDTF">2018-02-27T21:51:29Z</dcterms:modified>
</cp:coreProperties>
</file>