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9"/>
  </p:notesMasterIdLst>
  <p:sldIdLst>
    <p:sldId id="257" r:id="rId2"/>
    <p:sldId id="260" r:id="rId3"/>
    <p:sldId id="261" r:id="rId4"/>
    <p:sldId id="265" r:id="rId5"/>
    <p:sldId id="266" r:id="rId6"/>
    <p:sldId id="267" r:id="rId7"/>
    <p:sldId id="268" r:id="rId8"/>
    <p:sldId id="377" r:id="rId9"/>
    <p:sldId id="270" r:id="rId10"/>
    <p:sldId id="380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81" r:id="rId20"/>
    <p:sldId id="289" r:id="rId21"/>
    <p:sldId id="290" r:id="rId22"/>
    <p:sldId id="291" r:id="rId23"/>
    <p:sldId id="292" r:id="rId24"/>
    <p:sldId id="394" r:id="rId25"/>
    <p:sldId id="285" r:id="rId26"/>
    <p:sldId id="286" r:id="rId27"/>
    <p:sldId id="287" r:id="rId28"/>
    <p:sldId id="288" r:id="rId29"/>
    <p:sldId id="383" r:id="rId30"/>
    <p:sldId id="293" r:id="rId31"/>
    <p:sldId id="294" r:id="rId32"/>
    <p:sldId id="295" r:id="rId33"/>
    <p:sldId id="296" r:id="rId34"/>
    <p:sldId id="297" r:id="rId35"/>
    <p:sldId id="298" r:id="rId36"/>
    <p:sldId id="384" r:id="rId37"/>
    <p:sldId id="304" r:id="rId38"/>
    <p:sldId id="305" r:id="rId39"/>
    <p:sldId id="306" r:id="rId40"/>
    <p:sldId id="307" r:id="rId41"/>
    <p:sldId id="308" r:id="rId42"/>
    <p:sldId id="309" r:id="rId43"/>
    <p:sldId id="386" r:id="rId44"/>
    <p:sldId id="387" r:id="rId45"/>
    <p:sldId id="389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90" r:id="rId55"/>
    <p:sldId id="391" r:id="rId56"/>
    <p:sldId id="392" r:id="rId57"/>
    <p:sldId id="326" r:id="rId58"/>
    <p:sldId id="327" r:id="rId59"/>
    <p:sldId id="329" r:id="rId60"/>
    <p:sldId id="328" r:id="rId61"/>
    <p:sldId id="330" r:id="rId62"/>
    <p:sldId id="332" r:id="rId63"/>
    <p:sldId id="333" r:id="rId64"/>
    <p:sldId id="334" r:id="rId65"/>
    <p:sldId id="335" r:id="rId66"/>
    <p:sldId id="395" r:id="rId67"/>
    <p:sldId id="371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10" r:id="rId81"/>
    <p:sldId id="420" r:id="rId82"/>
    <p:sldId id="421" r:id="rId83"/>
    <p:sldId id="422" r:id="rId84"/>
    <p:sldId id="423" r:id="rId85"/>
    <p:sldId id="424" r:id="rId86"/>
    <p:sldId id="409" r:id="rId87"/>
    <p:sldId id="427" r:id="rId88"/>
    <p:sldId id="428" r:id="rId89"/>
    <p:sldId id="429" r:id="rId90"/>
    <p:sldId id="430" r:id="rId91"/>
    <p:sldId id="431" r:id="rId92"/>
    <p:sldId id="433" r:id="rId93"/>
    <p:sldId id="435" r:id="rId94"/>
    <p:sldId id="439" r:id="rId95"/>
    <p:sldId id="440" r:id="rId96"/>
    <p:sldId id="441" r:id="rId97"/>
    <p:sldId id="442" r:id="rId98"/>
    <p:sldId id="443" r:id="rId99"/>
    <p:sldId id="444" r:id="rId100"/>
    <p:sldId id="445" r:id="rId101"/>
    <p:sldId id="446" r:id="rId102"/>
    <p:sldId id="447" r:id="rId103"/>
    <p:sldId id="448" r:id="rId104"/>
    <p:sldId id="449" r:id="rId105"/>
    <p:sldId id="450" r:id="rId106"/>
    <p:sldId id="451" r:id="rId107"/>
    <p:sldId id="452" r:id="rId108"/>
    <p:sldId id="453" r:id="rId109"/>
    <p:sldId id="454" r:id="rId110"/>
    <p:sldId id="455" r:id="rId111"/>
    <p:sldId id="456" r:id="rId112"/>
    <p:sldId id="457" r:id="rId113"/>
    <p:sldId id="458" r:id="rId114"/>
    <p:sldId id="459" r:id="rId115"/>
    <p:sldId id="460" r:id="rId116"/>
    <p:sldId id="461" r:id="rId117"/>
    <p:sldId id="462" r:id="rId118"/>
    <p:sldId id="463" r:id="rId119"/>
    <p:sldId id="464" r:id="rId120"/>
    <p:sldId id="465" r:id="rId121"/>
    <p:sldId id="466" r:id="rId122"/>
    <p:sldId id="467" r:id="rId123"/>
    <p:sldId id="468" r:id="rId124"/>
    <p:sldId id="515" r:id="rId125"/>
    <p:sldId id="473" r:id="rId126"/>
    <p:sldId id="474" r:id="rId127"/>
    <p:sldId id="475" r:id="rId128"/>
    <p:sldId id="476" r:id="rId129"/>
    <p:sldId id="478" r:id="rId130"/>
    <p:sldId id="479" r:id="rId131"/>
    <p:sldId id="480" r:id="rId132"/>
    <p:sldId id="481" r:id="rId133"/>
    <p:sldId id="482" r:id="rId134"/>
    <p:sldId id="483" r:id="rId135"/>
    <p:sldId id="484" r:id="rId136"/>
    <p:sldId id="485" r:id="rId137"/>
    <p:sldId id="486" r:id="rId138"/>
    <p:sldId id="487" r:id="rId139"/>
    <p:sldId id="488" r:id="rId140"/>
    <p:sldId id="489" r:id="rId141"/>
    <p:sldId id="490" r:id="rId142"/>
    <p:sldId id="491" r:id="rId143"/>
    <p:sldId id="492" r:id="rId144"/>
    <p:sldId id="496" r:id="rId145"/>
    <p:sldId id="497" r:id="rId146"/>
    <p:sldId id="507" r:id="rId147"/>
    <p:sldId id="508" r:id="rId148"/>
    <p:sldId id="513" r:id="rId149"/>
    <p:sldId id="514" r:id="rId150"/>
    <p:sldId id="516" r:id="rId151"/>
    <p:sldId id="517" r:id="rId152"/>
    <p:sldId id="518" r:id="rId153"/>
    <p:sldId id="519" r:id="rId154"/>
    <p:sldId id="520" r:id="rId155"/>
    <p:sldId id="521" r:id="rId156"/>
    <p:sldId id="522" r:id="rId157"/>
    <p:sldId id="523" r:id="rId158"/>
    <p:sldId id="524" r:id="rId159"/>
    <p:sldId id="525" r:id="rId160"/>
    <p:sldId id="526" r:id="rId161"/>
    <p:sldId id="527" r:id="rId162"/>
    <p:sldId id="528" r:id="rId163"/>
    <p:sldId id="529" r:id="rId164"/>
    <p:sldId id="530" r:id="rId165"/>
    <p:sldId id="531" r:id="rId166"/>
    <p:sldId id="532" r:id="rId167"/>
    <p:sldId id="533" r:id="rId168"/>
    <p:sldId id="534" r:id="rId169"/>
    <p:sldId id="535" r:id="rId170"/>
    <p:sldId id="536" r:id="rId171"/>
    <p:sldId id="537" r:id="rId172"/>
    <p:sldId id="538" r:id="rId173"/>
    <p:sldId id="539" r:id="rId174"/>
    <p:sldId id="540" r:id="rId175"/>
    <p:sldId id="541" r:id="rId176"/>
    <p:sldId id="542" r:id="rId177"/>
    <p:sldId id="543" r:id="rId178"/>
    <p:sldId id="544" r:id="rId179"/>
    <p:sldId id="545" r:id="rId180"/>
    <p:sldId id="549" r:id="rId181"/>
    <p:sldId id="550" r:id="rId182"/>
    <p:sldId id="551" r:id="rId183"/>
    <p:sldId id="552" r:id="rId184"/>
    <p:sldId id="553" r:id="rId185"/>
    <p:sldId id="554" r:id="rId186"/>
    <p:sldId id="555" r:id="rId187"/>
    <p:sldId id="556" r:id="rId188"/>
    <p:sldId id="557" r:id="rId189"/>
    <p:sldId id="558" r:id="rId190"/>
    <p:sldId id="561" r:id="rId191"/>
    <p:sldId id="562" r:id="rId192"/>
    <p:sldId id="563" r:id="rId193"/>
    <p:sldId id="564" r:id="rId194"/>
    <p:sldId id="565" r:id="rId195"/>
    <p:sldId id="566" r:id="rId196"/>
    <p:sldId id="567" r:id="rId197"/>
    <p:sldId id="568" r:id="rId198"/>
    <p:sldId id="569" r:id="rId199"/>
    <p:sldId id="570" r:id="rId200"/>
    <p:sldId id="571" r:id="rId201"/>
    <p:sldId id="572" r:id="rId202"/>
    <p:sldId id="573" r:id="rId203"/>
    <p:sldId id="574" r:id="rId204"/>
    <p:sldId id="575" r:id="rId205"/>
    <p:sldId id="576" r:id="rId206"/>
    <p:sldId id="577" r:id="rId207"/>
    <p:sldId id="578" r:id="rId2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2.xml"/><Relationship Id="rId13" Type="http://schemas.openxmlformats.org/officeDocument/2006/relationships/slide" Target="slides/slide77.xml"/><Relationship Id="rId18" Type="http://schemas.openxmlformats.org/officeDocument/2006/relationships/slide" Target="slides/slide91.xml"/><Relationship Id="rId26" Type="http://schemas.openxmlformats.org/officeDocument/2006/relationships/slide" Target="slides/slide157.xml"/><Relationship Id="rId3" Type="http://schemas.openxmlformats.org/officeDocument/2006/relationships/slide" Target="slides/slide18.xml"/><Relationship Id="rId21" Type="http://schemas.openxmlformats.org/officeDocument/2006/relationships/slide" Target="slides/slide105.xml"/><Relationship Id="rId7" Type="http://schemas.openxmlformats.org/officeDocument/2006/relationships/slide" Target="slides/slide42.xml"/><Relationship Id="rId12" Type="http://schemas.openxmlformats.org/officeDocument/2006/relationships/slide" Target="slides/slide76.xml"/><Relationship Id="rId17" Type="http://schemas.openxmlformats.org/officeDocument/2006/relationships/slide" Target="slides/slide90.xml"/><Relationship Id="rId25" Type="http://schemas.openxmlformats.org/officeDocument/2006/relationships/slide" Target="slides/slide131.xml"/><Relationship Id="rId2" Type="http://schemas.openxmlformats.org/officeDocument/2006/relationships/slide" Target="slides/slide12.xml"/><Relationship Id="rId16" Type="http://schemas.openxmlformats.org/officeDocument/2006/relationships/slide" Target="slides/slide88.xml"/><Relationship Id="rId20" Type="http://schemas.openxmlformats.org/officeDocument/2006/relationships/slide" Target="slides/slide102.xml"/><Relationship Id="rId29" Type="http://schemas.openxmlformats.org/officeDocument/2006/relationships/slide" Target="slides/slide185.xml"/><Relationship Id="rId1" Type="http://schemas.openxmlformats.org/officeDocument/2006/relationships/slide" Target="slides/slide9.xml"/><Relationship Id="rId6" Type="http://schemas.openxmlformats.org/officeDocument/2006/relationships/slide" Target="slides/slide37.xml"/><Relationship Id="rId11" Type="http://schemas.openxmlformats.org/officeDocument/2006/relationships/slide" Target="slides/slide59.xml"/><Relationship Id="rId24" Type="http://schemas.openxmlformats.org/officeDocument/2006/relationships/slide" Target="slides/slide127.xml"/><Relationship Id="rId5" Type="http://schemas.openxmlformats.org/officeDocument/2006/relationships/slide" Target="slides/slide29.xml"/><Relationship Id="rId15" Type="http://schemas.openxmlformats.org/officeDocument/2006/relationships/slide" Target="slides/slide87.xml"/><Relationship Id="rId23" Type="http://schemas.openxmlformats.org/officeDocument/2006/relationships/slide" Target="slides/slide122.xml"/><Relationship Id="rId28" Type="http://schemas.openxmlformats.org/officeDocument/2006/relationships/slide" Target="slides/slide183.xml"/><Relationship Id="rId10" Type="http://schemas.openxmlformats.org/officeDocument/2006/relationships/slide" Target="slides/slide57.xml"/><Relationship Id="rId19" Type="http://schemas.openxmlformats.org/officeDocument/2006/relationships/slide" Target="slides/slide94.xml"/><Relationship Id="rId31" Type="http://schemas.openxmlformats.org/officeDocument/2006/relationships/slide" Target="slides/slide202.xml"/><Relationship Id="rId4" Type="http://schemas.openxmlformats.org/officeDocument/2006/relationships/slide" Target="slides/slide21.xml"/><Relationship Id="rId9" Type="http://schemas.openxmlformats.org/officeDocument/2006/relationships/slide" Target="slides/slide55.xml"/><Relationship Id="rId14" Type="http://schemas.openxmlformats.org/officeDocument/2006/relationships/slide" Target="slides/slide78.xml"/><Relationship Id="rId22" Type="http://schemas.openxmlformats.org/officeDocument/2006/relationships/slide" Target="slides/slide109.xml"/><Relationship Id="rId27" Type="http://schemas.openxmlformats.org/officeDocument/2006/relationships/slide" Target="slides/slide167.xml"/><Relationship Id="rId30" Type="http://schemas.openxmlformats.org/officeDocument/2006/relationships/slide" Target="slides/slide19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20A5E-6E38-498D-8216-D776DE611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5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ED714A-FBF5-4C4B-8C18-3ABAD3EF6E2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D2CE5C-A771-4ED3-90AC-12618F31EBCE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846FAE-B5B4-40A2-8469-EEE2550ACC06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085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A105B74-560A-4815-801E-728147B10F88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B25381B-3AB0-4E78-8496-D2512809E4A8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30E43E-EA29-4056-B2CC-95CED149CC7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0466328-F828-4388-8E7B-4C33FDC92815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7B91EAB-663B-4930-BEDF-44CE49D2E17B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1CEA1F9-9CD8-4CF6-BD5F-9A506DA6A27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332E8C-9334-48C3-9C45-8DB36DF09F39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B440FAA-0287-4E61-8905-006CF1D27A5C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E3BCB32-DA13-4055-9E35-81838D40FE3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EBDC11-7E01-4944-97DA-8BF815DAC793}" type="slidenum">
              <a:rPr lang="en-US" altLang="en-US"/>
              <a:pPr algn="r" eaLnBrk="1" hangingPunct="1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E0465A-B145-4981-82E6-5D55B7C1501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D599F3-1477-454D-9CEF-C1AB1CBB96E2}" type="slidenum">
              <a:rPr lang="en-US" altLang="en-US"/>
              <a:pPr algn="r" eaLnBrk="1" hangingPunct="1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498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B77394-1B10-4B1E-B4F7-D08EC1F486E6}" type="slidenum">
              <a:rPr lang="en-US" altLang="en-US"/>
              <a:pPr algn="r" eaLnBrk="1" hangingPunct="1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3A539-7327-46D9-A2AA-573EBA007CF6}" type="slidenum">
              <a:rPr lang="en-US" altLang="en-US"/>
              <a:pPr algn="r" eaLnBrk="1" hangingPunct="1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16BC0C4-D78B-4738-A5D4-5BAE7DF6907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39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EE212A8-0366-4A89-86BB-F5BBB0EF428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49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335E555-E68C-4F16-BE1D-52B89B300729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671F138-0E95-48EF-A99A-5C48F8A0ACAC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663601A-BC7A-4D99-BCD3-6F2C4A7E8B7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F721595-76D2-4671-ADFB-35686A646143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86E986-4E93-4B2C-9201-723EB10036B8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D9D8093-367E-4572-B105-7DCFA7BCEA8F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FD37114-3EA6-4DAD-9728-8DD2F730E3E7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3870C0D-D46C-4129-98B6-E18164825BB5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361AD91-14AF-44DF-9783-C81F26762EFE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3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2C649D8-722F-41A4-BC17-B4C7DA9969D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C58A6C-E870-4ED9-B8D6-ADC52CDA046F}" type="slidenum">
              <a:rPr lang="en-US" altLang="en-US"/>
              <a:pPr algn="r" eaLnBrk="1" hangingPunct="1"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269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7494102-CA7B-4F2A-9B86-B8A431D5D8FB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2575EA8-4867-4096-A74B-8FD54F6C430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0648F7-83D5-4F37-A045-806692180814}" type="slidenum">
              <a:rPr lang="en-US" altLang="en-US"/>
              <a:pPr algn="r" eaLnBrk="1" hangingPunct="1"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B154383-C237-4E27-89B1-2FF05F1C484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2FA7D9-CF93-4437-81AE-91828F0FFF60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D6716CE-A5DF-4CBF-B9DA-2735A6AEEE01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EC46542-B138-4275-92EF-BD1925EFD502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E81688-38D7-4EAD-BD95-1A759EB66404}" type="slidenum">
              <a:rPr lang="en-US" altLang="en-US"/>
              <a:pPr algn="r" eaLnBrk="1" hangingPunct="1"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9DD571F-272C-4101-A243-F93617906B5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AA63DC-9297-4294-A3D4-5130B1B46C7F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467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02B4BAF-5634-47D0-80B3-C7AC6D7F1281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3CE869E-5D95-460B-A033-3D48E6CE799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6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760E26C-6501-4BA2-A956-6773D410CED8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57C9329-DE00-4246-B98B-456569361E13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3660542-5F9F-4F91-9F7B-1C5E1298812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139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BF28DE-AC5C-414C-9D60-6AB9937748A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597D5F3-EB02-4221-921E-582E9CA371E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140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04078B-E2A0-4FF7-8A29-EE2F3BC0C02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141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602714B-70D3-4E8E-A3F2-8E74BD8FDB73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142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4FE9B75-EDE5-4A30-81B5-8D008BB24061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144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324F3C8-246E-46AF-B3D1-EDC7DB2FAAC2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146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DE8A2E-7DB4-4704-B366-08EDD0C5FA02}" type="slidenum">
              <a:rPr lang="en-US" altLang="en-US"/>
              <a:pPr algn="r" eaLnBrk="1" hangingPunct="1">
                <a:spcBef>
                  <a:spcPct val="0"/>
                </a:spcBef>
              </a:pPr>
              <a:t>148</a:t>
            </a:fld>
            <a:endParaRPr lang="en-US" altLang="en-US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FADCC0-453A-45BA-8039-A60B93906C50}" type="slidenum">
              <a:rPr lang="en-US" altLang="en-US"/>
              <a:pPr algn="r" eaLnBrk="1" hangingPunct="1">
                <a:spcBef>
                  <a:spcPct val="0"/>
                </a:spcBef>
              </a:pPr>
              <a:t>149</a:t>
            </a:fld>
            <a:endParaRPr lang="en-US" altLang="en-US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4CA954-BBB8-4001-9812-1BBA04C372C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B1E88C-C854-4A65-9ACC-597F53A386B4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F4070-FED1-4E99-9C94-5C83D3FB31AE}" type="slidenum">
              <a:rPr lang="en-US" altLang="en-US" smtClean="0"/>
              <a:pPr eaLnBrk="1" hangingPunct="1">
                <a:spcBef>
                  <a:spcPct val="0"/>
                </a:spcBef>
              </a:pPr>
              <a:t>150</a:t>
            </a:fld>
            <a:endParaRPr lang="en-US" altLang="en-US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023C34-5D0A-4E57-914B-753F5898B8DC}" type="slidenum">
              <a:rPr lang="en-US" altLang="en-US"/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10547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5D554E-26AF-4AB8-9F74-2F8E666A4347}" type="slidenum">
              <a:rPr lang="en-US" altLang="en-US"/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5B7521-2D56-4EB9-B7A6-5F490571590B}" type="slidenum">
              <a:rPr lang="en-US" altLang="en-US" smtClean="0"/>
              <a:pPr eaLnBrk="1" hangingPunct="1">
                <a:spcBef>
                  <a:spcPct val="0"/>
                </a:spcBef>
              </a:pPr>
              <a:t>151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8C2F5C-F626-4844-B6C4-936B3540B87D}" type="slidenum">
              <a:rPr lang="en-US" altLang="en-US" smtClean="0"/>
              <a:pPr eaLnBrk="1" hangingPunct="1">
                <a:spcBef>
                  <a:spcPct val="0"/>
                </a:spcBef>
              </a:pPr>
              <a:t>152</a:t>
            </a:fld>
            <a:endParaRPr lang="en-US" altLang="en-US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E437FB-2BCE-414A-814D-034C58D7B8D1}" type="slidenum">
              <a:rPr lang="en-US" altLang="en-US"/>
              <a:pPr algn="r" eaLnBrk="1" hangingPunct="1"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65745C-83D8-4BBD-A478-156181D0B5BD}" type="slidenum">
              <a:rPr lang="en-US" altLang="en-US" smtClean="0"/>
              <a:pPr eaLnBrk="1" hangingPunct="1">
                <a:spcBef>
                  <a:spcPct val="0"/>
                </a:spcBef>
              </a:pPr>
              <a:t>153</a:t>
            </a:fld>
            <a:endParaRPr lang="en-US" altLang="en-US" smtClean="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C60A38-69F5-43A7-B456-D323501E4C46}" type="slidenum">
              <a:rPr lang="en-US" altLang="en-US"/>
              <a:pPr algn="r" eaLnBrk="1" hangingPunct="1">
                <a:spcBef>
                  <a:spcPct val="0"/>
                </a:spcBef>
              </a:pPr>
              <a:t>153</a:t>
            </a:fld>
            <a:endParaRPr lang="en-US" altLang="en-US"/>
          </a:p>
        </p:txBody>
      </p:sp>
      <p:sp>
        <p:nvSpPr>
          <p:cNvPr id="10957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8D028E-1A17-40A5-A268-6241F9D63456}" type="slidenum">
              <a:rPr lang="en-US" altLang="en-US" smtClean="0"/>
              <a:pPr eaLnBrk="1" hangingPunct="1">
                <a:spcBef>
                  <a:spcPct val="0"/>
                </a:spcBef>
              </a:pPr>
              <a:t>154</a:t>
            </a:fld>
            <a:endParaRPr lang="en-US" altLang="en-US" smtClean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EE4FA6-C739-4BE3-BF44-C5D4103CF471}" type="slidenum">
              <a:rPr lang="en-US" altLang="en-US"/>
              <a:pPr algn="r" eaLnBrk="1" hangingPunct="1">
                <a:spcBef>
                  <a:spcPct val="0"/>
                </a:spcBef>
              </a:pPr>
              <a:t>154</a:t>
            </a:fld>
            <a:endParaRPr lang="en-US" altLang="en-US"/>
          </a:p>
        </p:txBody>
      </p:sp>
      <p:sp>
        <p:nvSpPr>
          <p:cNvPr id="1105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69905-82E2-42F1-B26B-AA3CE40583AB}" type="slidenum">
              <a:rPr lang="en-US" altLang="en-US" smtClean="0"/>
              <a:pPr eaLnBrk="1" hangingPunct="1">
                <a:spcBef>
                  <a:spcPct val="0"/>
                </a:spcBef>
              </a:pPr>
              <a:t>155</a:t>
            </a:fld>
            <a:endParaRPr lang="en-US" altLang="en-US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BEEDD1-2390-44FC-A126-0431E2607069}" type="slidenum">
              <a:rPr lang="en-US" altLang="en-US"/>
              <a:pPr algn="r" eaLnBrk="1" hangingPunct="1">
                <a:spcBef>
                  <a:spcPct val="0"/>
                </a:spcBef>
              </a:pPr>
              <a:t>155</a:t>
            </a:fld>
            <a:endParaRPr lang="en-US" altLang="en-US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A6D221-B6E2-4E0A-A8D5-4CF4E5D17B87}" type="slidenum">
              <a:rPr lang="en-US" altLang="en-US" smtClean="0"/>
              <a:pPr eaLnBrk="1" hangingPunct="1">
                <a:spcBef>
                  <a:spcPct val="0"/>
                </a:spcBef>
              </a:pPr>
              <a:t>156</a:t>
            </a:fld>
            <a:endParaRPr lang="en-US" altLang="en-US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DF143A-44ED-4AB5-919D-2E2B9FB0252C}" type="slidenum">
              <a:rPr lang="en-US" altLang="en-US"/>
              <a:pPr algn="r" eaLnBrk="1" hangingPunct="1">
                <a:spcBef>
                  <a:spcPct val="0"/>
                </a:spcBef>
              </a:pPr>
              <a:t>156</a:t>
            </a:fld>
            <a:endParaRPr lang="en-US" altLang="en-US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E985C8-FF3C-4EF9-9666-854CD2E07394}" type="slidenum">
              <a:rPr lang="en-US" altLang="en-US" smtClean="0"/>
              <a:pPr eaLnBrk="1" hangingPunct="1">
                <a:spcBef>
                  <a:spcPct val="0"/>
                </a:spcBef>
              </a:pPr>
              <a:t>157</a:t>
            </a:fld>
            <a:endParaRPr lang="en-US" altLang="en-US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3FEB18-5C29-4FFD-A99F-60CFB0788694}" type="slidenum">
              <a:rPr lang="en-US" altLang="en-US"/>
              <a:pPr algn="r" eaLnBrk="1" hangingPunct="1">
                <a:spcBef>
                  <a:spcPct val="0"/>
                </a:spcBef>
              </a:pPr>
              <a:t>157</a:t>
            </a:fld>
            <a:endParaRPr lang="en-US" altLang="en-US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6BD475-FE94-462B-AED8-D0BB6282CF34}" type="slidenum">
              <a:rPr lang="en-US" altLang="en-US" smtClean="0"/>
              <a:pPr eaLnBrk="1" hangingPunct="1">
                <a:spcBef>
                  <a:spcPct val="0"/>
                </a:spcBef>
              </a:pPr>
              <a:t>158</a:t>
            </a:fld>
            <a:endParaRPr lang="en-US" altLang="en-US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8DDA3F-0201-42A8-8E26-66D30609B233}" type="slidenum">
              <a:rPr lang="en-US" altLang="en-US"/>
              <a:pPr algn="r" eaLnBrk="1" hangingPunct="1">
                <a:spcBef>
                  <a:spcPct val="0"/>
                </a:spcBef>
              </a:pPr>
              <a:t>158</a:t>
            </a:fld>
            <a:endParaRPr lang="en-US" altLang="en-US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14892-99DD-4FC2-8612-B692EF106828}" type="slidenum">
              <a:rPr lang="en-US" altLang="en-US" smtClean="0"/>
              <a:pPr eaLnBrk="1" hangingPunct="1">
                <a:spcBef>
                  <a:spcPct val="0"/>
                </a:spcBef>
              </a:pPr>
              <a:t>159</a:t>
            </a:fld>
            <a:endParaRPr lang="en-US" altLang="en-US" smtClean="0"/>
          </a:p>
        </p:txBody>
      </p:sp>
      <p:sp>
        <p:nvSpPr>
          <p:cNvPr id="12185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B75E3D8-649E-4552-9770-86AD90DDE6C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159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1EDE4F-A985-4CF0-9513-14C154804EF1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44A3F0-3675-4822-8AD0-F2406BE47F47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776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6412FA-F903-4AA2-BF64-A9ECC72C4B4A}" type="slidenum">
              <a:rPr lang="en-US" altLang="en-US" smtClean="0"/>
              <a:pPr eaLnBrk="1" hangingPunct="1">
                <a:spcBef>
                  <a:spcPct val="0"/>
                </a:spcBef>
              </a:pPr>
              <a:t>160</a:t>
            </a:fld>
            <a:endParaRPr lang="en-US" altLang="en-US" smtClean="0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4FB98C-5A84-4D49-B46D-6E10E70EF48C}" type="slidenum">
              <a:rPr lang="en-US" altLang="en-US"/>
              <a:pPr algn="r" eaLnBrk="1" hangingPunct="1">
                <a:spcBef>
                  <a:spcPct val="0"/>
                </a:spcBef>
              </a:pPr>
              <a:t>160</a:t>
            </a:fld>
            <a:endParaRPr lang="en-US" altLang="en-US"/>
          </a:p>
        </p:txBody>
      </p:sp>
      <p:sp>
        <p:nvSpPr>
          <p:cNvPr id="12493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30A8F-6C1C-46DD-B10E-19985948C960}" type="slidenum">
              <a:rPr lang="en-US" altLang="en-US" smtClean="0"/>
              <a:pPr eaLnBrk="1" hangingPunct="1">
                <a:spcBef>
                  <a:spcPct val="0"/>
                </a:spcBef>
              </a:pPr>
              <a:t>161</a:t>
            </a:fld>
            <a:endParaRPr lang="en-US" altLang="en-US" smtClean="0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58678F-75E2-45DC-A661-7B036E14220D}" type="slidenum">
              <a:rPr lang="en-US" altLang="en-US"/>
              <a:pPr algn="r" eaLnBrk="1" hangingPunct="1"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12800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989CB4-701C-4848-B7D6-FF93AFDC6048}" type="slidenum">
              <a:rPr lang="en-US" altLang="en-US"/>
              <a:pPr algn="r" eaLnBrk="1" hangingPunct="1"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128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AD75C-8283-4C07-A8A6-201D65E25208}" type="slidenum">
              <a:rPr lang="en-US" altLang="en-US" smtClean="0"/>
              <a:pPr eaLnBrk="1" hangingPunct="1">
                <a:spcBef>
                  <a:spcPct val="0"/>
                </a:spcBef>
              </a:pPr>
              <a:t>162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43A226-A67A-4B0A-AD60-DBF34E8041B2}" type="slidenum">
              <a:rPr lang="en-US" altLang="en-US" smtClean="0"/>
              <a:pPr eaLnBrk="1" hangingPunct="1">
                <a:spcBef>
                  <a:spcPct val="0"/>
                </a:spcBef>
              </a:pPr>
              <a:t>163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754BD3-B3B4-4370-A4EE-4BFEC16A71CE}" type="slidenum">
              <a:rPr lang="en-US" altLang="en-US" smtClean="0"/>
              <a:pPr eaLnBrk="1" hangingPunct="1">
                <a:spcBef>
                  <a:spcPct val="0"/>
                </a:spcBef>
              </a:pPr>
              <a:t>164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E71AD-7148-4640-A4FC-427B5ED73F5D}" type="slidenum">
              <a:rPr lang="en-US" altLang="en-US" smtClean="0"/>
              <a:pPr eaLnBrk="1" hangingPunct="1">
                <a:spcBef>
                  <a:spcPct val="0"/>
                </a:spcBef>
              </a:pPr>
              <a:t>165</a:t>
            </a:fld>
            <a:endParaRPr lang="en-US" altLang="en-US" smtClean="0"/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B0A12A-571B-4236-B029-2096F1A98F81}" type="slidenum">
              <a:rPr lang="en-US" altLang="en-US"/>
              <a:pPr algn="r" eaLnBrk="1" hangingPunct="1">
                <a:spcBef>
                  <a:spcPct val="0"/>
                </a:spcBef>
              </a:pPr>
              <a:t>165</a:t>
            </a:fld>
            <a:endParaRPr lang="en-US" altLang="en-US"/>
          </a:p>
        </p:txBody>
      </p:sp>
      <p:sp>
        <p:nvSpPr>
          <p:cNvPr id="13312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0FC9BA-1F88-403B-AC30-3B49B3327901}" type="slidenum">
              <a:rPr lang="en-US" altLang="en-US"/>
              <a:pPr algn="r" eaLnBrk="1" hangingPunct="1">
                <a:spcBef>
                  <a:spcPct val="0"/>
                </a:spcBef>
              </a:pPr>
              <a:t>165</a:t>
            </a:fld>
            <a:endParaRPr lang="en-US" altLang="en-US"/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8CA22-F4F1-4D99-94A8-6856F66BE568}" type="slidenum">
              <a:rPr lang="en-US" altLang="en-US" smtClean="0"/>
              <a:pPr eaLnBrk="1" hangingPunct="1">
                <a:spcBef>
                  <a:spcPct val="0"/>
                </a:spcBef>
              </a:pPr>
              <a:t>166</a:t>
            </a:fld>
            <a:endParaRPr lang="en-US" altLang="en-US" smtClean="0"/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733F8F-D5EE-48B9-A4F0-0C0EEAE27F31}" type="slidenum">
              <a:rPr lang="en-US" altLang="en-US"/>
              <a:pPr algn="r" eaLnBrk="1" hangingPunct="1">
                <a:spcBef>
                  <a:spcPct val="0"/>
                </a:spcBef>
              </a:pPr>
              <a:t>166</a:t>
            </a:fld>
            <a:endParaRPr lang="en-US" altLang="en-US"/>
          </a:p>
        </p:txBody>
      </p:sp>
      <p:sp>
        <p:nvSpPr>
          <p:cNvPr id="13414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6115D-E61E-4147-B6B3-FCBE3BB507BF}" type="slidenum">
              <a:rPr lang="en-US" altLang="en-US"/>
              <a:pPr algn="r" eaLnBrk="1" hangingPunct="1">
                <a:spcBef>
                  <a:spcPct val="0"/>
                </a:spcBef>
              </a:pPr>
              <a:t>166</a:t>
            </a:fld>
            <a:endParaRPr lang="en-US" altLang="en-US"/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61CE6-E950-4D4C-85F0-F14F59112098}" type="slidenum">
              <a:rPr lang="en-US" altLang="en-US" smtClean="0"/>
              <a:pPr eaLnBrk="1" hangingPunct="1">
                <a:spcBef>
                  <a:spcPct val="0"/>
                </a:spcBef>
              </a:pPr>
              <a:t>167</a:t>
            </a:fld>
            <a:endParaRPr lang="en-US" altLang="en-US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2FF7AD-CA39-4D7B-A478-AC6B0E6162B9}" type="slidenum">
              <a:rPr lang="en-US" altLang="en-US"/>
              <a:pPr algn="r" eaLnBrk="1" hangingPunct="1">
                <a:spcBef>
                  <a:spcPct val="0"/>
                </a:spcBef>
              </a:pPr>
              <a:t>167</a:t>
            </a:fld>
            <a:endParaRPr lang="en-US" altLang="en-US"/>
          </a:p>
        </p:txBody>
      </p:sp>
      <p:sp>
        <p:nvSpPr>
          <p:cNvPr id="135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32F73B-1396-46E7-88B4-C5B86619B001}" type="slidenum">
              <a:rPr lang="en-US" altLang="en-US"/>
              <a:pPr algn="r" eaLnBrk="1" hangingPunct="1">
                <a:spcBef>
                  <a:spcPct val="0"/>
                </a:spcBef>
              </a:pPr>
              <a:t>167</a:t>
            </a:fld>
            <a:endParaRPr lang="en-US" altLang="en-US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37BD37-CBB8-4B22-9898-B70CF3D73EED}" type="slidenum">
              <a:rPr lang="en-US" altLang="en-US" smtClean="0"/>
              <a:pPr eaLnBrk="1" hangingPunct="1">
                <a:spcBef>
                  <a:spcPct val="0"/>
                </a:spcBef>
              </a:pPr>
              <a:t>168</a:t>
            </a:fld>
            <a:endParaRPr lang="en-US" altLang="en-US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BEE3EC-013D-4401-8033-6223BB0AD87A}" type="slidenum">
              <a:rPr lang="en-US" altLang="en-US"/>
              <a:pPr algn="r" eaLnBrk="1" hangingPunct="1">
                <a:spcBef>
                  <a:spcPct val="0"/>
                </a:spcBef>
              </a:pPr>
              <a:t>168</a:t>
            </a:fld>
            <a:endParaRPr lang="en-US" altLang="en-US"/>
          </a:p>
        </p:txBody>
      </p:sp>
      <p:sp>
        <p:nvSpPr>
          <p:cNvPr id="13619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B48164-65FA-44E4-9653-85CFC4088A87}" type="slidenum">
              <a:rPr lang="en-US" altLang="en-US"/>
              <a:pPr algn="r" eaLnBrk="1" hangingPunct="1">
                <a:spcBef>
                  <a:spcPct val="0"/>
                </a:spcBef>
              </a:pPr>
              <a:t>168</a:t>
            </a:fld>
            <a:endParaRPr lang="en-US" altLang="en-US"/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2AB47-9E4C-48CF-B5EA-5949731A4797}" type="slidenum">
              <a:rPr lang="en-US" altLang="en-US" smtClean="0"/>
              <a:pPr eaLnBrk="1" hangingPunct="1">
                <a:spcBef>
                  <a:spcPct val="0"/>
                </a:spcBef>
              </a:pPr>
              <a:t>169</a:t>
            </a:fld>
            <a:endParaRPr lang="en-US" altLang="en-US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BAEE99-7D30-46D3-B2FD-39A1988ECE9A}" type="slidenum">
              <a:rPr lang="en-US" altLang="en-US"/>
              <a:pPr algn="r" eaLnBrk="1" hangingPunct="1">
                <a:spcBef>
                  <a:spcPct val="0"/>
                </a:spcBef>
              </a:pPr>
              <a:t>169</a:t>
            </a:fld>
            <a:endParaRPr lang="en-US" altLang="en-US"/>
          </a:p>
        </p:txBody>
      </p:sp>
      <p:sp>
        <p:nvSpPr>
          <p:cNvPr id="1372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6F4276-CC7D-46B1-960E-3DB604FEEA9A}" type="slidenum">
              <a:rPr lang="en-US" altLang="en-US"/>
              <a:pPr algn="r" eaLnBrk="1" hangingPunct="1">
                <a:spcBef>
                  <a:spcPct val="0"/>
                </a:spcBef>
              </a:pPr>
              <a:t>169</a:t>
            </a:fld>
            <a:endParaRPr lang="en-US" altLang="en-US"/>
          </a:p>
        </p:txBody>
      </p:sp>
      <p:sp>
        <p:nvSpPr>
          <p:cNvPr id="1372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4D7BD-0E2E-4871-8F71-8745CED97B2D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2C51BC-3823-46C1-99A4-A47C1DDE30B0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F5C848-152D-4A5A-A9E8-17438FF64DEF}" type="slidenum">
              <a:rPr lang="en-US" altLang="en-US" smtClean="0"/>
              <a:pPr eaLnBrk="1" hangingPunct="1">
                <a:spcBef>
                  <a:spcPct val="0"/>
                </a:spcBef>
              </a:pPr>
              <a:t>170</a:t>
            </a:fld>
            <a:endParaRPr lang="en-US" altLang="en-US" smtClean="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29868D-9464-441C-BCBD-2530B80A0F8E}" type="slidenum">
              <a:rPr lang="en-US" altLang="en-US"/>
              <a:pPr algn="r" eaLnBrk="1" hangingPunct="1">
                <a:spcBef>
                  <a:spcPct val="0"/>
                </a:spcBef>
              </a:pPr>
              <a:t>170</a:t>
            </a:fld>
            <a:endParaRPr lang="en-US" altLang="en-US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22337-10A0-48F6-A7C9-A35FE8273678}" type="slidenum">
              <a:rPr lang="en-US" altLang="en-US" smtClean="0"/>
              <a:pPr eaLnBrk="1" hangingPunct="1">
                <a:spcBef>
                  <a:spcPct val="0"/>
                </a:spcBef>
              </a:pPr>
              <a:t>171</a:t>
            </a:fld>
            <a:endParaRPr lang="en-US" altLang="en-US" smtClean="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708ACA-D20E-48DF-AB7F-76BBA694B7FA}" type="slidenum">
              <a:rPr lang="en-US" altLang="en-US"/>
              <a:pPr algn="r" eaLnBrk="1" hangingPunct="1">
                <a:spcBef>
                  <a:spcPct val="0"/>
                </a:spcBef>
              </a:pPr>
              <a:t>171</a:t>
            </a:fld>
            <a:endParaRPr lang="en-US" altLang="en-US"/>
          </a:p>
        </p:txBody>
      </p:sp>
      <p:sp>
        <p:nvSpPr>
          <p:cNvPr id="13926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3FC98-82BB-49C1-9732-CC55FA2A4522}" type="slidenum">
              <a:rPr lang="en-US" altLang="en-US" smtClean="0"/>
              <a:pPr eaLnBrk="1" hangingPunct="1">
                <a:spcBef>
                  <a:spcPct val="0"/>
                </a:spcBef>
              </a:pPr>
              <a:t>172</a:t>
            </a:fld>
            <a:endParaRPr lang="en-US" altLang="en-US" smtClean="0"/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FB7CF5-1DA6-4029-96FD-B6F330225B6A}" type="slidenum">
              <a:rPr lang="en-US" altLang="en-US"/>
              <a:pPr algn="r" eaLnBrk="1" hangingPunct="1">
                <a:spcBef>
                  <a:spcPct val="0"/>
                </a:spcBef>
              </a:pPr>
              <a:t>172</a:t>
            </a:fld>
            <a:endParaRPr lang="en-US" altLang="en-US"/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F048A-4BAF-428C-9B33-665E263771F4}" type="slidenum">
              <a:rPr lang="en-US" altLang="en-US" smtClean="0"/>
              <a:pPr eaLnBrk="1" hangingPunct="1">
                <a:spcBef>
                  <a:spcPct val="0"/>
                </a:spcBef>
              </a:pPr>
              <a:t>173</a:t>
            </a:fld>
            <a:endParaRPr lang="en-US" altLang="en-US" smtClean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3BBEAB-2F52-4ED5-AA65-07BEA410A6B9}" type="slidenum">
              <a:rPr lang="en-US" altLang="en-US"/>
              <a:pPr algn="r" eaLnBrk="1" hangingPunct="1">
                <a:spcBef>
                  <a:spcPct val="0"/>
                </a:spcBef>
              </a:pPr>
              <a:t>173</a:t>
            </a:fld>
            <a:endParaRPr lang="en-US" altLang="en-US"/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06846B-D81D-4F26-B136-07D20BD86C3D}" type="slidenum">
              <a:rPr lang="en-US" altLang="en-US"/>
              <a:pPr algn="r" eaLnBrk="1" hangingPunct="1">
                <a:spcBef>
                  <a:spcPct val="0"/>
                </a:spcBef>
              </a:pPr>
              <a:t>173</a:t>
            </a:fld>
            <a:endParaRPr lang="en-US" altLang="en-US"/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EFE52B-8DD9-4836-89F3-4EBD335C5EDF}" type="slidenum">
              <a:rPr lang="en-US" altLang="en-US" smtClean="0"/>
              <a:pPr eaLnBrk="1" hangingPunct="1">
                <a:spcBef>
                  <a:spcPct val="0"/>
                </a:spcBef>
              </a:pPr>
              <a:t>174</a:t>
            </a:fld>
            <a:endParaRPr lang="en-US" altLang="en-US" smtClean="0"/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E41B56-D856-4241-9DB6-B958A7F553BD}" type="slidenum">
              <a:rPr lang="en-US" altLang="en-US"/>
              <a:pPr algn="r" eaLnBrk="1" hangingPunct="1">
                <a:spcBef>
                  <a:spcPct val="0"/>
                </a:spcBef>
              </a:pPr>
              <a:t>174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E0F724-D8E1-4865-86ED-D0DDB53336D7}" type="slidenum">
              <a:rPr lang="en-US" altLang="en-US" smtClean="0"/>
              <a:pPr eaLnBrk="1" hangingPunct="1">
                <a:spcBef>
                  <a:spcPct val="0"/>
                </a:spcBef>
              </a:pPr>
              <a:t>175</a:t>
            </a:fld>
            <a:endParaRPr lang="en-US" altLang="en-US" smtClean="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2E8690-96E2-4868-BD45-B5EE3ADE7647}" type="slidenum">
              <a:rPr lang="en-US" altLang="en-US"/>
              <a:pPr algn="r" eaLnBrk="1" hangingPunct="1">
                <a:spcBef>
                  <a:spcPct val="0"/>
                </a:spcBef>
              </a:pPr>
              <a:t>175</a:t>
            </a:fld>
            <a:endParaRPr lang="en-US" altLang="en-US"/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E8E413-5C0F-427D-AC8D-7D50B55CB55C}" type="slidenum">
              <a:rPr lang="en-US" altLang="en-US"/>
              <a:pPr algn="r" eaLnBrk="1" hangingPunct="1">
                <a:spcBef>
                  <a:spcPct val="0"/>
                </a:spcBef>
              </a:pPr>
              <a:t>175</a:t>
            </a:fld>
            <a:endParaRPr lang="en-US" altLang="en-US"/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0E04F6-CF6B-4EC2-ACB8-A776715359AB}" type="slidenum">
              <a:rPr lang="en-US" altLang="en-US" smtClean="0"/>
              <a:pPr eaLnBrk="1" hangingPunct="1">
                <a:spcBef>
                  <a:spcPct val="0"/>
                </a:spcBef>
              </a:pPr>
              <a:t>176</a:t>
            </a:fld>
            <a:endParaRPr lang="en-US" altLang="en-US" smtClean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AE6CA3-B5D4-4402-99D2-2FBE5122D877}" type="slidenum">
              <a:rPr lang="en-US" altLang="en-US"/>
              <a:pPr algn="r" eaLnBrk="1" hangingPunct="1">
                <a:spcBef>
                  <a:spcPct val="0"/>
                </a:spcBef>
              </a:pPr>
              <a:t>176</a:t>
            </a:fld>
            <a:endParaRPr lang="en-US" altLang="en-US"/>
          </a:p>
        </p:txBody>
      </p:sp>
      <p:sp>
        <p:nvSpPr>
          <p:cNvPr id="1454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0BF90C-202F-4603-838E-56E13010469D}" type="slidenum">
              <a:rPr lang="en-US" altLang="en-US"/>
              <a:pPr algn="r" eaLnBrk="1" hangingPunct="1">
                <a:spcBef>
                  <a:spcPct val="0"/>
                </a:spcBef>
              </a:pPr>
              <a:t>176</a:t>
            </a:fld>
            <a:endParaRPr lang="en-US" altLang="en-US"/>
          </a:p>
        </p:txBody>
      </p:sp>
      <p:sp>
        <p:nvSpPr>
          <p:cNvPr id="145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0355E-7A5B-4E72-9452-DE1BD06433D4}" type="slidenum">
              <a:rPr lang="en-US" altLang="en-US" smtClean="0"/>
              <a:pPr eaLnBrk="1" hangingPunct="1">
                <a:spcBef>
                  <a:spcPct val="0"/>
                </a:spcBef>
              </a:pPr>
              <a:t>177</a:t>
            </a:fld>
            <a:endParaRPr lang="en-US" altLang="en-US" smtClean="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DA190D-B463-4805-A96C-CA7BFD607BC0}" type="slidenum">
              <a:rPr lang="en-US" altLang="en-US"/>
              <a:pPr algn="r" eaLnBrk="1" hangingPunct="1">
                <a:spcBef>
                  <a:spcPct val="0"/>
                </a:spcBef>
              </a:pPr>
              <a:t>177</a:t>
            </a:fld>
            <a:endParaRPr lang="en-US" altLang="en-US"/>
          </a:p>
        </p:txBody>
      </p:sp>
      <p:sp>
        <p:nvSpPr>
          <p:cNvPr id="14643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7A0EFD-7938-4BD1-A2F2-68E1EB3323DE}" type="slidenum">
              <a:rPr lang="en-US" altLang="en-US"/>
              <a:pPr algn="r" eaLnBrk="1" hangingPunct="1">
                <a:spcBef>
                  <a:spcPct val="0"/>
                </a:spcBef>
              </a:pPr>
              <a:t>177</a:t>
            </a:fld>
            <a:endParaRPr lang="en-US" altLang="en-US"/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BA019F-9042-4C3D-A684-AB376DA646F9}" type="slidenum">
              <a:rPr lang="en-US" altLang="en-US" smtClean="0"/>
              <a:pPr eaLnBrk="1" hangingPunct="1">
                <a:spcBef>
                  <a:spcPct val="0"/>
                </a:spcBef>
              </a:pPr>
              <a:t>178</a:t>
            </a:fld>
            <a:endParaRPr lang="en-US" altLang="en-US" smtClean="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F40226-BD8D-4ABA-9B4D-73B7CA4A27F6}" type="slidenum">
              <a:rPr lang="en-US" altLang="en-US"/>
              <a:pPr algn="r" eaLnBrk="1" hangingPunct="1">
                <a:spcBef>
                  <a:spcPct val="0"/>
                </a:spcBef>
              </a:pPr>
              <a:t>178</a:t>
            </a:fld>
            <a:endParaRPr lang="en-US" altLang="en-US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884B5-F5F6-46D7-B502-7DCFAA6DE5AF}" type="slidenum">
              <a:rPr lang="en-US" altLang="en-US" smtClean="0"/>
              <a:pPr eaLnBrk="1" hangingPunct="1">
                <a:spcBef>
                  <a:spcPct val="0"/>
                </a:spcBef>
              </a:pPr>
              <a:t>179</a:t>
            </a:fld>
            <a:endParaRPr lang="en-US" altLang="en-US" smtClean="0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DC2B88-C857-477A-BB98-E3DF1AF69D99}" type="slidenum">
              <a:rPr lang="en-US" altLang="en-US"/>
              <a:pPr algn="r" eaLnBrk="1" hangingPunct="1">
                <a:spcBef>
                  <a:spcPct val="0"/>
                </a:spcBef>
              </a:pPr>
              <a:t>179</a:t>
            </a:fld>
            <a:endParaRPr lang="en-US" altLang="en-US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DABA95-3CBD-4044-BC9B-5DE422EAA2F7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7F469-69DC-423F-A43B-2BDF44973B99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1981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3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E4D2B6-BA21-4AD1-8374-1403745DC436}" type="slidenum">
              <a:rPr lang="en-US" altLang="en-US" smtClean="0"/>
              <a:pPr eaLnBrk="1" hangingPunct="1">
                <a:spcBef>
                  <a:spcPct val="0"/>
                </a:spcBef>
              </a:pPr>
              <a:t>180</a:t>
            </a:fld>
            <a:endParaRPr lang="en-US" altLang="en-US" smtClean="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495D40-F98A-4371-9FE2-8CC6D5A58A34}" type="slidenum">
              <a:rPr lang="en-US" altLang="en-US"/>
              <a:pPr algn="r" eaLnBrk="1" hangingPunct="1">
                <a:spcBef>
                  <a:spcPct val="0"/>
                </a:spcBef>
              </a:pPr>
              <a:t>180</a:t>
            </a:fld>
            <a:endParaRPr lang="en-US" altLang="en-US"/>
          </a:p>
        </p:txBody>
      </p:sp>
      <p:sp>
        <p:nvSpPr>
          <p:cNvPr id="1525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80FD24-F46C-4703-A4E5-C9BEC66B5277}" type="slidenum">
              <a:rPr lang="en-US" altLang="en-US"/>
              <a:pPr algn="r" eaLnBrk="1" hangingPunct="1">
                <a:spcBef>
                  <a:spcPct val="0"/>
                </a:spcBef>
              </a:pPr>
              <a:t>180</a:t>
            </a:fld>
            <a:endParaRPr lang="en-US" altLang="en-US"/>
          </a:p>
        </p:txBody>
      </p:sp>
      <p:sp>
        <p:nvSpPr>
          <p:cNvPr id="1525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77DBA-BE92-40B7-82C5-3B29F4378EA0}" type="slidenum">
              <a:rPr lang="en-US" altLang="en-US" smtClean="0"/>
              <a:pPr eaLnBrk="1" hangingPunct="1">
                <a:spcBef>
                  <a:spcPct val="0"/>
                </a:spcBef>
              </a:pPr>
              <a:t>181</a:t>
            </a:fld>
            <a:endParaRPr lang="en-US" altLang="en-US" smtClean="0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2E088C-06F9-4E59-8014-99C9B877FF12}" type="slidenum">
              <a:rPr lang="en-US" altLang="en-US"/>
              <a:pPr algn="r" eaLnBrk="1" hangingPunct="1">
                <a:spcBef>
                  <a:spcPct val="0"/>
                </a:spcBef>
              </a:pPr>
              <a:t>181</a:t>
            </a:fld>
            <a:endParaRPr lang="en-US" altLang="en-US"/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1C95A-BB46-4BE3-838B-68431DAB004C}" type="slidenum">
              <a:rPr lang="en-US" altLang="en-US" smtClean="0"/>
              <a:pPr eaLnBrk="1" hangingPunct="1">
                <a:spcBef>
                  <a:spcPct val="0"/>
                </a:spcBef>
              </a:pPr>
              <a:t>182</a:t>
            </a:fld>
            <a:endParaRPr lang="en-US" altLang="en-US" smtClean="0"/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22F2DA-B449-4D81-95B3-FF79154E8586}" type="slidenum">
              <a:rPr lang="en-US" altLang="en-US"/>
              <a:pPr algn="r" eaLnBrk="1" hangingPunct="1">
                <a:spcBef>
                  <a:spcPct val="0"/>
                </a:spcBef>
              </a:pPr>
              <a:t>182</a:t>
            </a:fld>
            <a:endParaRPr lang="en-US" altLang="en-US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5B92B4-7FC3-49FF-8704-1E95F96A1447}" type="slidenum">
              <a:rPr lang="en-US" altLang="en-US" smtClean="0"/>
              <a:pPr eaLnBrk="1" hangingPunct="1">
                <a:spcBef>
                  <a:spcPct val="0"/>
                </a:spcBef>
              </a:pPr>
              <a:t>183</a:t>
            </a:fld>
            <a:endParaRPr lang="en-US" altLang="en-US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05FF24-F345-49BA-B03D-4E653EA34325}" type="slidenum">
              <a:rPr lang="en-US" altLang="en-US"/>
              <a:pPr algn="r" eaLnBrk="1" hangingPunct="1">
                <a:spcBef>
                  <a:spcPct val="0"/>
                </a:spcBef>
              </a:pPr>
              <a:t>183</a:t>
            </a:fld>
            <a:endParaRPr lang="en-US" altLang="en-US"/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07A6B-8177-443B-B03E-1332925EFA87}" type="slidenum">
              <a:rPr lang="en-US" altLang="en-US" smtClean="0"/>
              <a:pPr eaLnBrk="1" hangingPunct="1">
                <a:spcBef>
                  <a:spcPct val="0"/>
                </a:spcBef>
              </a:pPr>
              <a:t>184</a:t>
            </a:fld>
            <a:endParaRPr lang="en-US" altLang="en-US" smtClean="0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4D7F83-1CC1-47E4-B0F4-24BC490737B5}" type="slidenum">
              <a:rPr lang="en-US" altLang="en-US"/>
              <a:pPr algn="r" eaLnBrk="1" hangingPunct="1">
                <a:spcBef>
                  <a:spcPct val="0"/>
                </a:spcBef>
              </a:pPr>
              <a:t>184</a:t>
            </a:fld>
            <a:endParaRPr lang="en-US" altLang="en-US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2E0B63-5815-40C8-8EE8-44D15B6DBEA3}" type="slidenum">
              <a:rPr lang="en-US" altLang="en-US" smtClean="0"/>
              <a:pPr eaLnBrk="1" hangingPunct="1">
                <a:spcBef>
                  <a:spcPct val="0"/>
                </a:spcBef>
              </a:pPr>
              <a:t>185</a:t>
            </a:fld>
            <a:endParaRPr lang="en-US" altLang="en-US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49EBBD-71E7-4B62-89A6-4E4089855F40}" type="slidenum">
              <a:rPr lang="en-US" altLang="en-US"/>
              <a:pPr algn="r" eaLnBrk="1" hangingPunct="1">
                <a:spcBef>
                  <a:spcPct val="0"/>
                </a:spcBef>
              </a:pPr>
              <a:t>185</a:t>
            </a:fld>
            <a:endParaRPr lang="en-US" altLang="en-US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7A427-5B32-4A44-9669-6665CEF85817}" type="slidenum">
              <a:rPr lang="en-US" altLang="en-US" smtClean="0"/>
              <a:pPr eaLnBrk="1" hangingPunct="1">
                <a:spcBef>
                  <a:spcPct val="0"/>
                </a:spcBef>
              </a:pPr>
              <a:t>186</a:t>
            </a:fld>
            <a:endParaRPr lang="en-US" altLang="en-US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75D482-7A63-41FD-890B-CF50A2B44F99}" type="slidenum">
              <a:rPr lang="en-US" altLang="en-US"/>
              <a:pPr algn="r" eaLnBrk="1" hangingPunct="1">
                <a:spcBef>
                  <a:spcPct val="0"/>
                </a:spcBef>
              </a:pPr>
              <a:t>186</a:t>
            </a:fld>
            <a:endParaRPr lang="en-US" altLang="en-US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9C726A-7BE5-4FA7-A857-788C4E0BDDD9}" type="slidenum">
              <a:rPr lang="en-US" altLang="en-US" smtClean="0"/>
              <a:pPr eaLnBrk="1" hangingPunct="1">
                <a:spcBef>
                  <a:spcPct val="0"/>
                </a:spcBef>
              </a:pPr>
              <a:t>187</a:t>
            </a:fld>
            <a:endParaRPr lang="en-US" altLang="en-US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AE4329-9095-48DA-AEED-184AF843E660}" type="slidenum">
              <a:rPr lang="en-US" altLang="en-US"/>
              <a:pPr algn="r" eaLnBrk="1" hangingPunct="1">
                <a:spcBef>
                  <a:spcPct val="0"/>
                </a:spcBef>
              </a:pPr>
              <a:t>187</a:t>
            </a:fld>
            <a:endParaRPr lang="en-US" altLang="en-US"/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9F032B-8E17-4522-941F-759132DC7FD9}" type="slidenum">
              <a:rPr lang="en-US" altLang="en-US" smtClean="0"/>
              <a:pPr eaLnBrk="1" hangingPunct="1">
                <a:spcBef>
                  <a:spcPct val="0"/>
                </a:spcBef>
              </a:pPr>
              <a:t>188</a:t>
            </a:fld>
            <a:endParaRPr lang="en-US" altLang="en-US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4B9C7E-174B-43A6-A559-E368863CDA82}" type="slidenum">
              <a:rPr lang="en-US" altLang="en-US"/>
              <a:pPr algn="r" eaLnBrk="1" hangingPunct="1">
                <a:spcBef>
                  <a:spcPct val="0"/>
                </a:spcBef>
              </a:pPr>
              <a:t>188</a:t>
            </a:fld>
            <a:endParaRPr lang="en-US" altLang="en-US"/>
          </a:p>
        </p:txBody>
      </p:sp>
      <p:sp>
        <p:nvSpPr>
          <p:cNvPr id="16794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E090E-C716-4EB6-B653-7F32F2C30F64}" type="slidenum">
              <a:rPr lang="en-US" altLang="en-US" smtClean="0"/>
              <a:pPr eaLnBrk="1" hangingPunct="1">
                <a:spcBef>
                  <a:spcPct val="0"/>
                </a:spcBef>
              </a:pPr>
              <a:t>189</a:t>
            </a:fld>
            <a:endParaRPr lang="en-US" altLang="en-US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F2D51A-11FD-4D91-B0FA-CDC4926747AB}" type="slidenum">
              <a:rPr lang="en-US" altLang="en-US"/>
              <a:pPr algn="r" eaLnBrk="1" hangingPunct="1">
                <a:spcBef>
                  <a:spcPct val="0"/>
                </a:spcBef>
              </a:pPr>
              <a:t>189</a:t>
            </a:fld>
            <a:endParaRPr lang="en-US" altLang="en-US"/>
          </a:p>
        </p:txBody>
      </p:sp>
      <p:sp>
        <p:nvSpPr>
          <p:cNvPr id="17101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2A5CC5-994F-471D-BDC0-DFA04D738A36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A302AD-A71B-488F-9625-8E1FB39E718C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2186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956A71-9AEE-4888-BC9F-E50EA0390BF0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2186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027972-47A8-4E90-82BD-9F8CFB782A62}" type="slidenum">
              <a:rPr lang="en-US" altLang="en-US" smtClean="0"/>
              <a:pPr eaLnBrk="1" hangingPunct="1">
                <a:spcBef>
                  <a:spcPct val="0"/>
                </a:spcBef>
              </a:pPr>
              <a:t>190</a:t>
            </a:fld>
            <a:endParaRPr lang="en-US" alt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986983-7008-4575-A3F3-14396497FDA6}" type="slidenum">
              <a:rPr lang="en-US" altLang="en-US" smtClean="0"/>
              <a:pPr eaLnBrk="1" hangingPunct="1">
                <a:spcBef>
                  <a:spcPct val="0"/>
                </a:spcBef>
              </a:pPr>
              <a:t>191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0A447-FD2E-4BA0-90B5-27C72F8614D1}" type="slidenum">
              <a:rPr lang="en-US" altLang="en-US" smtClean="0"/>
              <a:pPr eaLnBrk="1" hangingPunct="1">
                <a:spcBef>
                  <a:spcPct val="0"/>
                </a:spcBef>
              </a:pPr>
              <a:t>192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7A4682-0C07-44FF-B100-9546442A80EA}" type="slidenum">
              <a:rPr lang="en-US" altLang="en-US" smtClean="0"/>
              <a:pPr eaLnBrk="1" hangingPunct="1">
                <a:spcBef>
                  <a:spcPct val="0"/>
                </a:spcBef>
              </a:pPr>
              <a:t>193</a:t>
            </a:fld>
            <a:endParaRPr lang="en-US" alt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A3075-AA57-4A6D-89ED-10846F9F5A0A}" type="slidenum">
              <a:rPr lang="en-US" altLang="en-US" smtClean="0"/>
              <a:pPr eaLnBrk="1" hangingPunct="1">
                <a:spcBef>
                  <a:spcPct val="0"/>
                </a:spcBef>
              </a:pPr>
              <a:t>194</a:t>
            </a:fld>
            <a:endParaRPr lang="en-US" altLang="en-US" smtClean="0"/>
          </a:p>
        </p:txBody>
      </p:sp>
      <p:sp>
        <p:nvSpPr>
          <p:cNvPr id="19353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265DB24-5592-48D3-9F86-E3AA6B91B43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194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3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10161-B73F-4631-9437-F17CD79BDCE7}" type="slidenum">
              <a:rPr lang="en-US" altLang="en-US" smtClean="0"/>
              <a:pPr eaLnBrk="1" hangingPunct="1">
                <a:spcBef>
                  <a:spcPct val="0"/>
                </a:spcBef>
              </a:pPr>
              <a:t>195</a:t>
            </a:fld>
            <a:endParaRPr lang="en-US" altLang="en-US" smtClean="0"/>
          </a:p>
        </p:txBody>
      </p:sp>
      <p:sp>
        <p:nvSpPr>
          <p:cNvPr id="1945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DAB4A-8423-40DB-8367-4B2ECAF59EDC}" type="slidenum">
              <a:rPr lang="en-US" altLang="en-US"/>
              <a:pPr algn="r" eaLnBrk="1" hangingPunct="1">
                <a:spcBef>
                  <a:spcPct val="0"/>
                </a:spcBef>
              </a:pPr>
              <a:t>195</a:t>
            </a:fld>
            <a:endParaRPr lang="en-US" altLang="en-US"/>
          </a:p>
        </p:txBody>
      </p:sp>
      <p:sp>
        <p:nvSpPr>
          <p:cNvPr id="194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CEB69-596C-47F7-801A-1096AB040670}" type="slidenum">
              <a:rPr lang="en-US" altLang="en-US" smtClean="0"/>
              <a:pPr eaLnBrk="1" hangingPunct="1">
                <a:spcBef>
                  <a:spcPct val="0"/>
                </a:spcBef>
              </a:pPr>
              <a:t>196</a:t>
            </a:fld>
            <a:endParaRPr lang="en-US" altLang="en-US" smtClean="0"/>
          </a:p>
        </p:txBody>
      </p:sp>
      <p:sp>
        <p:nvSpPr>
          <p:cNvPr id="1955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F7A4A4-9E6F-4025-BC93-98D1B79D487C}" type="slidenum">
              <a:rPr lang="en-US" altLang="en-US"/>
              <a:pPr algn="r" eaLnBrk="1" hangingPunct="1">
                <a:spcBef>
                  <a:spcPct val="0"/>
                </a:spcBef>
              </a:pPr>
              <a:t>196</a:t>
            </a:fld>
            <a:endParaRPr lang="en-US" altLang="en-US"/>
          </a:p>
        </p:txBody>
      </p:sp>
      <p:sp>
        <p:nvSpPr>
          <p:cNvPr id="195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14BAA-E29F-4F89-8EA4-4E544BECE309}" type="slidenum">
              <a:rPr lang="en-US" altLang="en-US" smtClean="0"/>
              <a:pPr eaLnBrk="1" hangingPunct="1">
                <a:spcBef>
                  <a:spcPct val="0"/>
                </a:spcBef>
              </a:pPr>
              <a:t>197</a:t>
            </a:fld>
            <a:endParaRPr lang="en-US" altLang="en-US" smtClean="0"/>
          </a:p>
        </p:txBody>
      </p:sp>
      <p:sp>
        <p:nvSpPr>
          <p:cNvPr id="1966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1CCFC4-0F5F-40E2-ADEB-09C451DE9AC0}" type="slidenum">
              <a:rPr lang="en-US" altLang="en-US"/>
              <a:pPr algn="r" eaLnBrk="1" hangingPunct="1">
                <a:spcBef>
                  <a:spcPct val="0"/>
                </a:spcBef>
              </a:pPr>
              <a:t>197</a:t>
            </a:fld>
            <a:endParaRPr lang="en-US" altLang="en-US"/>
          </a:p>
        </p:txBody>
      </p:sp>
      <p:sp>
        <p:nvSpPr>
          <p:cNvPr id="196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26571E-6FFD-4916-9544-ED7D918417BB}" type="slidenum">
              <a:rPr lang="en-US" altLang="en-US" smtClean="0"/>
              <a:pPr eaLnBrk="1" hangingPunct="1">
                <a:spcBef>
                  <a:spcPct val="0"/>
                </a:spcBef>
              </a:pPr>
              <a:t>198</a:t>
            </a:fld>
            <a:endParaRPr lang="en-US" altLang="en-US" smtClean="0"/>
          </a:p>
        </p:txBody>
      </p:sp>
      <p:sp>
        <p:nvSpPr>
          <p:cNvPr id="19763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56634EB-4BC5-43B5-8285-CF8D6EB04C0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198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FEDAD-F7A8-4619-87AC-A3B4566C89C8}" type="slidenum">
              <a:rPr lang="en-US" altLang="en-US" smtClean="0"/>
              <a:pPr eaLnBrk="1" hangingPunct="1">
                <a:spcBef>
                  <a:spcPct val="0"/>
                </a:spcBef>
              </a:pPr>
              <a:t>199</a:t>
            </a:fld>
            <a:endParaRPr lang="en-US" altLang="en-US" smtClean="0"/>
          </a:p>
        </p:txBody>
      </p:sp>
      <p:sp>
        <p:nvSpPr>
          <p:cNvPr id="19865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645E913-32DF-48D9-B5C2-77913F767453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199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F6BECD-A111-4EF4-960F-C7DAB05F4DD4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993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38675" cy="3479800"/>
          </a:xfrm>
          <a:solidFill>
            <a:srgbClr val="FFFFFF"/>
          </a:solidFill>
          <a:ln/>
        </p:spPr>
      </p:sp>
      <p:sp>
        <p:nvSpPr>
          <p:cNvPr id="9933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9163" y="4349750"/>
            <a:ext cx="5014912" cy="4132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0D6372-AA0E-4DB8-898C-615D211F76EF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F09107-8BDF-491B-8CB8-ACEBF4711570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2288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2F5CFE-75A4-4593-A668-E8CA11E07816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228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277B1E-9632-4949-9C11-083F4C8D8C91}" type="slidenum">
              <a:rPr lang="en-US" altLang="en-US" smtClean="0"/>
              <a:pPr eaLnBrk="1" hangingPunct="1">
                <a:spcBef>
                  <a:spcPct val="0"/>
                </a:spcBef>
              </a:pPr>
              <a:t>200</a:t>
            </a:fld>
            <a:endParaRPr lang="en-US" altLang="en-US" smtClean="0"/>
          </a:p>
        </p:txBody>
      </p:sp>
      <p:sp>
        <p:nvSpPr>
          <p:cNvPr id="199683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68C7C9-ADDA-4EB0-8DCB-722EFD3894A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200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6DC2F8-F34A-40F3-A515-6972270E0964}" type="slidenum">
              <a:rPr lang="en-US" altLang="en-US" smtClean="0"/>
              <a:pPr eaLnBrk="1" hangingPunct="1">
                <a:spcBef>
                  <a:spcPct val="0"/>
                </a:spcBef>
              </a:pPr>
              <a:t>201</a:t>
            </a:fld>
            <a:endParaRPr lang="en-US" alt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55C98A-33D9-4352-AA55-87828B80C4E9}" type="slidenum">
              <a:rPr lang="en-US" altLang="en-US" smtClean="0"/>
              <a:pPr eaLnBrk="1" hangingPunct="1">
                <a:spcBef>
                  <a:spcPct val="0"/>
                </a:spcBef>
              </a:pPr>
              <a:t>202</a:t>
            </a:fld>
            <a:endParaRPr lang="en-US" alt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D99CC-ECD6-4814-8728-3F4CB19217A4}" type="slidenum">
              <a:rPr lang="en-US" altLang="en-US" smtClean="0"/>
              <a:pPr eaLnBrk="1" hangingPunct="1">
                <a:spcBef>
                  <a:spcPct val="0"/>
                </a:spcBef>
              </a:pPr>
              <a:t>204</a:t>
            </a:fld>
            <a:endParaRPr lang="en-US" altLang="en-US" smtClean="0"/>
          </a:p>
        </p:txBody>
      </p:sp>
      <p:sp>
        <p:nvSpPr>
          <p:cNvPr id="20275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C4D7BD3-1CAC-4168-B54A-AAFC77BEF35B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204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82F37A-B5AA-48F7-86A5-F044A98B3E23}" type="slidenum">
              <a:rPr lang="en-US" altLang="en-US" smtClean="0"/>
              <a:pPr eaLnBrk="1" hangingPunct="1">
                <a:spcBef>
                  <a:spcPct val="0"/>
                </a:spcBef>
              </a:pPr>
              <a:t>205</a:t>
            </a:fld>
            <a:endParaRPr lang="en-US" altLang="en-US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62005E-66FC-4907-87B1-E42AA21825A2}" type="slidenum">
              <a:rPr lang="en-US" altLang="en-US"/>
              <a:pPr algn="r" eaLnBrk="1" hangingPunct="1">
                <a:spcBef>
                  <a:spcPct val="0"/>
                </a:spcBef>
              </a:pPr>
              <a:t>205</a:t>
            </a:fld>
            <a:endParaRPr lang="en-US" altLang="en-US"/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74FE75-B17F-435A-978E-974AD7A86520}" type="slidenum">
              <a:rPr lang="en-US" altLang="en-US" smtClean="0"/>
              <a:pPr eaLnBrk="1" hangingPunct="1">
                <a:spcBef>
                  <a:spcPct val="0"/>
                </a:spcBef>
              </a:pPr>
              <a:t>206</a:t>
            </a:fld>
            <a:endParaRPr lang="en-US" altLang="en-US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C4E904-92F1-4FD7-9C42-141DBB89D9EF}" type="slidenum">
              <a:rPr lang="en-US" altLang="en-US"/>
              <a:pPr algn="r" eaLnBrk="1" hangingPunct="1">
                <a:spcBef>
                  <a:spcPct val="0"/>
                </a:spcBef>
              </a:pPr>
              <a:t>206</a:t>
            </a:fld>
            <a:endParaRPr lang="en-US" altLang="en-US"/>
          </a:p>
        </p:txBody>
      </p:sp>
      <p:sp>
        <p:nvSpPr>
          <p:cNvPr id="20480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5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D55DD-89A5-41B9-8C51-866183E6BF92}" type="slidenum">
              <a:rPr lang="en-US" altLang="en-US" smtClean="0"/>
              <a:pPr eaLnBrk="1" hangingPunct="1">
                <a:spcBef>
                  <a:spcPct val="0"/>
                </a:spcBef>
              </a:pPr>
              <a:t>207</a:t>
            </a:fld>
            <a:endParaRPr lang="en-US" altLang="en-US" smtClean="0"/>
          </a:p>
        </p:txBody>
      </p:sp>
      <p:sp>
        <p:nvSpPr>
          <p:cNvPr id="205827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905C33C-8B8D-4DAD-A415-6E2655387B43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207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172B0A-D637-4949-AB5C-4C816366DECA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246B5E-B110-46A2-8C35-F43717C812B0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DA3665-E132-48F1-9474-6E8823A2859E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E71A44-C35A-4786-98B9-00AA5C0B35D1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259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46769-30CA-4713-A922-98D04C90036A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51189B-5E73-49B4-943D-245808A0A74D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2698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5B81E4-3533-4417-9175-A7CAE9A2CB8F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089350-A864-47AF-B554-BB57AF3A81A7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2800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11F745-70DD-47AB-AFBB-F63695A6051A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0256E1-22EB-4195-A079-052F6823923D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3AC306-88FE-4F26-91F6-7B819E79638C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F25BEC-C3BE-42BF-9CEB-69337C2E500E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3B52D-7C2C-42AA-83C4-5F511CCAEF3F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D4707C-A94A-4057-AA18-152FC9576EB7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67CE4-7C8D-4A64-A705-0352DE365DAB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2AB6F4-A906-46F7-A822-301B8243E269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3210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1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6E1D23-B649-445B-8849-41BCEEEF746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C1331-9CB6-4D82-A825-40D545470225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BA427F-D2F4-4010-80DB-0076697E86DF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265C97-B052-4F78-83DF-81A13BD976CE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408D92-2E41-4B6A-BF99-B0891BCF528E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875DC-FE84-47AB-AF34-C925BCC25200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50985F-A5EF-4248-80DF-D4FB0D386536}" type="slidenum">
              <a:rPr lang="en-US" altLang="en-US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E403E-4D20-4885-905F-3BAB7591F09E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9A3BBA-F608-4B45-B395-F4701DCFABA3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361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5FFB0E-3980-4865-9453-D9060E6114AC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003096-9058-4A5C-966F-245E121CC11A}" type="slidenum">
              <a:rPr lang="en-US" altLang="en-US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3722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830E3-9995-487B-A16D-35FB8CDEBC04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B0F334-28BA-4F1F-814A-67375B08EE34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DAB64-EF05-42E7-83DA-6845A86B90E0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F195E-8E21-4F49-B3D5-4FE4C9DC5B1E}" type="slidenum">
              <a:rPr lang="en-US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4029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3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83049C-0134-44D9-B1FC-6D200D6A7489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57DD64-779B-4BB9-81DB-0B886D2E97BC}" type="slidenum">
              <a:rPr lang="en-US" altLang="en-US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4131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DA5AC9-9A7B-4AF6-979E-47CA91957EE4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95B70-6377-4103-BCE8-ECE73CBC0022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18F1F6-1DDA-451D-92BB-CE069B93D7F3}" type="slidenum">
              <a:rPr lang="en-US" altLang="en-US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4438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AF65D-5FEC-486F-9B96-6547CDB8987A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F14009-B29C-48F5-8457-1BE61552AA76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1938D3-AD07-4F20-B29C-221EE2F3D43A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D7F65D-4DCD-4A24-9026-96C743FE1EFF}" type="slidenum">
              <a:rPr lang="en-US" altLang="en-US"/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45412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3" name="Rectangle 307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1B00A-578E-46A3-8861-B4F1E68BF239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FF796C-A34F-4420-8472-C802EBEC3B84}" type="slidenum">
              <a:rPr lang="en-US" altLang="en-US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4643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9AAC2-B252-4753-9681-0D80A6EF364F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7C9486-02F5-4701-99D2-B618D4C109A0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5DFEB0-3833-454D-8A6E-9115B8BCE4C6}" type="slidenum">
              <a:rPr lang="en-US" altLang="en-US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40E06-0A95-4D51-8720-AFEC1C83AA5F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940DFD-D437-417D-B937-85C8BA0DEC9D}" type="slidenum">
              <a:rPr lang="en-US" altLang="en-US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90296-2F70-4A79-8DB8-95915C87742F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EE4FA4-5491-422E-9A62-3D107B935C4B}" type="slidenum">
              <a:rPr lang="en-US" altLang="en-US"/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7041DA-8024-4DCB-86CC-1650D11B816D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BB8D9E-0344-4F86-9D21-4E2B47C65DC5}" type="slidenum">
              <a:rPr lang="en-US" altLang="en-US"/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5872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329C12-943A-4428-AA5C-0CF9C23B2B75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DABF8-183E-40B5-BA81-F8CC046746BD}" type="slidenum">
              <a:rPr lang="en-US" altLang="en-US"/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B7CEE-E64A-4286-BA57-34EC40A2660E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9F15FA-CBE0-4643-9421-ACE9BE02C54A}" type="slidenum">
              <a:rPr lang="en-US" altLang="en-US"/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60772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3" name="Rectangle 4099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7E4104-64AE-48F1-BAC5-913776D96328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BE327A-1457-480C-9EF3-698AC57B0F86}" type="slidenum">
              <a:rPr lang="en-US" altLang="en-US"/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D50B30-6C19-4DF5-914A-0F1F31541CA0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C80085-8326-42B6-ABD5-8D42766BEBC3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EF1BF-777A-445E-8FA2-C69EB0F672DD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B59ECE-DC09-4098-B3CA-B1D7A161C042}" type="slidenum">
              <a:rPr lang="en-US" altLang="en-US"/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B892E-3C7E-46A4-B788-3B81FEFB753B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C3CD4D-0BEB-48D8-8783-2A92AF9DF1F9}" type="slidenum">
              <a:rPr lang="en-US" altLang="en-US"/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9B748-7F82-40F8-B9B5-AF1DAF35A630}" type="slidenum">
              <a:rPr lang="en-US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E50C22-F63F-4BFA-B790-3B1ED23579A7}" type="slidenum">
              <a:rPr lang="en-US" altLang="en-US"/>
              <a:pPr algn="r"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FC8200-84D6-45CA-AA8E-058D1C1BF888}" type="slidenum">
              <a:rPr lang="en-US" altLang="en-US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A281AE-73F8-4519-BE70-55F1D4D9A501}" type="slidenum">
              <a:rPr lang="en-US" altLang="en-US"/>
              <a:pPr algn="r"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0C3498-800F-4BE9-B1FD-34CF753A76B3}" type="slidenum">
              <a:rPr lang="en-US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1AB3DB-40F8-4D36-847E-7EAB2D2BB3C9}" type="slidenum">
              <a:rPr lang="en-US" altLang="en-US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19D63-DF52-407A-B07E-ED7641FA15F0}" type="slidenum">
              <a:rPr lang="en-US" altLang="en-US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4BDF1-7218-4A3E-B3EE-6B430CDA9EC8}" type="slidenum">
              <a:rPr lang="en-US" altLang="en-US"/>
              <a:pPr algn="r"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4B7B5-4AEB-4A7F-9F3A-5DC7C4A30A95}" type="slidenum">
              <a:rPr lang="en-US" altLang="en-US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5243FC-EB62-4685-BD6D-755CE2A4C5F4}" type="slidenum">
              <a:rPr lang="en-US" altLang="en-US"/>
              <a:pPr algn="r"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512C4-2D11-42E4-A6B0-D2FF5503DA4E}" type="slidenum">
              <a:rPr lang="en-US" altLang="en-US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65D202-30D0-42C3-8B2F-F78F32CBBA3B}" type="slidenum">
              <a:rPr lang="en-US" altLang="en-US"/>
              <a:pPr algn="r" eaLnBrk="1" hangingPunct="1"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1FF01-65A8-4409-8918-35585A074440}" type="slidenum">
              <a:rPr lang="en-US" altLang="en-US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2A93F4-F1D1-43F1-918B-C492C499B560}" type="slidenum">
              <a:rPr lang="en-US" altLang="en-US"/>
              <a:pPr algn="r" eaLnBrk="1" hangingPunct="1"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1779BA-426C-4095-BB7B-B811A54FC86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DE2529-A376-4677-A26C-A5582164C62D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ADA6D-DEBC-4D94-AF6B-AA918FC69F96}" type="slidenum">
              <a:rPr lang="en-US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F1A635-AE6C-468E-8497-E4575B1C9CFD}" type="slidenum">
              <a:rPr lang="en-US" altLang="en-US"/>
              <a:pPr algn="r" eaLnBrk="1" hangingPunct="1"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92BAC5-0D80-4200-AC0D-3780353664A7}" type="slidenum">
              <a:rPr lang="en-US" altLang="en-US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E02FA3-573D-4B96-A305-59CFFEAE51DB}" type="slidenum">
              <a:rPr lang="en-US" altLang="en-US"/>
              <a:pPr algn="r" eaLnBrk="1" hangingPunct="1"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4DAC1F-B07C-4CC0-813E-AA0B5B4D1077}" type="slidenum">
              <a:rPr lang="en-US" altLang="en-US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B9821D-C567-42A1-8F34-C2C931853B7D}" type="slidenum">
              <a:rPr lang="en-US" altLang="en-US"/>
              <a:pPr algn="r" eaLnBrk="1" hangingPunct="1"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E03D31-ABBD-4B99-ABB0-049E46C73166}" type="slidenum">
              <a:rPr lang="en-US" altLang="en-US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36D795-9474-42AE-A22A-D752F88EE283}" type="slidenum">
              <a:rPr lang="en-US" altLang="en-US"/>
              <a:pPr algn="r" eaLnBrk="1" hangingPunct="1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659586-C367-4066-9685-E249A056B83A}" type="slidenum">
              <a:rPr lang="en-US" altLang="en-US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A66972-E419-4245-8555-C1E642D9B787}" type="slidenum">
              <a:rPr lang="en-US" altLang="en-US"/>
              <a:pPr algn="r" eaLnBrk="1" hangingPunct="1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8022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1E4275-CE78-45F6-A7AC-F3588FB737BB}" type="slidenum">
              <a:rPr lang="en-US" altLang="en-US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C69276-2118-4597-BCEE-06B3006895B3}" type="slidenum">
              <a:rPr lang="en-US" altLang="en-US"/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4EA0C2-022F-45DC-82A9-C572C0DFB0A4}" type="slidenum">
              <a:rPr lang="en-US" altLang="en-US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B9020A-CF33-47AE-B090-B5747D8A5A83}" type="slidenum">
              <a:rPr lang="en-US" altLang="en-US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D660C86-9A3F-4325-95DA-D3D480EC11F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68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FE91AAC-E914-4AFB-A966-0EE4F6F58DA7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69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6C6C1-42B7-4B2C-A298-4A133E49214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7F611F-2036-4E58-BAD7-55DDC1B13B3D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FDB8440-9DAA-46D6-8D85-0CEE69BDF0BC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6998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1F68619-860D-4869-926C-950D3BBA501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07423F-2F77-4D84-95E0-1E683978B1D3}" type="slidenum">
              <a:rPr lang="en-US" altLang="en-US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FF399A-65C0-41FD-9920-842BBEE16699}" type="slidenum">
              <a:rPr lang="en-US" altLang="en-US"/>
              <a:pPr algn="r" eaLnBrk="1" hangingPunct="1"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BD48529-5E5B-4509-82EE-3B048B4E036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4AC5903-A531-4D0A-82CF-63F4785B1F98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1D22149-30E6-4D2C-95D8-5BF940F0E16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787E2-5F28-4BD5-A460-E6688DFD4CFA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6A05EB-24EE-4494-AE57-C4991295B263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DC2747-2119-4016-B1C4-3A6C6E4EA9A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80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2ACADFE-4B99-4C6C-B417-CE2859A4853C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81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1BE237B-2D05-433A-8C46-694CA837DB6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82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C7475CE-673F-4206-B09A-FA7AB4478614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83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D05736-3089-40F5-B31D-D6C6A3ADA674}" type="slidenum">
              <a:rPr lang="en-US" altLang="en-US"/>
              <a:pPr algn="r" eaLnBrk="1" hangingPunct="1"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95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0959D9-50EB-4E3F-8236-6EF724631D29}" type="slidenum">
              <a:rPr lang="en-US" altLang="en-US"/>
              <a:pPr algn="r" eaLnBrk="1" hangingPunct="1"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201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CA0808-2F84-4A48-9027-60F79308BBE0}" type="slidenum">
              <a:rPr lang="en-US" altLang="en-US"/>
              <a:pPr algn="r" eaLnBrk="1" hangingPunct="1"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C13295-8A20-4189-B77E-9FED6884D3E8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A1A07-9539-4034-BAAF-7B75AEA3D39C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752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3A57BFB-96EF-419F-9C0D-B8EAC60E6B1E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B97FC3D-5131-4137-8EF2-79D3275159F7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1504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07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36D41E6-6A05-4782-A6E4-0FE76E6DD44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8544687-310C-4E0F-83BF-A8743576C030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640B549-E926-45A2-A3CE-845D2E96276D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798986A-D7E1-4C5C-9FF6-1FE9F44D0C4E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8513DA7-DE17-4357-A6B4-F37A26675FD6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CCA64C4-2DBA-40F2-85B3-6986FAF66D67}" type="slidenum">
              <a:rPr lang="en-US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C6C9-2953-402D-A780-6C825F39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A7621-1251-40BC-8D3E-F8F75D71F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D838-6367-4D47-97C0-713FB3AF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A928-28A7-4F93-9BD8-6D5B570A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29B1-18E7-4FE6-B73E-3D9D83EB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D4D3-E8D9-4DCB-AFA9-B7824B81F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64F5-1AA0-4133-887D-F65D12C62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34DD7-2D4B-40E0-9408-C3E9CAC0B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78E9-F383-4BEE-9D4E-6F770101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5597-274E-41EC-ACAC-E3EE721B4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4089-0751-4ADD-ABDE-0F1EFA84A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E0A905-8863-4C44-AD86-2F7C89452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Keeping Your Firefighters From Killing Themselves!</a:t>
            </a:r>
          </a:p>
        </p:txBody>
      </p:sp>
      <p:sp>
        <p:nvSpPr>
          <p:cNvPr id="2051" name="Text Box 3075"/>
          <p:cNvSpPr txBox="1">
            <a:spLocks noChangeArrowheads="1"/>
          </p:cNvSpPr>
          <p:nvPr/>
        </p:nvSpPr>
        <p:spPr bwMode="auto">
          <a:xfrm>
            <a:off x="228600" y="3124200"/>
            <a:ext cx="4191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ahoma" pitchFamily="34" charset="0"/>
              </a:rPr>
              <a:t>John Norman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ahoma" pitchFamily="34" charset="0"/>
              </a:rPr>
              <a:t>Retired Chief of Special Operations, FDNY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fires have three factors that play a role in FF Safety</a:t>
            </a: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434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 smtClean="0">
                <a:latin typeface="Tahoma" pitchFamily="34" charset="0"/>
              </a:rPr>
              <a:t>The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smtClean="0">
                <a:latin typeface="Tahoma" pitchFamily="34" charset="0"/>
              </a:rPr>
              <a:t>Older “legacy” buildings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smtClean="0">
                <a:latin typeface="Tahoma" pitchFamily="34" charset="0"/>
              </a:rPr>
              <a:t>Newer lightweight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32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i="1" smtClean="0">
                <a:latin typeface="Tahoma" pitchFamily="34" charset="0"/>
              </a:rPr>
              <a:t>The 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i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i="1" smtClean="0">
                <a:latin typeface="Tahoma" pitchFamily="34" charset="0"/>
              </a:rPr>
              <a:t>The Firefighters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0"/>
            <a:ext cx="883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chemeClr val="bg2"/>
                </a:solidFill>
                <a:latin typeface="Arial" pitchFamily="34" charset="0"/>
              </a:rPr>
              <a:t>Explosions</a:t>
            </a:r>
            <a:r>
              <a:rPr lang="en-US" altLang="en-US" sz="36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altLang="en-US" sz="3600" b="1" smtClean="0">
                <a:solidFill>
                  <a:schemeClr val="bg2"/>
                </a:solidFill>
                <a:latin typeface="Tahoma" pitchFamily="34" charset="0"/>
              </a:rPr>
              <a:t>Fuels, Explosives, Backdrafts</a:t>
            </a:r>
            <a:endParaRPr lang="en-US" altLang="en-US" sz="9600" b="1" smtClean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15281619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304800"/>
            <a:ext cx="4572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800" b="1" smtClean="0">
                <a:latin typeface="Tahoma" pitchFamily="34" charset="0"/>
              </a:rPr>
              <a:t>Expansion of Water Absorbent Materials</a:t>
            </a:r>
            <a:endParaRPr lang="en-US" altLang="en-US" b="1" smtClean="0">
              <a:latin typeface="Tahoma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1416272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4572000" cy="2438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smtClean="0">
                <a:latin typeface="Tahoma" pitchFamily="34" charset="0"/>
              </a:rPr>
              <a:t>Overloading of Floors or Roof</a:t>
            </a:r>
            <a:endParaRPr lang="en-US" altLang="en-US" smtClean="0"/>
          </a:p>
        </p:txBody>
      </p:sp>
      <p:sp>
        <p:nvSpPr>
          <p:cNvPr id="7475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25175525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38862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smtClean="0">
                <a:latin typeface="Tahoma" pitchFamily="34" charset="0"/>
              </a:rPr>
              <a:t>Cutting or Removing Structural Elements During Overhaul</a:t>
            </a:r>
            <a:endParaRPr lang="en-US" alt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53000"/>
            <a:ext cx="4495800" cy="1905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16585465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0"/>
            <a:ext cx="8305800" cy="1524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smtClean="0">
                <a:latin typeface="Tahoma" pitchFamily="34" charset="0"/>
              </a:rPr>
              <a:t>High Winds, Old Age</a:t>
            </a:r>
            <a:r>
              <a:rPr lang="en-US" altLang="en-US" b="1" smtClean="0">
                <a:latin typeface="Tahoma" pitchFamily="34" charset="0"/>
              </a:rPr>
              <a:t> 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21774403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0"/>
            <a:ext cx="5562600" cy="13716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latin typeface="Tahoma" pitchFamily="34" charset="0"/>
              </a:rPr>
              <a:t>Faulty Construction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latin typeface="Tahoma" pitchFamily="34" charset="0"/>
              </a:rPr>
              <a:t>Shoddy Renovations</a:t>
            </a:r>
          </a:p>
        </p:txBody>
      </p:sp>
      <p:sp>
        <p:nvSpPr>
          <p:cNvPr id="7782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3038585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0"/>
            <a:ext cx="7467600" cy="7620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latin typeface="Tahoma" pitchFamily="34" charset="0"/>
              </a:rPr>
              <a:t>Flooding, Stream Impact,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685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37869546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9800"/>
            <a:ext cx="9144000" cy="8382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0"/>
            <a:ext cx="7467600" cy="213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b="1" smtClean="0">
                <a:latin typeface="Tahoma" pitchFamily="34" charset="0"/>
              </a:rPr>
              <a:t>Vibrations,	Impact Loads</a:t>
            </a:r>
          </a:p>
        </p:txBody>
      </p:sp>
    </p:spTree>
    <p:extLst>
      <p:ext uri="{BB962C8B-B14F-4D97-AF65-F5344CB8AC3E}">
        <p14:creationId xmlns:p14="http://schemas.microsoft.com/office/powerpoint/2010/main" val="9110324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09800"/>
            <a:ext cx="7772400" cy="1143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7200" b="1" smtClean="0">
                <a:latin typeface="Tahoma" pitchFamily="34" charset="0"/>
              </a:rPr>
              <a:t>Indicators of Potential Collapse</a:t>
            </a:r>
          </a:p>
        </p:txBody>
      </p:sp>
    </p:spTree>
    <p:extLst>
      <p:ext uri="{BB962C8B-B14F-4D97-AF65-F5344CB8AC3E}">
        <p14:creationId xmlns:p14="http://schemas.microsoft.com/office/powerpoint/2010/main" val="15339169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24400"/>
            <a:ext cx="3581400" cy="838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Construction</a:t>
            </a:r>
            <a:endParaRPr lang="en-US" altLang="en-US" sz="4800" b="1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82949" name="Text Box 7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609600"/>
            <a:ext cx="3657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8194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The environment we are operating in HAS CHANGED dramatically in the last </a:t>
            </a:r>
            <a:r>
              <a:rPr lang="en-US" altLang="en-US" b="1" dirty="0" smtClean="0">
                <a:latin typeface="Tahoma" pitchFamily="34" charset="0"/>
              </a:rPr>
              <a:t>48+ </a:t>
            </a:r>
            <a:r>
              <a:rPr lang="en-US" altLang="en-US" b="1" dirty="0" smtClean="0">
                <a:latin typeface="Tahoma" pitchFamily="34" charset="0"/>
              </a:rPr>
              <a:t>years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At least 14 FF Deaths involved lightweight wood construction</a:t>
            </a:r>
          </a:p>
        </p:txBody>
      </p:sp>
    </p:spTree>
    <p:extLst>
      <p:ext uri="{BB962C8B-B14F-4D97-AF65-F5344CB8AC3E}">
        <p14:creationId xmlns:p14="http://schemas.microsoft.com/office/powerpoint/2010/main" val="37517320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Explosions</a:t>
            </a:r>
          </a:p>
        </p:txBody>
      </p:sp>
    </p:spTree>
    <p:extLst>
      <p:ext uri="{BB962C8B-B14F-4D97-AF65-F5344CB8AC3E}">
        <p14:creationId xmlns:p14="http://schemas.microsoft.com/office/powerpoint/2010/main" val="5196060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0"/>
            <a:ext cx="3429000" cy="3048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Problem Occupancy</a:t>
            </a:r>
          </a:p>
        </p:txBody>
      </p:sp>
      <p:sp>
        <p:nvSpPr>
          <p:cNvPr id="86021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0"/>
            <a:ext cx="3124200" cy="3048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58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4495800" cy="6019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chemeClr val="tx2"/>
                </a:solidFill>
                <a:latin typeface="Tahoma" pitchFamily="34" charset="0"/>
              </a:rPr>
              <a:t>Heavy fire for 20 minutes or more</a:t>
            </a:r>
          </a:p>
          <a:p>
            <a:pPr eaLnBrk="1" hangingPunct="1">
              <a:buFontTx/>
              <a:buNone/>
            </a:pPr>
            <a:endParaRPr lang="en-US" altLang="en-US" sz="4400" b="1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en-US" altLang="en-US" sz="4400" b="1" smtClean="0">
                <a:solidFill>
                  <a:schemeClr val="tx2"/>
                </a:solidFill>
                <a:latin typeface="Tahoma" pitchFamily="34" charset="0"/>
              </a:rPr>
              <a:t>Accelerants</a:t>
            </a:r>
          </a:p>
        </p:txBody>
      </p:sp>
    </p:spTree>
    <p:extLst>
      <p:ext uri="{BB962C8B-B14F-4D97-AF65-F5344CB8AC3E}">
        <p14:creationId xmlns:p14="http://schemas.microsoft.com/office/powerpoint/2010/main" val="42699585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1371600"/>
            <a:ext cx="3657600" cy="11430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Pay attention to the elapsed time of burn.</a:t>
            </a:r>
          </a:p>
        </p:txBody>
      </p:sp>
    </p:spTree>
    <p:extLst>
      <p:ext uri="{BB962C8B-B14F-4D97-AF65-F5344CB8AC3E}">
        <p14:creationId xmlns:p14="http://schemas.microsoft.com/office/powerpoint/2010/main" val="23576435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 smtClean="0">
                <a:latin typeface="Tahoma" pitchFamily="34" charset="0"/>
              </a:rPr>
              <a:t>Multiple  Fires</a:t>
            </a:r>
            <a:endParaRPr lang="en-US" altLang="en-US" sz="6000" b="1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754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9800"/>
            <a:ext cx="9144000" cy="838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011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1148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chemeClr val="tx2"/>
                </a:solidFill>
                <a:latin typeface="Tahoma" pitchFamily="34" charset="0"/>
              </a:rPr>
              <a:t>Cracks or Bulges in Walls</a:t>
            </a:r>
          </a:p>
        </p:txBody>
      </p:sp>
    </p:spTree>
    <p:extLst>
      <p:ext uri="{BB962C8B-B14F-4D97-AF65-F5344CB8AC3E}">
        <p14:creationId xmlns:p14="http://schemas.microsoft.com/office/powerpoint/2010/main" val="242271758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1140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0"/>
            <a:ext cx="5181600" cy="47244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chemeClr val="tx2"/>
                </a:solidFill>
                <a:latin typeface="Tahoma" pitchFamily="34" charset="0"/>
              </a:rPr>
              <a:t>Overloaded Floors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chemeClr val="tx2"/>
                </a:solidFill>
                <a:latin typeface="Tahoma" pitchFamily="34" charset="0"/>
              </a:rPr>
              <a:t>Columns or Walls out of Plumb</a:t>
            </a:r>
          </a:p>
        </p:txBody>
      </p:sp>
    </p:spTree>
    <p:extLst>
      <p:ext uri="{BB962C8B-B14F-4D97-AF65-F5344CB8AC3E}">
        <p14:creationId xmlns:p14="http://schemas.microsoft.com/office/powerpoint/2010/main" val="14133037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400"/>
            <a:ext cx="5410200" cy="13716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2165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0"/>
            <a:ext cx="5486400" cy="41148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  <a:latin typeface="Tahoma" pitchFamily="34" charset="0"/>
              </a:rPr>
              <a:t>Not enough runoff</a:t>
            </a:r>
            <a:endParaRPr lang="en-US" altLang="en-US" sz="4800" b="1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564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971800" cy="24384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3187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4648200"/>
            <a:ext cx="7010400" cy="26670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chemeClr val="tx2"/>
                </a:solidFill>
                <a:latin typeface="Tahoma" pitchFamily="34" charset="0"/>
              </a:rPr>
              <a:t>Smoke or Water Through a Wall</a:t>
            </a:r>
          </a:p>
        </p:txBody>
      </p:sp>
    </p:spTree>
    <p:extLst>
      <p:ext uri="{BB962C8B-B14F-4D97-AF65-F5344CB8AC3E}">
        <p14:creationId xmlns:p14="http://schemas.microsoft.com/office/powerpoint/2010/main" val="333516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33528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The average home or apartment contains over 3,500 lbs of plastic.</a:t>
            </a:r>
            <a:r>
              <a:rPr lang="en-US" altLang="en-US" sz="4400" b="1" smtClean="0">
                <a:latin typeface="Tahoma" pitchFamily="34" charset="0"/>
              </a:rPr>
              <a:t> </a:t>
            </a:r>
          </a:p>
          <a:p>
            <a:pPr eaLnBrk="1" hangingPunct="1"/>
            <a:r>
              <a:rPr lang="en-US" altLang="en-US" sz="4400" b="1" smtClean="0">
                <a:latin typeface="Tahoma" pitchFamily="34" charset="0"/>
              </a:rPr>
              <a:t>Faster fire growth</a:t>
            </a:r>
          </a:p>
          <a:p>
            <a:pPr eaLnBrk="1" hangingPunct="1"/>
            <a:r>
              <a:rPr lang="en-US" altLang="en-US" sz="4400" b="1" smtClean="0">
                <a:latin typeface="Tahoma" pitchFamily="34" charset="0"/>
              </a:rPr>
              <a:t>More toxic fire gases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latin typeface="Tahoma" pitchFamily="34" charset="0"/>
              </a:rPr>
              <a:t>Dramatically larger plastics fire load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33800" cy="18288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4212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0"/>
            <a:ext cx="5486400" cy="2286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chemeClr val="tx2"/>
                </a:solidFill>
                <a:latin typeface="Tahoma" pitchFamily="34" charset="0"/>
              </a:rPr>
              <a:t>Roofs sagging, or abnormally spongy, pulling away from wall</a:t>
            </a:r>
            <a:endParaRPr lang="en-US" altLang="en-US" sz="4000" b="1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9611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itchFamily="34" charset="0"/>
              </a:rPr>
              <a:t>Indicators of Potential Collapse</a:t>
            </a:r>
            <a:endParaRPr lang="en-US" altLang="en-US" sz="4800" b="1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93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5486400"/>
            <a:ext cx="6400800" cy="609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  <a:latin typeface="Tahoma" pitchFamily="34" charset="0"/>
              </a:rPr>
              <a:t>Building Leaning</a:t>
            </a:r>
          </a:p>
        </p:txBody>
      </p:sp>
      <p:sp>
        <p:nvSpPr>
          <p:cNvPr id="96261" name="Text Box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3025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657600" cy="1981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Indicators of Potential Collapse</a:t>
            </a:r>
            <a:endParaRPr lang="en-US" altLang="en-US" sz="4800" b="1" smtClean="0">
              <a:latin typeface="Tahoma" pitchFamily="34" charset="0"/>
            </a:endParaRPr>
          </a:p>
        </p:txBody>
      </p:sp>
      <p:sp>
        <p:nvSpPr>
          <p:cNvPr id="97284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0"/>
            <a:ext cx="9144000" cy="30480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Obvious Movement, Plaster Sliding Off, Doors Swinging, Windows Breaking, Creaking, Cracking, Groaning Noises</a:t>
            </a:r>
          </a:p>
        </p:txBody>
      </p:sp>
    </p:spTree>
    <p:extLst>
      <p:ext uri="{BB962C8B-B14F-4D97-AF65-F5344CB8AC3E}">
        <p14:creationId xmlns:p14="http://schemas.microsoft.com/office/powerpoint/2010/main" val="9701839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Resistance To Collapse</a:t>
            </a:r>
          </a:p>
        </p:txBody>
      </p:sp>
      <p:sp>
        <p:nvSpPr>
          <p:cNvPr id="102403" name="Text Box 1027"/>
          <p:cNvSpPr txBox="1">
            <a:spLocks noChangeArrowheads="1"/>
          </p:cNvSpPr>
          <p:nvPr/>
        </p:nvSpPr>
        <p:spPr bwMode="auto">
          <a:xfrm>
            <a:off x="838200" y="1295400"/>
            <a:ext cx="7772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Tahoma" pitchFamily="34" charset="0"/>
              </a:rPr>
              <a:t>1-Type 1 Fire </a:t>
            </a:r>
            <a:r>
              <a:rPr lang="en-US" altLang="en-US" sz="4400" b="1" dirty="0">
                <a:latin typeface="Tahoma" pitchFamily="34" charset="0"/>
              </a:rPr>
              <a:t>Resistive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Tahoma" pitchFamily="34" charset="0"/>
              </a:rPr>
              <a:t>2-Type 4 Heavy </a:t>
            </a:r>
            <a:r>
              <a:rPr lang="en-US" altLang="en-US" sz="4400" b="1" dirty="0">
                <a:latin typeface="Tahoma" pitchFamily="34" charset="0"/>
              </a:rPr>
              <a:t>Timber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Tahoma" pitchFamily="34" charset="0"/>
              </a:rPr>
              <a:t>3-Type 3 Ordinary  </a:t>
            </a:r>
            <a:endParaRPr lang="en-US" altLang="en-US" sz="4400" b="1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Tahoma" pitchFamily="34" charset="0"/>
              </a:rPr>
              <a:t>4-Type 5 Wood </a:t>
            </a:r>
            <a:r>
              <a:rPr lang="en-US" altLang="en-US" sz="4400" b="1" dirty="0">
                <a:latin typeface="Tahoma" pitchFamily="34" charset="0"/>
              </a:rPr>
              <a:t>Frame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Tahoma" pitchFamily="34" charset="0"/>
              </a:rPr>
              <a:t>5-Type 2 Non </a:t>
            </a:r>
            <a:r>
              <a:rPr lang="en-US" altLang="en-US" sz="4400" b="1" dirty="0">
                <a:latin typeface="Tahoma" pitchFamily="34" charset="0"/>
              </a:rPr>
              <a:t>Combustible</a:t>
            </a:r>
          </a:p>
        </p:txBody>
      </p:sp>
    </p:spTree>
    <p:extLst>
      <p:ext uri="{BB962C8B-B14F-4D97-AF65-F5344CB8AC3E}">
        <p14:creationId xmlns:p14="http://schemas.microsoft.com/office/powerpoint/2010/main" val="28055076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 1</a:t>
            </a:r>
            <a:br>
              <a:rPr lang="en-US" altLang="en-US" smtClean="0"/>
            </a:br>
            <a:r>
              <a:rPr lang="en-US" altLang="en-US" smtClean="0"/>
              <a:t>Fire Resistive*</a:t>
            </a:r>
          </a:p>
        </p:txBody>
      </p:sp>
    </p:spTree>
    <p:extLst>
      <p:ext uri="{BB962C8B-B14F-4D97-AF65-F5344CB8AC3E}">
        <p14:creationId xmlns:p14="http://schemas.microsoft.com/office/powerpoint/2010/main" val="1910393008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07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990600"/>
            <a:ext cx="3657600" cy="762000"/>
          </a:xfrm>
        </p:spPr>
        <p:txBody>
          <a:bodyPr/>
          <a:lstStyle/>
          <a:p>
            <a:r>
              <a:rPr lang="en-US" altLang="en-US" smtClean="0"/>
              <a:t>Class 1 Heavyweight</a:t>
            </a:r>
          </a:p>
        </p:txBody>
      </p:sp>
    </p:spTree>
    <p:extLst>
      <p:ext uri="{BB962C8B-B14F-4D97-AF65-F5344CB8AC3E}">
        <p14:creationId xmlns:p14="http://schemas.microsoft.com/office/powerpoint/2010/main" val="1866909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07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3962400" cy="762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/>
              <a:t>Class 1 Lightweight</a:t>
            </a:r>
          </a:p>
        </p:txBody>
      </p:sp>
    </p:spTree>
    <p:extLst>
      <p:ext uri="{BB962C8B-B14F-4D97-AF65-F5344CB8AC3E}">
        <p14:creationId xmlns:p14="http://schemas.microsoft.com/office/powerpoint/2010/main" val="27448023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Types of Collapse Are Possible in a Poured Concrete Bldg?</a:t>
            </a:r>
          </a:p>
        </p:txBody>
      </p:sp>
    </p:spTree>
    <p:extLst>
      <p:ext uri="{BB962C8B-B14F-4D97-AF65-F5344CB8AC3E}">
        <p14:creationId xmlns:p14="http://schemas.microsoft.com/office/powerpoint/2010/main" val="102142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609600"/>
            <a:ext cx="3581400" cy="11430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Class 4</a:t>
            </a:r>
            <a:br>
              <a:rPr lang="en-US" altLang="en-US" b="1" smtClean="0">
                <a:latin typeface="Tahoma" pitchFamily="34" charset="0"/>
              </a:rPr>
            </a:br>
            <a:r>
              <a:rPr lang="en-US" altLang="en-US" b="1" smtClean="0">
                <a:latin typeface="Tahoma" pitchFamily="34" charset="0"/>
              </a:rPr>
              <a:t>Heavy Timber</a:t>
            </a:r>
          </a:p>
        </p:txBody>
      </p:sp>
    </p:spTree>
    <p:extLst>
      <p:ext uri="{BB962C8B-B14F-4D97-AF65-F5344CB8AC3E}">
        <p14:creationId xmlns:p14="http://schemas.microsoft.com/office/powerpoint/2010/main" val="36311809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Energy Efficient Windows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1148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Hold heat and toxic gases in</a:t>
            </a:r>
          </a:p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Do not self vent until well into the fire</a:t>
            </a:r>
          </a:p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Require additional personnel and effort to thoroughly 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build="p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>
                <a:latin typeface="Tahoma" pitchFamily="34" charset="0"/>
              </a:rPr>
              <a:t>Why Are Heavy Timber Buildings Unlikely to Collapse on Firefighters?</a:t>
            </a:r>
          </a:p>
        </p:txBody>
      </p: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5410200" y="1447800"/>
            <a:ext cx="3733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ahoma" pitchFamily="34" charset="0"/>
              </a:rPr>
              <a:t>Because the tremendous fire drives us out of the building and out of the collapse zone before collapse is likely.</a:t>
            </a:r>
          </a:p>
        </p:txBody>
      </p:sp>
    </p:spTree>
    <p:extLst>
      <p:ext uri="{BB962C8B-B14F-4D97-AF65-F5344CB8AC3E}">
        <p14:creationId xmlns:p14="http://schemas.microsoft.com/office/powerpoint/2010/main" val="14233311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0"/>
            <a:ext cx="4114800" cy="1143000"/>
          </a:xfrm>
        </p:spPr>
        <p:txBody>
          <a:bodyPr/>
          <a:lstStyle/>
          <a:p>
            <a:r>
              <a:rPr lang="en-US" altLang="en-US" b="1" smtClean="0"/>
              <a:t>What is the Life Hazard Then From Collapse of a Heavy Timber Building?</a:t>
            </a:r>
          </a:p>
        </p:txBody>
      </p:sp>
      <p:sp>
        <p:nvSpPr>
          <p:cNvPr id="182278" name="Rectangle 1030"/>
          <p:cNvSpPr>
            <a:spLocks noGrp="1" noChangeArrowheads="1"/>
          </p:cNvSpPr>
          <p:nvPr>
            <p:ph type="subTitle" idx="4294967295"/>
          </p:nvPr>
        </p:nvSpPr>
        <p:spPr>
          <a:xfrm>
            <a:off x="4648200" y="4648200"/>
            <a:ext cx="4495800" cy="22098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 smtClean="0"/>
              <a:t>Personnel Operating In Exposures</a:t>
            </a:r>
          </a:p>
        </p:txBody>
      </p:sp>
    </p:spTree>
    <p:extLst>
      <p:ext uri="{BB962C8B-B14F-4D97-AF65-F5344CB8AC3E}">
        <p14:creationId xmlns:p14="http://schemas.microsoft.com/office/powerpoint/2010/main" val="19898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2057400"/>
            <a:ext cx="4343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Class 3- Ordinary </a:t>
            </a:r>
            <a:br>
              <a:rPr lang="en-US" altLang="en-US" b="1" smtClean="0">
                <a:latin typeface="Tahoma" pitchFamily="34" charset="0"/>
              </a:rPr>
            </a:br>
            <a:r>
              <a:rPr lang="en-US" altLang="en-US" b="1" smtClean="0">
                <a:latin typeface="Tahoma" pitchFamily="34" charset="0"/>
              </a:rPr>
              <a:t>(Brick &amp; Wood Joist)</a:t>
            </a:r>
          </a:p>
        </p:txBody>
      </p:sp>
    </p:spTree>
    <p:extLst>
      <p:ext uri="{BB962C8B-B14F-4D97-AF65-F5344CB8AC3E}">
        <p14:creationId xmlns:p14="http://schemas.microsoft.com/office/powerpoint/2010/main" val="379702619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ahoma" pitchFamily="34" charset="0"/>
              </a:rPr>
              <a:t>Parapet Wall Collapse</a:t>
            </a:r>
          </a:p>
        </p:txBody>
      </p:sp>
    </p:spTree>
    <p:extLst>
      <p:ext uri="{BB962C8B-B14F-4D97-AF65-F5344CB8AC3E}">
        <p14:creationId xmlns:p14="http://schemas.microsoft.com/office/powerpoint/2010/main" val="2737580057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:\txp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133600" y="6156325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/>
              <a:t>Brick Weighs 125 Lbs / Cu. Ft.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1143000" y="297180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295400" y="2209800"/>
            <a:ext cx="1295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Arial" pitchFamily="34" charset="0"/>
              </a:rPr>
              <a:t>1 Ft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3048000" y="9906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200400" y="1905000"/>
            <a:ext cx="1219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Arial" pitchFamily="34" charset="0"/>
              </a:rPr>
              <a:t>2 Ft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V="1">
            <a:off x="2362200" y="914400"/>
            <a:ext cx="838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600200" y="304800"/>
            <a:ext cx="108743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Arial" pitchFamily="34" charset="0"/>
              </a:rPr>
              <a:t>1 Ft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733800" y="11430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itchFamily="34" charset="0"/>
              </a:rPr>
              <a:t>= 250 Lbs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126773708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Line 3"/>
          <p:cNvSpPr>
            <a:spLocks noChangeShapeType="1"/>
          </p:cNvSpPr>
          <p:nvPr/>
        </p:nvSpPr>
        <p:spPr bwMode="auto">
          <a:xfrm>
            <a:off x="4572000" y="533400"/>
            <a:ext cx="16002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ahoma" pitchFamily="34" charset="0"/>
              </a:rPr>
              <a:t>Will Collapse of </a:t>
            </a:r>
            <a:r>
              <a:rPr lang="en-US" altLang="en-US" b="1" u="sng">
                <a:solidFill>
                  <a:srgbClr val="FFFF00"/>
                </a:solidFill>
                <a:latin typeface="Tahoma" pitchFamily="34" charset="0"/>
              </a:rPr>
              <a:t>This </a:t>
            </a:r>
            <a:r>
              <a:rPr lang="en-US" altLang="en-US" b="1">
                <a:solidFill>
                  <a:srgbClr val="FFFF00"/>
                </a:solidFill>
                <a:latin typeface="Tahoma" pitchFamily="34" charset="0"/>
              </a:rPr>
              <a:t>Parapet Kill Firemen?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88963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rgbClr val="FFFFFF">
                <a:alpha val="50195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ahoma" pitchFamily="34" charset="0"/>
              </a:rPr>
              <a:t>No !  They’re Outside The Collapse Zone !</a:t>
            </a:r>
          </a:p>
        </p:txBody>
      </p:sp>
    </p:spTree>
    <p:extLst>
      <p:ext uri="{BB962C8B-B14F-4D97-AF65-F5344CB8AC3E}">
        <p14:creationId xmlns:p14="http://schemas.microsoft.com/office/powerpoint/2010/main" val="420729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4038600" cy="1143000"/>
          </a:xfrm>
          <a:noFill/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VAGRounded BT" pitchFamily="34" charset="0"/>
              </a:rPr>
              <a:t>Now This Is Where Guys Die!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127811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D:\txp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638800" y="3124200"/>
            <a:ext cx="2971800" cy="210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4400" b="1" u="sng">
                <a:solidFill>
                  <a:srgbClr val="FF0000"/>
                </a:solidFill>
              </a:rPr>
              <a:t>This</a:t>
            </a:r>
            <a:r>
              <a:rPr lang="en-US" altLang="en-US" sz="4400" b="1">
                <a:solidFill>
                  <a:srgbClr val="FF0000"/>
                </a:solidFill>
              </a:rPr>
              <a:t> Beam is the problem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 flipV="1">
            <a:off x="7696200" y="1905000"/>
            <a:ext cx="2286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0503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 100 Ft. Steel Beam Heated  1000 Degrees Expands 9-1/2”</a:t>
            </a:r>
          </a:p>
        </p:txBody>
      </p:sp>
    </p:spTree>
    <p:extLst>
      <p:ext uri="{BB962C8B-B14F-4D97-AF65-F5344CB8AC3E}">
        <p14:creationId xmlns:p14="http://schemas.microsoft.com/office/powerpoint/2010/main" val="3373461315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The Sidewalk Is Always In The Collapse Zone !</a:t>
            </a:r>
          </a:p>
        </p:txBody>
      </p:sp>
      <p:sp>
        <p:nvSpPr>
          <p:cNvPr id="98308" name="Arc 4"/>
          <p:cNvSpPr>
            <a:spLocks/>
          </p:cNvSpPr>
          <p:nvPr/>
        </p:nvSpPr>
        <p:spPr bwMode="auto">
          <a:xfrm>
            <a:off x="3505200" y="3201988"/>
            <a:ext cx="2590800" cy="2895600"/>
          </a:xfrm>
          <a:custGeom>
            <a:avLst/>
            <a:gdLst>
              <a:gd name="T0" fmla="*/ 0 w 21580"/>
              <a:gd name="T1" fmla="*/ 0 h 21600"/>
              <a:gd name="T2" fmla="*/ 2147483647 w 21580"/>
              <a:gd name="T3" fmla="*/ 2147483647 h 21600"/>
              <a:gd name="T4" fmla="*/ 0 w 2158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0" h="21600" fill="none" extrusionOk="0">
                <a:moveTo>
                  <a:pt x="-1" y="0"/>
                </a:moveTo>
                <a:cubicBezTo>
                  <a:pt x="11563" y="0"/>
                  <a:pt x="21075" y="9106"/>
                  <a:pt x="21579" y="20659"/>
                </a:cubicBezTo>
              </a:path>
              <a:path w="21580" h="21600" stroke="0" extrusionOk="0">
                <a:moveTo>
                  <a:pt x="-1" y="0"/>
                </a:moveTo>
                <a:cubicBezTo>
                  <a:pt x="11563" y="0"/>
                  <a:pt x="21075" y="9106"/>
                  <a:pt x="21579" y="206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2"/>
                </a:solidFill>
                <a:latin typeface="Tahoma" pitchFamily="34" charset="0"/>
              </a:rPr>
              <a:t>Tight Building Syndrome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5025" y="1143000"/>
            <a:ext cx="9144000" cy="57150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2"/>
                </a:solidFill>
                <a:latin typeface="Tahoma" pitchFamily="34" charset="0"/>
              </a:rPr>
              <a:t>Hold in heat and toxic gases</a:t>
            </a:r>
          </a:p>
          <a:p>
            <a:pPr eaLnBrk="1" hangingPunct="1"/>
            <a:r>
              <a:rPr lang="en-US" altLang="en-US" sz="4000" b="1" smtClean="0">
                <a:solidFill>
                  <a:schemeClr val="bg2"/>
                </a:solidFill>
                <a:latin typeface="Tahoma" pitchFamily="34" charset="0"/>
              </a:rPr>
              <a:t>Hastens flashover</a:t>
            </a:r>
          </a:p>
          <a:p>
            <a:pPr eaLnBrk="1" hangingPunct="1"/>
            <a:r>
              <a:rPr lang="en-US" altLang="en-US" sz="4000" b="1" smtClean="0">
                <a:solidFill>
                  <a:schemeClr val="bg2"/>
                </a:solidFill>
                <a:latin typeface="Tahoma" pitchFamily="34" charset="0"/>
              </a:rPr>
              <a:t>Creates more toxic environment</a:t>
            </a:r>
          </a:p>
          <a:p>
            <a:pPr eaLnBrk="1" hangingPunct="1"/>
            <a:r>
              <a:rPr lang="en-US" altLang="en-US" sz="4000" b="1" smtClean="0">
                <a:solidFill>
                  <a:schemeClr val="bg2"/>
                </a:solidFill>
                <a:latin typeface="Tahoma" pitchFamily="34" charset="0"/>
              </a:rPr>
              <a:t>Increases possibility of backdraft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 autoUpdateAnimBg="0"/>
      <p:bldP spid="280580" grpId="0" build="p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How Wide Should The Collapse Zone Be? </a:t>
            </a:r>
          </a:p>
        </p:txBody>
      </p:sp>
    </p:spTree>
    <p:extLst>
      <p:ext uri="{BB962C8B-B14F-4D97-AF65-F5344CB8AC3E}">
        <p14:creationId xmlns:p14="http://schemas.microsoft.com/office/powerpoint/2010/main" val="2675341613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Collapse Zone Extends The Entire Length Of the Parapet 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3276600" y="3048000"/>
            <a:ext cx="58674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432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2514600"/>
            <a:ext cx="4191000" cy="1143000"/>
          </a:xfrm>
        </p:spPr>
        <p:txBody>
          <a:bodyPr/>
          <a:lstStyle/>
          <a:p>
            <a:r>
              <a:rPr lang="en-US" altLang="en-US" dirty="0" smtClean="0"/>
              <a:t>Exterior collapse deaths are preventable.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Establish collapse zones.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9980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4267200" cy="1143000"/>
          </a:xfrm>
        </p:spPr>
        <p:txBody>
          <a:bodyPr/>
          <a:lstStyle/>
          <a:p>
            <a:r>
              <a:rPr lang="en-US" altLang="en-US" dirty="0" smtClean="0"/>
              <a:t>The collapse zone includes buildings and apparatus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83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Problems With Steel</a:t>
            </a:r>
          </a:p>
        </p:txBody>
      </p:sp>
    </p:spTree>
    <p:extLst>
      <p:ext uri="{BB962C8B-B14F-4D97-AF65-F5344CB8AC3E}">
        <p14:creationId xmlns:p14="http://schemas.microsoft.com/office/powerpoint/2010/main" val="16378944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4191000" cy="36576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Steel “Lally Columns” can explode when heated to 800 degrees</a:t>
            </a:r>
          </a:p>
        </p:txBody>
      </p:sp>
    </p:spTree>
    <p:extLst>
      <p:ext uri="{BB962C8B-B14F-4D97-AF65-F5344CB8AC3E}">
        <p14:creationId xmlns:p14="http://schemas.microsoft.com/office/powerpoint/2010/main" val="36017249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Class 5 - Wood Frame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3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5"/>
          <p:cNvSpPr>
            <a:spLocks noGrp="1" noChangeArrowheads="1"/>
          </p:cNvSpPr>
          <p:nvPr>
            <p:ph type="title"/>
          </p:nvPr>
        </p:nvSpPr>
        <p:spPr>
          <a:xfrm>
            <a:off x="5410200" y="4267200"/>
            <a:ext cx="3733800" cy="1143000"/>
          </a:xfrm>
        </p:spPr>
        <p:txBody>
          <a:bodyPr/>
          <a:lstStyle/>
          <a:p>
            <a:r>
              <a:rPr lang="en-US" altLang="en-US" smtClean="0"/>
              <a:t>Class 5 needs 2 categories:</a:t>
            </a:r>
            <a:br>
              <a:rPr lang="en-US" altLang="en-US" smtClean="0"/>
            </a:br>
            <a:r>
              <a:rPr lang="en-US" altLang="en-US" smtClean="0"/>
              <a:t>Legacy &amp;</a:t>
            </a:r>
            <a:br>
              <a:rPr lang="en-US" altLang="en-US" smtClean="0"/>
            </a:br>
            <a:r>
              <a:rPr lang="en-US" altLang="en-US" smtClean="0"/>
              <a:t>Lightweight</a:t>
            </a:r>
          </a:p>
        </p:txBody>
      </p:sp>
    </p:spTree>
    <p:extLst>
      <p:ext uri="{BB962C8B-B14F-4D97-AF65-F5344CB8AC3E}">
        <p14:creationId xmlns:p14="http://schemas.microsoft.com/office/powerpoint/2010/main" val="2296232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 smtClean="0">
                <a:latin typeface="VAGRounded BT" pitchFamily="34" charset="0"/>
              </a:rPr>
              <a:t>You Must Look For Other Indicators !</a:t>
            </a:r>
          </a:p>
        </p:txBody>
      </p:sp>
      <p:sp>
        <p:nvSpPr>
          <p:cNvPr id="161796" name="Text Box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latin typeface="Tahoma" pitchFamily="34" charset="0"/>
              </a:rPr>
              <a:t>20 Minutes is </a:t>
            </a:r>
            <a:r>
              <a:rPr lang="en-US" altLang="en-US" sz="4000" b="1" u="sng" smtClean="0">
                <a:latin typeface="Tahoma" pitchFamily="34" charset="0"/>
              </a:rPr>
              <a:t>not</a:t>
            </a:r>
            <a:r>
              <a:rPr lang="en-US" altLang="en-US" sz="4000" b="1" smtClean="0">
                <a:latin typeface="Tahoma" pitchFamily="34" charset="0"/>
              </a:rPr>
              <a:t> guaranteed !</a:t>
            </a:r>
          </a:p>
        </p:txBody>
      </p:sp>
    </p:spTree>
    <p:extLst>
      <p:ext uri="{BB962C8B-B14F-4D97-AF65-F5344CB8AC3E}">
        <p14:creationId xmlns:p14="http://schemas.microsoft.com/office/powerpoint/2010/main" val="2108622255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Of the 49 Crushing/Trauma Deaths</a:t>
            </a:r>
          </a:p>
        </p:txBody>
      </p:sp>
      <p:sp>
        <p:nvSpPr>
          <p:cNvPr id="1648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991600" cy="5105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18 Caught in Structural Collapse </a:t>
            </a:r>
          </a:p>
          <a:p>
            <a:pPr eaLnBrk="1" hangingPunct="1"/>
            <a:r>
              <a:rPr lang="en-US" altLang="en-US" sz="4000" dirty="0" smtClean="0"/>
              <a:t>9 Fell/Jumped from windows</a:t>
            </a:r>
          </a:p>
          <a:p>
            <a:pPr eaLnBrk="1" hangingPunct="1"/>
            <a:r>
              <a:rPr lang="en-US" altLang="en-US" sz="4000" dirty="0" smtClean="0"/>
              <a:t>3 Fell on Debris</a:t>
            </a:r>
          </a:p>
          <a:p>
            <a:pPr eaLnBrk="1" hangingPunct="1"/>
            <a:r>
              <a:rPr lang="en-US" altLang="en-US" sz="4000" dirty="0" smtClean="0"/>
              <a:t>18 Struck by explosion debris (backdraft) (9 in ’13)</a:t>
            </a:r>
          </a:p>
          <a:p>
            <a:pPr eaLnBrk="1" hangingPunct="1"/>
            <a:r>
              <a:rPr lang="en-US" altLang="en-US" sz="4000" dirty="0" smtClean="0"/>
              <a:t>1 Stuck between a moving part and the building</a:t>
            </a:r>
          </a:p>
        </p:txBody>
      </p:sp>
    </p:spTree>
    <p:extLst>
      <p:ext uri="{BB962C8B-B14F-4D97-AF65-F5344CB8AC3E}">
        <p14:creationId xmlns:p14="http://schemas.microsoft.com/office/powerpoint/2010/main" val="4125840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Impact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249 Deaths at Structure Fires 2000-2017*</a:t>
            </a:r>
          </a:p>
        </p:txBody>
      </p:sp>
      <p:sp>
        <p:nvSpPr>
          <p:cNvPr id="2253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99 Asphyxiation/Smoke</a:t>
            </a:r>
          </a:p>
          <a:p>
            <a:pPr eaLnBrk="1" hangingPunct="1"/>
            <a:r>
              <a:rPr lang="en-US" altLang="en-US" sz="4000" dirty="0" smtClean="0"/>
              <a:t>47 Burns</a:t>
            </a:r>
          </a:p>
          <a:p>
            <a:pPr eaLnBrk="1" hangingPunct="1"/>
            <a:r>
              <a:rPr lang="en-US" altLang="en-US" sz="4000" dirty="0" smtClean="0"/>
              <a:t>53 Heart Attack</a:t>
            </a:r>
          </a:p>
          <a:p>
            <a:pPr eaLnBrk="1" hangingPunct="1"/>
            <a:r>
              <a:rPr lang="en-US" altLang="en-US" sz="4000" dirty="0" smtClean="0"/>
              <a:t>49 Crushing/Trauma</a:t>
            </a:r>
          </a:p>
        </p:txBody>
      </p:sp>
      <p:sp>
        <p:nvSpPr>
          <p:cNvPr id="22532" name="Text Box 3076"/>
          <p:cNvSpPr txBox="1">
            <a:spLocks noChangeArrowheads="1"/>
          </p:cNvSpPr>
          <p:nvPr/>
        </p:nvSpPr>
        <p:spPr bwMode="auto">
          <a:xfrm>
            <a:off x="2286000" y="6172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Source:  NFPA /  USFA</a:t>
            </a:r>
          </a:p>
        </p:txBody>
      </p:sp>
      <p:sp>
        <p:nvSpPr>
          <p:cNvPr id="22533" name="Text Box 3077"/>
          <p:cNvSpPr txBox="1"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*Excluding the 343 FF Deaths at the World Trade Center  on 9/11/2001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533400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To Cut The Fireground Death Toll</a:t>
            </a:r>
          </a:p>
        </p:txBody>
      </p:sp>
      <p:sp>
        <p:nvSpPr>
          <p:cNvPr id="148485" name="AutoShape 1029"/>
          <p:cNvSpPr>
            <a:spLocks noChangeArrowheads="1"/>
          </p:cNvSpPr>
          <p:nvPr/>
        </p:nvSpPr>
        <p:spPr bwMode="auto">
          <a:xfrm>
            <a:off x="0" y="1066800"/>
            <a:ext cx="5105400" cy="472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ahoma" pitchFamily="34" charset="0"/>
              </a:rPr>
              <a:t>Tactics for the Modern Environment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endParaRPr lang="en-US" altLang="en-US" sz="4000" b="1" dirty="0" smtClean="0">
              <a:latin typeface="Tahoma" pitchFamily="34" charset="0"/>
            </a:endParaRPr>
          </a:p>
          <a:p>
            <a:pPr eaLnBrk="1" hangingPunct="1"/>
            <a:endParaRPr lang="en-US" altLang="en-US" sz="4000" b="1" dirty="0" smtClean="0">
              <a:latin typeface="Tahoma" pitchFamily="34" charset="0"/>
            </a:endParaRPr>
          </a:p>
          <a:p>
            <a:pPr eaLnBrk="1" hangingPunct="1"/>
            <a:r>
              <a:rPr lang="en-US" altLang="en-US" sz="4000" b="1" dirty="0" smtClean="0">
                <a:latin typeface="Tahoma" pitchFamily="34" charset="0"/>
              </a:rPr>
              <a:t>Provide water flows adequate for plastics heat release rates</a:t>
            </a:r>
          </a:p>
          <a:p>
            <a:pPr eaLnBrk="1" hangingPunct="1"/>
            <a:r>
              <a:rPr lang="en-US" altLang="en-US" sz="4000" b="1" dirty="0" smtClean="0">
                <a:latin typeface="Tahoma" pitchFamily="34" charset="0"/>
              </a:rPr>
              <a:t>Stage at areas that are not going to be overrun by rapidly advancing flame</a:t>
            </a:r>
          </a:p>
          <a:p>
            <a:pPr eaLnBrk="1" hangingPunct="1"/>
            <a:r>
              <a:rPr lang="en-US" altLang="en-US" sz="4000" b="1" dirty="0" smtClean="0">
                <a:latin typeface="Tahoma" pitchFamily="34" charset="0"/>
              </a:rPr>
              <a:t>Understand fire gas dynamics</a:t>
            </a:r>
          </a:p>
        </p:txBody>
      </p:sp>
    </p:spTree>
    <p:extLst>
      <p:ext uri="{BB962C8B-B14F-4D97-AF65-F5344CB8AC3E}">
        <p14:creationId xmlns:p14="http://schemas.microsoft.com/office/powerpoint/2010/main" val="38987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Reasons for Firefighter Deaths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VAGRounded BT" pitchFamily="34" charset="0"/>
              </a:rPr>
              <a:t>Faulty Fireground Decision Making</a:t>
            </a:r>
            <a:endParaRPr lang="en-US" altLang="en-US" sz="4000">
              <a:latin typeface="VAGRounded BT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645275" y="1641475"/>
            <a:ext cx="2498725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VAGRounded BT" pitchFamily="34" charset="0"/>
              </a:rPr>
              <a:t>2011-2016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VAGRounded BT" pitchFamily="34" charset="0"/>
              </a:rPr>
              <a:t>50 % of </a:t>
            </a:r>
            <a:r>
              <a:rPr lang="en-US" altLang="en-US" sz="2800" b="1">
                <a:latin typeface="Tahoma" pitchFamily="34" charset="0"/>
              </a:rPr>
              <a:t>structure fire deaths in Stores, Factories, Public Assembly, Storage, &amp; Vacant  Buildings</a:t>
            </a:r>
          </a:p>
        </p:txBody>
      </p:sp>
    </p:spTree>
    <p:extLst>
      <p:ext uri="{BB962C8B-B14F-4D97-AF65-F5344CB8AC3E}">
        <p14:creationId xmlns:p14="http://schemas.microsoft.com/office/powerpoint/2010/main" val="41823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3429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Risk A Lot To </a:t>
            </a:r>
            <a:br>
              <a:rPr lang="en-US" altLang="en-US" b="1" smtClean="0">
                <a:latin typeface="Tahoma" pitchFamily="34" charset="0"/>
              </a:rPr>
            </a:br>
            <a:r>
              <a:rPr lang="en-US" altLang="en-US" b="1" smtClean="0">
                <a:latin typeface="Tahoma" pitchFamily="34" charset="0"/>
              </a:rPr>
              <a:t>Save A Lot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4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Risk Little To Save Little</a:t>
            </a:r>
          </a:p>
        </p:txBody>
      </p:sp>
    </p:spTree>
    <p:extLst>
      <p:ext uri="{BB962C8B-B14F-4D97-AF65-F5344CB8AC3E}">
        <p14:creationId xmlns:p14="http://schemas.microsoft.com/office/powerpoint/2010/main" val="11866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6400"/>
            <a:ext cx="38862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Risk Nothing To Save Nothing</a:t>
            </a:r>
          </a:p>
        </p:txBody>
      </p:sp>
    </p:spTree>
    <p:extLst>
      <p:ext uri="{BB962C8B-B14F-4D97-AF65-F5344CB8AC3E}">
        <p14:creationId xmlns:p14="http://schemas.microsoft.com/office/powerpoint/2010/main" val="279537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141288" y="141288"/>
          <a:ext cx="9031288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2" name="Chart" r:id="rId4" imgW="9029902" imgH="6229755" progId="MSGraph.Chart.8">
                  <p:embed followColorScheme="full"/>
                </p:oleObj>
              </mc:Choice>
              <mc:Fallback>
                <p:oleObj name="Chart" r:id="rId4" imgW="9029902" imgH="62297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1288" y="141288"/>
                        <a:ext cx="9031288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0" y="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3" name="Chart" r:id="rId6" imgW="6095951" imgH="4067100" progId="MSGraph.Chart.8">
                  <p:embed followColorScheme="full"/>
                </p:oleObj>
              </mc:Choice>
              <mc:Fallback>
                <p:oleObj name="Chart" r:id="rId6" imgW="6095951" imgH="4067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Arial" pitchFamily="34" charset="0"/>
              </a:rPr>
              <a:t>Firefighter Deaths per 100,000 fires		</a:t>
            </a:r>
            <a:r>
              <a:rPr lang="en-US" altLang="en-US" sz="3600" b="1" dirty="0" smtClean="0">
                <a:latin typeface="Arial" pitchFamily="34" charset="0"/>
              </a:rPr>
              <a:t>2011-2016  </a:t>
            </a:r>
            <a:r>
              <a:rPr lang="en-US" altLang="en-US" sz="3600" b="1" dirty="0">
                <a:latin typeface="Arial" pitchFamily="34" charset="0"/>
              </a:rPr>
              <a:t>Source-NFPA</a:t>
            </a:r>
          </a:p>
        </p:txBody>
      </p:sp>
    </p:spTree>
    <p:extLst>
      <p:ext uri="{BB962C8B-B14F-4D97-AF65-F5344CB8AC3E}">
        <p14:creationId xmlns:p14="http://schemas.microsoft.com/office/powerpoint/2010/main" val="23733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133600"/>
          </a:xfrm>
          <a:solidFill>
            <a:schemeClr val="bg2">
              <a:alpha val="50195"/>
            </a:scheme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latin typeface="Tahoma" pitchFamily="34" charset="0"/>
              </a:rPr>
              <a:t>Reasons for Firefighter Deaths</a:t>
            </a:r>
            <a:r>
              <a:rPr lang="en-US" altLang="en-US" sz="4800" b="1" smtClean="0">
                <a:latin typeface="Tahoma" pitchFamily="34" charset="0"/>
              </a:rPr>
              <a:t> Faulty Fireground Decision Making</a:t>
            </a:r>
          </a:p>
        </p:txBody>
      </p:sp>
      <p:sp>
        <p:nvSpPr>
          <p:cNvPr id="12292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smtClean="0">
                <a:latin typeface="Arial" pitchFamily="34" charset="0"/>
              </a:rPr>
              <a:t>4 Deaths in Vacant Buildings !</a:t>
            </a:r>
            <a:endParaRPr lang="en-US" altLang="en-US" sz="4400" smtClean="0"/>
          </a:p>
        </p:txBody>
      </p:sp>
    </p:spTree>
    <p:extLst>
      <p:ext uri="{BB962C8B-B14F-4D97-AF65-F5344CB8AC3E}">
        <p14:creationId xmlns:p14="http://schemas.microsoft.com/office/powerpoint/2010/main" val="7206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Vacant Buildings Identified </a:t>
            </a:r>
            <a:br>
              <a:rPr lang="en-US" altLang="en-US" b="1" smtClean="0">
                <a:latin typeface="VAGRounded BT" pitchFamily="34" charset="0"/>
              </a:rPr>
            </a:br>
            <a:r>
              <a:rPr lang="en-US" altLang="en-US" b="1" smtClean="0">
                <a:latin typeface="VAGRounded BT" pitchFamily="34" charset="0"/>
              </a:rPr>
              <a:t>&amp; Hazards Marked</a:t>
            </a:r>
            <a:endParaRPr lang="en-US" altLang="en-US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724400" y="609600"/>
            <a:ext cx="9906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24400" y="2514600"/>
            <a:ext cx="9906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00600" y="4648200"/>
            <a:ext cx="9906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867400" y="2286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Normal stability when marked,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724400" y="25146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800600" y="46482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4800600" y="46482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715000" y="1981200"/>
            <a:ext cx="3429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Hazards, Interior Ops only after exam &amp; with extreme caution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867400" y="4267200"/>
            <a:ext cx="3276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itchFamily="34" charset="0"/>
              </a:rPr>
              <a:t>Exterior Ops. Enter only after exam, w/ OK of IC for short time, min. staff</a:t>
            </a:r>
          </a:p>
        </p:txBody>
      </p:sp>
    </p:spTree>
    <p:extLst>
      <p:ext uri="{BB962C8B-B14F-4D97-AF65-F5344CB8AC3E}">
        <p14:creationId xmlns:p14="http://schemas.microsoft.com/office/powerpoint/2010/main" val="3497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Reasons for Firefighter Deaths-</a:t>
            </a:r>
            <a:br>
              <a:rPr lang="en-US" altLang="en-US" b="1" smtClean="0"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Lack of Understanding of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Smoke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Fire Behavior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Flashover 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Backdraft</a:t>
            </a:r>
            <a:endParaRPr lang="en-US" altLang="en-US" b="1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190500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Take Action On Hazards!!!</a:t>
            </a:r>
          </a:p>
        </p:txBody>
      </p:sp>
    </p:spTree>
    <p:extLst>
      <p:ext uri="{BB962C8B-B14F-4D97-AF65-F5344CB8AC3E}">
        <p14:creationId xmlns:p14="http://schemas.microsoft.com/office/powerpoint/2010/main" val="16357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05000"/>
            <a:ext cx="41148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Reasons for Firefighter Deaths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/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/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sz="6000" b="1" smtClean="0">
                <a:solidFill>
                  <a:schemeClr val="tx1"/>
                </a:solidFill>
                <a:latin typeface="VAGRounded BT" pitchFamily="34" charset="0"/>
              </a:rPr>
              <a:t>Attitude!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pPr eaLnBrk="1" hangingPunct="1"/>
            <a:r>
              <a:rPr lang="en-US" altLang="en-US" b="1" i="1" smtClean="0">
                <a:latin typeface="VAGRounded BT" pitchFamily="34" charset="0"/>
              </a:rPr>
              <a:t>Firefighter Survival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3581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VAGRounded BT" pitchFamily="34" charset="0"/>
              </a:rPr>
              <a:t>Rule #1</a:t>
            </a:r>
          </a:p>
          <a:p>
            <a:pPr lvl="1" eaLnBrk="1" hangingPunct="1"/>
            <a:r>
              <a:rPr lang="en-US" altLang="en-US" sz="4000" smtClean="0">
                <a:latin typeface="VAGRounded BT" pitchFamily="34" charset="0"/>
              </a:rPr>
              <a:t>Never put yourself in a position where you are depending on someone else to get you out!</a:t>
            </a:r>
          </a:p>
        </p:txBody>
      </p:sp>
    </p:spTree>
    <p:extLst>
      <p:ext uri="{BB962C8B-B14F-4D97-AF65-F5344CB8AC3E}">
        <p14:creationId xmlns:p14="http://schemas.microsoft.com/office/powerpoint/2010/main" val="105322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5334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latin typeface="VAGRounded BT" pitchFamily="34" charset="0"/>
              </a:rPr>
              <a:t>Firefighter Survival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VAGRounded BT" pitchFamily="34" charset="0"/>
              </a:rPr>
              <a:t>Rule #2 </a:t>
            </a:r>
          </a:p>
          <a:p>
            <a:pPr lvl="1" eaLnBrk="1" hangingPunct="1"/>
            <a:r>
              <a:rPr lang="en-US" altLang="en-US" sz="4000" smtClean="0">
                <a:latin typeface="VAGRounded BT" pitchFamily="34" charset="0"/>
              </a:rPr>
              <a:t>ALWAYS </a:t>
            </a:r>
            <a:r>
              <a:rPr lang="en-US" altLang="en-US" sz="4000" b="1" u="sng" smtClean="0">
                <a:latin typeface="VAGRounded BT" pitchFamily="34" charset="0"/>
              </a:rPr>
              <a:t>know</a:t>
            </a:r>
            <a:r>
              <a:rPr lang="en-US" altLang="en-US" sz="4000" smtClean="0">
                <a:latin typeface="VAGRounded BT" pitchFamily="34" charset="0"/>
              </a:rPr>
              <a:t> where your escape route is.</a:t>
            </a:r>
          </a:p>
          <a:p>
            <a:pPr eaLnBrk="1" hangingPunct="1"/>
            <a:endParaRPr lang="en-US" altLang="en-US" sz="4000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latin typeface="VAGRounded BT" pitchFamily="34" charset="0"/>
              </a:rPr>
              <a:t>Firefighter Survival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VAGRounded BT" pitchFamily="34" charset="0"/>
              </a:rPr>
              <a:t>Rule #3</a:t>
            </a:r>
          </a:p>
          <a:p>
            <a:pPr lvl="1" eaLnBrk="1" hangingPunct="1"/>
            <a:r>
              <a:rPr lang="en-US" altLang="en-US" sz="4000" smtClean="0">
                <a:latin typeface="VAGRounded BT" pitchFamily="34" charset="0"/>
              </a:rPr>
              <a:t>Always know where your </a:t>
            </a:r>
            <a:r>
              <a:rPr lang="en-US" altLang="en-US" sz="4000" b="1" u="sng" smtClean="0">
                <a:latin typeface="VAGRounded BT" pitchFamily="34" charset="0"/>
              </a:rPr>
              <a:t>second </a:t>
            </a:r>
            <a:r>
              <a:rPr lang="en-US" altLang="en-US" sz="4000" smtClean="0">
                <a:latin typeface="VAGRounded BT" pitchFamily="34" charset="0"/>
              </a:rPr>
              <a:t> escape route is.</a:t>
            </a:r>
          </a:p>
          <a:p>
            <a:pPr eaLnBrk="1" hangingPunct="1"/>
            <a:endParaRPr lang="en-US" altLang="en-US" sz="4000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969696">
              <a:alpha val="50195"/>
            </a:srgb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 smtClean="0">
                <a:latin typeface="VAGRounded BT" pitchFamily="34" charset="0"/>
              </a:rPr>
              <a:t>Give </a:t>
            </a:r>
            <a:r>
              <a:rPr lang="en-US" altLang="en-US" b="1" u="sng" smtClean="0">
                <a:latin typeface="VAGRounded BT" pitchFamily="34" charset="0"/>
              </a:rPr>
              <a:t>All </a:t>
            </a:r>
            <a:r>
              <a:rPr lang="en-US" altLang="en-US" b="1" smtClean="0">
                <a:latin typeface="VAGRounded BT" pitchFamily="34" charset="0"/>
              </a:rPr>
              <a:t>Firefighters High Quality, Live Fire Training</a:t>
            </a:r>
            <a:endParaRPr lang="en-US" altLang="en-US" b="1" smtClean="0">
              <a:solidFill>
                <a:schemeClr val="tx1"/>
              </a:solidFill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9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rgbClr val="0000FF">
              <a:alpha val="50195"/>
            </a:srgb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Establish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Mandatory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Minimum Standards for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14164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tx1"/>
                </a:solidFill>
                <a:latin typeface="VAGRounded BT" pitchFamily="34" charset="0"/>
              </a:rPr>
              <a:t>Provide Adequate Staffing</a:t>
            </a:r>
          </a:p>
        </p:txBody>
      </p:sp>
      <p:sp>
        <p:nvSpPr>
          <p:cNvPr id="7885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000" b="1" smtClean="0">
                <a:latin typeface="VAGRounded BT" pitchFamily="34" charset="0"/>
              </a:rPr>
              <a:t>Too few people slows completion of vital tasks, hoselines are stretched later, ladders don’t get raised on time, ventilation doesn’t get done.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latin typeface="VAGRounded BT" pitchFamily="34" charset="0"/>
              </a:rPr>
              <a:t>Increases stress on members, </a:t>
            </a:r>
            <a:r>
              <a:rPr lang="en-US" altLang="en-US" sz="4400" b="1" smtClean="0">
                <a:latin typeface="VAGRounded BT" pitchFamily="34" charset="0"/>
              </a:rPr>
              <a:t>26 Heart Attacks &amp; Strokes in 2016</a:t>
            </a:r>
            <a:endParaRPr lang="en-US" altLang="en-US" sz="4000" b="1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It takes people to do this job !!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9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Effective Fireground Supervision Promotes Firefighter Safety Through Proper Risk Management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279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8200" y="1981200"/>
            <a:ext cx="4495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VAGRounded BT" pitchFamily="34" charset="0"/>
              </a:rPr>
              <a:t>Smoke is </a:t>
            </a:r>
            <a:r>
              <a:rPr lang="en-US" altLang="en-US" sz="4400" u="sng">
                <a:latin typeface="VAGRounded BT" pitchFamily="34" charset="0"/>
              </a:rPr>
              <a:t>Unburned   Fuel Gases</a:t>
            </a:r>
            <a:r>
              <a:rPr lang="en-US" altLang="en-US" sz="4400">
                <a:latin typeface="VAGRounded BT" pitchFamily="34" charset="0"/>
              </a:rPr>
              <a:t> &amp; </a:t>
            </a:r>
            <a:r>
              <a:rPr lang="en-US" altLang="en-US" sz="4400" u="sng">
                <a:latin typeface="VAGRounded BT" pitchFamily="34" charset="0"/>
              </a:rPr>
              <a:t>Solids</a:t>
            </a:r>
            <a:r>
              <a:rPr lang="en-US" altLang="en-US" sz="4400">
                <a:latin typeface="VAGRounded BT" pitchFamily="34" charset="0"/>
              </a:rPr>
              <a:t> Including Carbon Monoxide (CO), Cyanides &amp; Carbon (Soot)</a:t>
            </a:r>
            <a:endParaRPr lang="en-US" altLang="en-US" sz="440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28600"/>
            <a:ext cx="38862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5400" smtClean="0">
                <a:solidFill>
                  <a:schemeClr val="tx1"/>
                </a:solidFill>
                <a:latin typeface="VAGRounded BT" pitchFamily="34" charset="0"/>
              </a:rPr>
              <a:t>What is Smoke?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194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Forward Deployment Of Chief Officers Puts Them In Position To Make Correct Decisions</a:t>
            </a:r>
          </a:p>
        </p:txBody>
      </p:sp>
    </p:spTree>
    <p:extLst>
      <p:ext uri="{BB962C8B-B14F-4D97-AF65-F5344CB8AC3E}">
        <p14:creationId xmlns:p14="http://schemas.microsoft.com/office/powerpoint/2010/main" val="294272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Employ Safety Officers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32657" y="1447800"/>
            <a:ext cx="9144000" cy="5410200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2"/>
                </a:solidFill>
                <a:latin typeface="Tahoma" pitchFamily="34" charset="0"/>
              </a:rPr>
              <a:t>Reports Directly To The Incident Commander</a:t>
            </a:r>
          </a:p>
          <a:p>
            <a:pPr eaLnBrk="1" hangingPunct="1"/>
            <a:r>
              <a:rPr lang="en-US" altLang="en-US" sz="4000" b="1" dirty="0" smtClean="0">
                <a:solidFill>
                  <a:schemeClr val="bg2"/>
                </a:solidFill>
                <a:latin typeface="Tahoma" pitchFamily="34" charset="0"/>
              </a:rPr>
              <a:t> Has The Authority To Stop or Modify Dangerous Operations</a:t>
            </a:r>
          </a:p>
          <a:p>
            <a:pPr eaLnBrk="1" hangingPunct="1"/>
            <a:r>
              <a:rPr lang="en-US" altLang="en-US" sz="4000" b="1" dirty="0" smtClean="0">
                <a:solidFill>
                  <a:schemeClr val="bg2"/>
                </a:solidFill>
                <a:latin typeface="Tahoma" pitchFamily="34" charset="0"/>
              </a:rPr>
              <a:t>Shall Monitor Overall Scene Safety &amp; Specific Concerns of IC</a:t>
            </a:r>
          </a:p>
          <a:p>
            <a:pPr eaLnBrk="1" hangingPunct="1"/>
            <a:r>
              <a:rPr lang="en-US" altLang="en-US" sz="4000" b="1" dirty="0" smtClean="0">
                <a:solidFill>
                  <a:schemeClr val="bg2"/>
                </a:solidFill>
                <a:latin typeface="Tahoma" pitchFamily="34" charset="0"/>
              </a:rPr>
              <a:t> Is Not To Get Involved In Tactical Operations</a:t>
            </a:r>
          </a:p>
          <a:p>
            <a:pPr eaLnBrk="1" hangingPunct="1"/>
            <a:endParaRPr lang="en-US" altLang="en-US" sz="4000" b="1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36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3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3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build="p" animBg="1" autoUpdateAnimBg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Use and Enforce an </a:t>
            </a:r>
            <a:br>
              <a:rPr lang="en-US" altLang="en-US" b="1" smtClean="0">
                <a:latin typeface="VAGRounded BT" pitchFamily="34" charset="0"/>
              </a:rPr>
            </a:br>
            <a:r>
              <a:rPr lang="en-US" altLang="en-US" b="1" smtClean="0">
                <a:latin typeface="VAGRounded BT" pitchFamily="34" charset="0"/>
              </a:rPr>
              <a:t>Accountability System</a:t>
            </a:r>
            <a:endParaRPr lang="en-US" altLang="en-US" smtClean="0">
              <a:latin typeface="VAGRounded BT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427538" y="4756150"/>
            <a:ext cx="4716462" cy="2101850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VAGRounded BT" pitchFamily="34" charset="0"/>
              </a:rPr>
              <a:t>That means more than just hanging tags on a helmet!!</a:t>
            </a:r>
          </a:p>
        </p:txBody>
      </p:sp>
    </p:spTree>
    <p:extLst>
      <p:ext uri="{BB962C8B-B14F-4D97-AF65-F5344CB8AC3E}">
        <p14:creationId xmlns:p14="http://schemas.microsoft.com/office/powerpoint/2010/main" val="9666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676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Invest in Your Firefighter’s Safety. The fireground is no place for ‘good enough’</a:t>
            </a:r>
          </a:p>
        </p:txBody>
      </p:sp>
    </p:spTree>
    <p:extLst>
      <p:ext uri="{BB962C8B-B14F-4D97-AF65-F5344CB8AC3E}">
        <p14:creationId xmlns:p14="http://schemas.microsoft.com/office/powerpoint/2010/main" val="29164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25400" y="0"/>
            <a:ext cx="9118600" cy="2286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ahoma" pitchFamily="34" charset="0"/>
              </a:rPr>
              <a:t>In spite of our best efforts however, the unexpected, unpredictable event can still happen on the fireground</a:t>
            </a:r>
            <a:endParaRPr lang="en-US" alt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Train &amp; Use </a:t>
            </a:r>
            <a:br>
              <a:rPr lang="en-US" altLang="en-US" sz="4000" b="1" smtClean="0">
                <a:latin typeface="Tahoma" pitchFamily="34" charset="0"/>
              </a:rPr>
            </a:br>
            <a:r>
              <a:rPr lang="en-US" altLang="en-US" sz="4000" b="1" smtClean="0">
                <a:latin typeface="Tahoma" pitchFamily="34" charset="0"/>
              </a:rPr>
              <a:t>Rapid Intervention Teams</a:t>
            </a:r>
            <a:endParaRPr lang="en-US" alt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25908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They </a:t>
            </a:r>
            <a:r>
              <a:rPr lang="en-US" altLang="en-US" u="sng" smtClean="0"/>
              <a:t>Have</a:t>
            </a:r>
            <a:r>
              <a:rPr lang="en-US" altLang="en-US" smtClean="0"/>
              <a:t> Saved Firefighters Lives!!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But They Must Be Properly Staffed, Trained, Equipped, </a:t>
            </a:r>
            <a:br>
              <a:rPr lang="en-US" altLang="en-US" smtClean="0"/>
            </a:br>
            <a:r>
              <a:rPr lang="en-US" altLang="en-US" smtClean="0"/>
              <a:t>and </a:t>
            </a:r>
            <a:br>
              <a:rPr lang="en-US" altLang="en-US" smtClean="0"/>
            </a:br>
            <a:r>
              <a:rPr lang="en-US" altLang="en-US" smtClean="0"/>
              <a:t>Motivated</a:t>
            </a:r>
          </a:p>
        </p:txBody>
      </p:sp>
    </p:spTree>
    <p:extLst>
      <p:ext uri="{BB962C8B-B14F-4D97-AF65-F5344CB8AC3E}">
        <p14:creationId xmlns:p14="http://schemas.microsoft.com/office/powerpoint/2010/main" val="37887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71600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VAGRounded BT" pitchFamily="34" charset="0"/>
              </a:rPr>
              <a:t>Solve The Most Life Threatening Problems First !!</a:t>
            </a:r>
          </a:p>
        </p:txBody>
      </p:sp>
      <p:sp>
        <p:nvSpPr>
          <p:cNvPr id="589828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3581400" y="4038600"/>
            <a:ext cx="3352800" cy="2819400"/>
          </a:xfrm>
          <a:solidFill>
            <a:srgbClr val="333333">
              <a:alpha val="50195"/>
            </a:srgbClr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smtClean="0">
                <a:latin typeface="Tahoma" pitchFamily="34" charset="0"/>
              </a:rPr>
              <a:t>FIRE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smtClean="0">
                <a:latin typeface="Tahoma" pitchFamily="34" charset="0"/>
              </a:rPr>
              <a:t>AIR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smtClean="0">
                <a:latin typeface="Tahoma" pitchFamily="34" charset="0"/>
              </a:rPr>
              <a:t>Medical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smtClean="0">
                <a:latin typeface="Tahoma" pitchFamily="34" charset="0"/>
              </a:rPr>
              <a:t>Removal</a:t>
            </a:r>
          </a:p>
        </p:txBody>
      </p:sp>
    </p:spTree>
    <p:extLst>
      <p:ext uri="{BB962C8B-B14F-4D97-AF65-F5344CB8AC3E}">
        <p14:creationId xmlns:p14="http://schemas.microsoft.com/office/powerpoint/2010/main" val="31920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build="p" animBg="1" autoUpdateAnimBg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1828800" cy="3200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Get Them AIR !</a:t>
            </a:r>
          </a:p>
        </p:txBody>
      </p:sp>
    </p:spTree>
    <p:extLst>
      <p:ext uri="{BB962C8B-B14F-4D97-AF65-F5344CB8AC3E}">
        <p14:creationId xmlns:p14="http://schemas.microsoft.com/office/powerpoint/2010/main" val="164382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Bring A RIT PAK or Spare Mask for Each Downed FF</a:t>
            </a:r>
          </a:p>
        </p:txBody>
      </p:sp>
    </p:spTree>
    <p:extLst>
      <p:ext uri="{BB962C8B-B14F-4D97-AF65-F5344CB8AC3E}">
        <p14:creationId xmlns:p14="http://schemas.microsoft.com/office/powerpoint/2010/main" val="298378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Reasons for Firefighter Deaths</a:t>
            </a:r>
            <a:endParaRPr lang="en-US" altLang="en-US" b="1" smtClean="0"/>
          </a:p>
        </p:txBody>
      </p:sp>
      <p:sp>
        <p:nvSpPr>
          <p:cNvPr id="25604" name="Text Box 205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6260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rgbClr val="333300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latin typeface="Tahoma" pitchFamily="34" charset="0"/>
              </a:rPr>
              <a:t>Asphyxiation and Smoke Inhalation were leading causes of death.</a:t>
            </a:r>
            <a:endParaRPr lang="en-US" altLang="en-US" sz="3600" b="1" smtClean="0"/>
          </a:p>
        </p:txBody>
      </p:sp>
      <p:sp>
        <p:nvSpPr>
          <p:cNvPr id="25605" name="Rectangle 2053"/>
          <p:cNvSpPr>
            <a:spLocks noChangeArrowheads="1"/>
          </p:cNvSpPr>
          <p:nvPr/>
        </p:nvSpPr>
        <p:spPr bwMode="auto">
          <a:xfrm>
            <a:off x="0" y="762000"/>
            <a:ext cx="2127250" cy="1006475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latin typeface="Tahoma" pitchFamily="34" charset="0"/>
              </a:rPr>
              <a:t>1970</a:t>
            </a:r>
            <a:endParaRPr lang="en-US" altLang="en-US" sz="4400" b="1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1066800"/>
            <a:ext cx="487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Make Thermal Imagers Available At Every Operating Location.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4267200" cy="1752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They are especially critical to </a:t>
            </a:r>
          </a:p>
          <a:p>
            <a:pPr eaLnBrk="1" hangingPunct="1"/>
            <a:r>
              <a:rPr lang="en-US" altLang="en-US" sz="4000" smtClean="0"/>
              <a:t>Rapid Intervention Teams</a:t>
            </a:r>
          </a:p>
        </p:txBody>
      </p:sp>
    </p:spTree>
    <p:extLst>
      <p:ext uri="{BB962C8B-B14F-4D97-AF65-F5344CB8AC3E}">
        <p14:creationId xmlns:p14="http://schemas.microsoft.com/office/powerpoint/2010/main" val="9330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050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Promote Firefighter Survival Training</a:t>
            </a:r>
            <a:endParaRPr lang="en-US" altLang="en-US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3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5908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VAGRounded BT" pitchFamily="34" charset="0"/>
              </a:rPr>
              <a:t>It’s a Whole Lot Easier to Bailout in a Hurry If Need Be When You Have Done It Before in Practice!</a:t>
            </a:r>
          </a:p>
        </p:txBody>
      </p:sp>
    </p:spTree>
    <p:extLst>
      <p:ext uri="{BB962C8B-B14F-4D97-AF65-F5344CB8AC3E}">
        <p14:creationId xmlns:p14="http://schemas.microsoft.com/office/powerpoint/2010/main" val="105614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05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VAGRounded BT" pitchFamily="34" charset="0"/>
              </a:rPr>
              <a:t>Firefighter Survival Techniques</a:t>
            </a:r>
            <a:endParaRPr lang="en-US" altLang="en-US" sz="4400">
              <a:solidFill>
                <a:schemeClr val="tx2"/>
              </a:solidFill>
              <a:latin typeface="VAGRounded BT" pitchFamily="34" charset="0"/>
            </a:endParaRPr>
          </a:p>
        </p:txBody>
      </p:sp>
      <p:sp>
        <p:nvSpPr>
          <p:cNvPr id="55300" name="Rectangle 205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4400" b="1" dirty="0"/>
              <a:t>Maintain control of the door to the fire area</a:t>
            </a:r>
          </a:p>
          <a:p>
            <a:pPr eaLnBrk="1" hangingPunct="1"/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Control ventilation</a:t>
            </a:r>
          </a:p>
          <a:p>
            <a:pPr eaLnBrk="1" hangingPunct="1"/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Have a safe haven </a:t>
            </a:r>
            <a:r>
              <a:rPr lang="en-US" altLang="en-US" sz="4400" b="1" u="sng" dirty="0"/>
              <a:t>before</a:t>
            </a:r>
            <a:r>
              <a:rPr lang="en-US" altLang="en-US" sz="4400" b="1" dirty="0"/>
              <a:t> committing to above the fire</a:t>
            </a:r>
          </a:p>
        </p:txBody>
      </p:sp>
    </p:spTree>
    <p:extLst>
      <p:ext uri="{BB962C8B-B14F-4D97-AF65-F5344CB8AC3E}">
        <p14:creationId xmlns:p14="http://schemas.microsoft.com/office/powerpoint/2010/main" val="36856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The Search is Complete, Get to a Safe Area</a:t>
            </a:r>
          </a:p>
        </p:txBody>
      </p:sp>
    </p:spTree>
    <p:extLst>
      <p:ext uri="{BB962C8B-B14F-4D97-AF65-F5344CB8AC3E}">
        <p14:creationId xmlns:p14="http://schemas.microsoft.com/office/powerpoint/2010/main" val="2709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itchFamily="34" charset="0"/>
              </a:rPr>
              <a:t>Firefighter Survival Techniques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61444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629" y="990600"/>
            <a:ext cx="9144000" cy="58674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If cut off by </a:t>
            </a:r>
            <a:r>
              <a:rPr lang="en-US" altLang="en-US" sz="4400" b="1" u="sng" smtClean="0">
                <a:solidFill>
                  <a:schemeClr val="tx2"/>
                </a:solidFill>
              </a:rPr>
              <a:t>FIRE</a:t>
            </a:r>
            <a:r>
              <a:rPr lang="en-US" altLang="en-US" sz="4400" b="1" smtClean="0">
                <a:solidFill>
                  <a:schemeClr val="tx2"/>
                </a:solidFill>
              </a:rPr>
              <a:t>….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	Close doors between you &amp; fire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	Call for help, use radio &amp; PASS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	Locate </a:t>
            </a:r>
            <a:r>
              <a:rPr lang="en-US" altLang="en-US" sz="4400" b="1" u="sng" smtClean="0">
                <a:solidFill>
                  <a:schemeClr val="tx2"/>
                </a:solidFill>
              </a:rPr>
              <a:t>ANY</a:t>
            </a:r>
            <a:r>
              <a:rPr lang="en-US" altLang="en-US" sz="4400" b="1" smtClean="0">
                <a:solidFill>
                  <a:schemeClr val="tx2"/>
                </a:solidFill>
              </a:rPr>
              <a:t> exit-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		Breach a partition- </a:t>
            </a:r>
            <a:r>
              <a:rPr lang="en-US" altLang="en-US" sz="4400" b="1" u="sng" smtClean="0">
                <a:solidFill>
                  <a:schemeClr val="tx2"/>
                </a:solidFill>
              </a:rPr>
              <a:t>TOOLS</a:t>
            </a:r>
            <a:endParaRPr lang="en-US" altLang="en-US" sz="4400" b="1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chemeClr val="tx2"/>
                </a:solidFill>
              </a:rPr>
              <a:t>		Emergency window bailout</a:t>
            </a:r>
          </a:p>
        </p:txBody>
      </p:sp>
    </p:spTree>
    <p:extLst>
      <p:ext uri="{BB962C8B-B14F-4D97-AF65-F5344CB8AC3E}">
        <p14:creationId xmlns:p14="http://schemas.microsoft.com/office/powerpoint/2010/main" val="162250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Make sure you </a:t>
            </a:r>
            <a:r>
              <a:rPr lang="en-US" altLang="en-US" b="1" u="sng" smtClean="0"/>
              <a:t>always</a:t>
            </a:r>
            <a:r>
              <a:rPr lang="en-US" altLang="en-US" b="1" smtClean="0"/>
              <a:t> have two ways out.</a:t>
            </a:r>
          </a:p>
        </p:txBody>
      </p:sp>
    </p:spTree>
    <p:extLst>
      <p:ext uri="{BB962C8B-B14F-4D97-AF65-F5344CB8AC3E}">
        <p14:creationId xmlns:p14="http://schemas.microsoft.com/office/powerpoint/2010/main" val="34296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876800" cy="68580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Dept can spend thousands to buy you ropes and harnesses, and train you in its use, but it ain’t worth a damn if you don’t carry it and prepare yourself mentally for its use!</a:t>
            </a:r>
          </a:p>
        </p:txBody>
      </p:sp>
    </p:spTree>
    <p:extLst>
      <p:ext uri="{BB962C8B-B14F-4D97-AF65-F5344CB8AC3E}">
        <p14:creationId xmlns:p14="http://schemas.microsoft.com/office/powerpoint/2010/main" val="38100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91200" y="1905000"/>
            <a:ext cx="3352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Water Problems Occur,</a:t>
            </a:r>
            <a:br>
              <a:rPr lang="en-US" altLang="en-US" smtClean="0"/>
            </a:br>
            <a:r>
              <a:rPr lang="en-US" altLang="en-US" smtClean="0"/>
              <a:t> Get People To Safe Areas</a:t>
            </a:r>
          </a:p>
        </p:txBody>
      </p:sp>
    </p:spTree>
    <p:extLst>
      <p:ext uri="{BB962C8B-B14F-4D97-AF65-F5344CB8AC3E}">
        <p14:creationId xmlns:p14="http://schemas.microsoft.com/office/powerpoint/2010/main" val="23323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715000" y="3416300"/>
            <a:ext cx="3429000" cy="3441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VAGRounded BT" pitchFamily="34" charset="0"/>
              </a:rPr>
              <a:t>Enforce Mandatory Fireground Retirement Age of 65</a:t>
            </a:r>
            <a:endParaRPr lang="en-US" altLang="en-US" sz="4400">
              <a:solidFill>
                <a:schemeClr val="bg1"/>
              </a:solidFill>
              <a:latin typeface="VAGRounded BT" pitchFamily="34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VAGRounded BT" pitchFamily="34" charset="0"/>
              </a:rPr>
              <a:t>Promote Wellness &amp; Rehab Programs</a:t>
            </a:r>
            <a:endParaRPr lang="en-US" altLang="en-US" b="1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42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772400" cy="1143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/>
              <a:t>Today-Universal SCBA Use</a:t>
            </a:r>
          </a:p>
        </p:txBody>
      </p:sp>
      <p:sp>
        <p:nvSpPr>
          <p:cNvPr id="4915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990600"/>
            <a:ext cx="7239000" cy="175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smtClean="0">
                <a:latin typeface="Tahoma" pitchFamily="34" charset="0"/>
              </a:rPr>
              <a:t>3 Asphyxiation/Inhalation Deaths in 2016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build="p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288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itchFamily="34" charset="0"/>
              </a:rPr>
              <a:t>Be Alert For Building Alterations And Unusual Conditions</a:t>
            </a:r>
            <a:br>
              <a:rPr lang="en-US" altLang="en-US" smtClean="0">
                <a:solidFill>
                  <a:srgbClr val="FFFF00"/>
                </a:solidFill>
                <a:latin typeface="Arial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191000"/>
            <a:ext cx="4495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 u="sng" smtClean="0">
                <a:solidFill>
                  <a:srgbClr val="FFFF00"/>
                </a:solidFill>
                <a:latin typeface="Arial Unicode MS" pitchFamily="34" charset="-128"/>
              </a:rPr>
              <a:t>STOP</a:t>
            </a:r>
            <a:r>
              <a:rPr lang="en-US" altLang="en-US" sz="4000" b="1" smtClean="0">
                <a:solidFill>
                  <a:srgbClr val="FFFF00"/>
                </a:solidFill>
                <a:latin typeface="Arial Unicode MS" pitchFamily="34" charset="-128"/>
              </a:rPr>
              <a:t> IF SOMETHING DOES</a:t>
            </a:r>
            <a:r>
              <a:rPr lang="en-US" altLang="en-US" sz="4000" b="1" smtClean="0">
                <a:solidFill>
                  <a:srgbClr val="FFFF00"/>
                </a:solidFill>
              </a:rPr>
              <a:t>’</a:t>
            </a:r>
            <a:r>
              <a:rPr lang="en-US" altLang="en-US" sz="4000" b="1" smtClean="0">
                <a:solidFill>
                  <a:srgbClr val="FFFF00"/>
                </a:solidFill>
                <a:latin typeface="Arial Unicode MS" pitchFamily="34" charset="-128"/>
              </a:rPr>
              <a:t>NT FEEL RIGHT!</a:t>
            </a:r>
          </a:p>
        </p:txBody>
      </p:sp>
    </p:spTree>
    <p:extLst>
      <p:ext uri="{BB962C8B-B14F-4D97-AF65-F5344CB8AC3E}">
        <p14:creationId xmlns:p14="http://schemas.microsoft.com/office/powerpoint/2010/main" val="210259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 build="p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Altered Buildings Kill Firefighters!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8352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chemeClr val="bg2"/>
                </a:solidFill>
                <a:latin typeface="Arial" pitchFamily="34" charset="0"/>
              </a:rPr>
              <a:t>Steel Plating Adds Weight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chemeClr val="bg2"/>
                </a:solidFill>
                <a:latin typeface="Arial" pitchFamily="34" charset="0"/>
              </a:rPr>
              <a:t>Holds Heat, Accelerates Flashover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chemeClr val="bg2"/>
                </a:solidFill>
                <a:latin typeface="Arial" pitchFamily="34" charset="0"/>
              </a:rPr>
              <a:t>Delays or Prevents Ventilation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chemeClr val="bg2"/>
                </a:solidFill>
                <a:latin typeface="Arial" pitchFamily="34" charset="0"/>
              </a:rPr>
              <a:t>Accelerates Collapse</a:t>
            </a:r>
            <a:endParaRPr lang="en-US" altLang="en-US" sz="40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7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Arial" pitchFamily="34" charset="0"/>
              </a:rPr>
              <a:t>Take Action On Hazards ! !</a:t>
            </a:r>
          </a:p>
        </p:txBody>
      </p:sp>
    </p:spTree>
    <p:extLst>
      <p:ext uri="{BB962C8B-B14F-4D97-AF65-F5344CB8AC3E}">
        <p14:creationId xmlns:p14="http://schemas.microsoft.com/office/powerpoint/2010/main" val="299609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chemeClr val="tx2"/>
                </a:solidFill>
                <a:latin typeface="Tahoma" pitchFamily="34" charset="0"/>
              </a:rPr>
              <a:t>Get Out and Pre-plan Your Area</a:t>
            </a:r>
          </a:p>
        </p:txBody>
      </p:sp>
    </p:spTree>
    <p:extLst>
      <p:ext uri="{BB962C8B-B14F-4D97-AF65-F5344CB8AC3E}">
        <p14:creationId xmlns:p14="http://schemas.microsoft.com/office/powerpoint/2010/main" val="3589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41450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Everyone Can Have A 3 - Ring Binder</a:t>
            </a:r>
          </a:p>
        </p:txBody>
      </p:sp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6705600" y="30480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G.I./G.O.</a:t>
            </a:r>
          </a:p>
        </p:txBody>
      </p:sp>
    </p:spTree>
    <p:extLst>
      <p:ext uri="{BB962C8B-B14F-4D97-AF65-F5344CB8AC3E}">
        <p14:creationId xmlns:p14="http://schemas.microsoft.com/office/powerpoint/2010/main" val="1432381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8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 your buildings, before..</a:t>
            </a:r>
          </a:p>
        </p:txBody>
      </p:sp>
    </p:spTree>
    <p:extLst>
      <p:ext uri="{BB962C8B-B14F-4D97-AF65-F5344CB8AC3E}">
        <p14:creationId xmlns:p14="http://schemas.microsoft.com/office/powerpoint/2010/main" val="50598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AGRounded BT" pitchFamily="34" charset="0"/>
              </a:rPr>
              <a:t>…</a:t>
            </a:r>
            <a:r>
              <a:rPr lang="en-US" altLang="en-US" u="sng" smtClean="0">
                <a:latin typeface="VAGRounded BT" pitchFamily="34" charset="0"/>
              </a:rPr>
              <a:t>NOT</a:t>
            </a:r>
            <a:r>
              <a:rPr lang="en-US" altLang="en-US" smtClean="0">
                <a:latin typeface="VAGRounded BT" pitchFamily="34" charset="0"/>
              </a:rPr>
              <a:t> after the fire!</a:t>
            </a:r>
          </a:p>
        </p:txBody>
      </p:sp>
    </p:spTree>
    <p:extLst>
      <p:ext uri="{BB962C8B-B14F-4D97-AF65-F5344CB8AC3E}">
        <p14:creationId xmlns:p14="http://schemas.microsoft.com/office/powerpoint/2010/main" val="191377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954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Because After the Fire Is Way Too Late!</a:t>
            </a:r>
            <a:endParaRPr lang="en-US" altLang="en-US" smtClean="0">
              <a:latin typeface="VAGRounde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8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1148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Arial" pitchFamily="34" charset="0"/>
              </a:rPr>
              <a:t>How Do We Motivate Our People To Take Their Responsibility Seriously?</a:t>
            </a:r>
          </a:p>
        </p:txBody>
      </p:sp>
    </p:spTree>
    <p:extLst>
      <p:ext uri="{BB962C8B-B14F-4D97-AF65-F5344CB8AC3E}">
        <p14:creationId xmlns:p14="http://schemas.microsoft.com/office/powerpoint/2010/main" val="326971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876800" y="228600"/>
            <a:ext cx="36576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Arial" pitchFamily="34" charset="0"/>
              </a:rPr>
              <a:t>If That’s </a:t>
            </a:r>
            <a:r>
              <a:rPr lang="en-US" altLang="en-US" sz="4400" b="1" u="sng">
                <a:solidFill>
                  <a:srgbClr val="FFFF00"/>
                </a:solidFill>
                <a:latin typeface="Arial" pitchFamily="34" charset="0"/>
              </a:rPr>
              <a:t>Your</a:t>
            </a:r>
            <a:r>
              <a:rPr lang="en-US" altLang="en-US" sz="4400">
                <a:solidFill>
                  <a:srgbClr val="FFFF00"/>
                </a:solidFill>
                <a:latin typeface="Arial" pitchFamily="34" charset="0"/>
              </a:rPr>
              <a:t> Kid In That Box, And You Could Have Prevented It, How Could You Look At Yourself In The Mirror?</a:t>
            </a:r>
          </a:p>
        </p:txBody>
      </p:sp>
    </p:spTree>
    <p:extLst>
      <p:ext uri="{BB962C8B-B14F-4D97-AF65-F5344CB8AC3E}">
        <p14:creationId xmlns:p14="http://schemas.microsoft.com/office/powerpoint/2010/main" val="208036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09063" cy="9144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  <a:t>Hints for Class Participation</a:t>
            </a:r>
            <a:endParaRPr lang="en-US" alt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23" name="Rectangle 512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974138" cy="60198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When asked to participate, do so. </a:t>
            </a:r>
          </a:p>
          <a:p>
            <a:pPr lvl="1" eaLnBrk="1" hangingPunct="1"/>
            <a:r>
              <a:rPr lang="en-US" altLang="en-US" sz="3200" b="1" smtClean="0">
                <a:solidFill>
                  <a:srgbClr val="FFFF00"/>
                </a:solidFill>
                <a:latin typeface="Tahoma" pitchFamily="34" charset="0"/>
              </a:rPr>
              <a:t>Take a stand on the question, right or wrong. No one will die here today as a result of your decisions.</a:t>
            </a:r>
          </a:p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Respect the opinions of others. They are taking a stand.</a:t>
            </a:r>
          </a:p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Have fun.</a:t>
            </a:r>
          </a:p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Don</a:t>
            </a:r>
            <a:r>
              <a:rPr lang="en-US" altLang="en-US" sz="3600" b="1" smtClean="0">
                <a:solidFill>
                  <a:srgbClr val="FFFF00"/>
                </a:solidFill>
              </a:rPr>
              <a:t>’</a:t>
            </a:r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t beat DEAD HORSES.</a:t>
            </a:r>
          </a:p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Tahoma" pitchFamily="34" charset="0"/>
              </a:rPr>
              <a:t>Help the instructor meet the goals of the class.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0f the 99 Asphyxiation Deaths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36Caught by Structural Collapse</a:t>
            </a:r>
          </a:p>
          <a:p>
            <a:pPr eaLnBrk="1" hangingPunct="1"/>
            <a:r>
              <a:rPr lang="en-US" altLang="en-US" sz="4000" dirty="0" smtClean="0"/>
              <a:t>31 Caught by Fire Growth, Flashover, or Backdraft</a:t>
            </a:r>
          </a:p>
          <a:p>
            <a:pPr eaLnBrk="1" hangingPunct="1"/>
            <a:r>
              <a:rPr lang="en-US" altLang="en-US" sz="4000" dirty="0" smtClean="0"/>
              <a:t>23 Lost/Disoriented  in Structure</a:t>
            </a:r>
          </a:p>
          <a:p>
            <a:pPr eaLnBrk="1" hangingPunct="1"/>
            <a:r>
              <a:rPr lang="en-US" altLang="en-US" sz="4000" dirty="0" smtClean="0"/>
              <a:t>9 Fell Through Holes in Floor</a:t>
            </a:r>
          </a:p>
          <a:p>
            <a:pPr eaLnBrk="1" hangingPunct="1"/>
            <a:r>
              <a:rPr lang="en-US" altLang="en-US" sz="4000" dirty="0" smtClean="0"/>
              <a:t>96 out of 99 Were Wearing SCBA! </a:t>
            </a:r>
          </a:p>
          <a:p>
            <a:pPr lvl="1" eaLnBrk="1" hangingPunct="1"/>
            <a:r>
              <a:rPr lang="en-US" altLang="en-US" sz="3200" dirty="0" smtClean="0"/>
              <a:t>Two that weren’t were fighting fires in their own homes.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10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0"/>
            <a:ext cx="3124200" cy="4572000"/>
          </a:xfrm>
          <a:solidFill>
            <a:srgbClr val="777777">
              <a:alpha val="50195"/>
            </a:srgbClr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smtClean="0">
                <a:solidFill>
                  <a:schemeClr val="accent2"/>
                </a:solidFill>
                <a:latin typeface="VAGRounded BT" pitchFamily="34" charset="0"/>
              </a:rPr>
              <a:t>Bring All Your People Home Safely !</a:t>
            </a:r>
          </a:p>
        </p:txBody>
      </p:sp>
    </p:spTree>
    <p:extLst>
      <p:ext uri="{BB962C8B-B14F-4D97-AF65-F5344CB8AC3E}">
        <p14:creationId xmlns:p14="http://schemas.microsoft.com/office/powerpoint/2010/main" val="182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352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And finally, the Number 1 proven way to keep your firefighters from killing themselves in structural fires……</a:t>
            </a:r>
          </a:p>
        </p:txBody>
      </p:sp>
    </p:spTree>
    <p:extLst>
      <p:ext uri="{BB962C8B-B14F-4D97-AF65-F5344CB8AC3E}">
        <p14:creationId xmlns:p14="http://schemas.microsoft.com/office/powerpoint/2010/main" val="2221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93726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Advocate, Mandate, and Install automatic sprinklers in </a:t>
            </a:r>
            <a:r>
              <a:rPr lang="en-US" altLang="en-US" u="sng" dirty="0" smtClean="0">
                <a:solidFill>
                  <a:schemeClr val="tx1"/>
                </a:solidFill>
              </a:rPr>
              <a:t>every</a:t>
            </a:r>
            <a:r>
              <a:rPr lang="en-US" altLang="en-US" dirty="0" smtClean="0">
                <a:solidFill>
                  <a:schemeClr val="tx1"/>
                </a:solidFill>
              </a:rPr>
              <a:t> structure….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bg2"/>
                </a:solidFill>
              </a:rPr>
              <a:t/>
            </a:r>
            <a:br>
              <a:rPr lang="en-US" altLang="en-US" dirty="0" smtClean="0">
                <a:solidFill>
                  <a:schemeClr val="bg2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Including your own homes!!!</a:t>
            </a:r>
          </a:p>
        </p:txBody>
      </p:sp>
    </p:spTree>
    <p:extLst>
      <p:ext uri="{BB962C8B-B14F-4D97-AF65-F5344CB8AC3E}">
        <p14:creationId xmlns:p14="http://schemas.microsoft.com/office/powerpoint/2010/main" val="26635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99</a:t>
            </a:r>
            <a:r>
              <a:rPr lang="en-US" altLang="en-US" smtClean="0"/>
              <a:t> Firefighters committed suicide in 2016!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We must support suicide prevention efforts.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9331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Source NFPA and Firefighter Behavioral Health Alliance</a:t>
            </a:r>
          </a:p>
        </p:txBody>
      </p:sp>
    </p:spTree>
    <p:extLst>
      <p:ext uri="{BB962C8B-B14F-4D97-AF65-F5344CB8AC3E}">
        <p14:creationId xmlns:p14="http://schemas.microsoft.com/office/powerpoint/2010/main" val="17005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29400" y="15240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Please pray for our troops</a:t>
            </a:r>
          </a:p>
        </p:txBody>
      </p:sp>
    </p:spTree>
    <p:extLst>
      <p:ext uri="{BB962C8B-B14F-4D97-AF65-F5344CB8AC3E}">
        <p14:creationId xmlns:p14="http://schemas.microsoft.com/office/powerpoint/2010/main" val="3151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19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Thanks to NIST and UL for their research and continuing efforts to make firefighters safer.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ww.nist.gov/fire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ww.ul.com/global/eng/pages/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newscience/firesafety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1981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FF00"/>
                </a:solidFill>
              </a:rPr>
              <a:t>Thanks to NYSPFF and NYSDOL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FFFF00"/>
                </a:solidFill>
              </a:rPr>
              <a:t>for sponsoring this opportunity to share with fellow firefighters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6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 comments, copies of this presentation, or further info: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667000"/>
            <a:ext cx="8077200" cy="137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5400" smtClean="0"/>
              <a:t>www.chiefnorman.com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Stay Safe.   </a:t>
            </a:r>
            <a:r>
              <a:rPr lang="en-US" altLang="en-US" sz="4800" b="1" u="sng">
                <a:solidFill>
                  <a:schemeClr val="tx2"/>
                </a:solidFill>
              </a:rPr>
              <a:t>BE</a:t>
            </a:r>
            <a:r>
              <a:rPr lang="en-US" altLang="en-US" sz="4800" b="1">
                <a:solidFill>
                  <a:schemeClr val="tx2"/>
                </a:solidFill>
              </a:rPr>
              <a:t> Careful!</a:t>
            </a:r>
          </a:p>
        </p:txBody>
      </p:sp>
    </p:spTree>
    <p:extLst>
      <p:ext uri="{BB962C8B-B14F-4D97-AF65-F5344CB8AC3E}">
        <p14:creationId xmlns:p14="http://schemas.microsoft.com/office/powerpoint/2010/main" val="1143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3200"/>
            <a:ext cx="4953000" cy="1143000"/>
          </a:xfrm>
        </p:spPr>
        <p:txBody>
          <a:bodyPr/>
          <a:lstStyle/>
          <a:p>
            <a:pPr algn="l" eaLnBrk="1" hangingPunct="1"/>
            <a:r>
              <a:rPr lang="en-US" altLang="en-US" b="1" i="1" u="sng" smtClean="0">
                <a:solidFill>
                  <a:srgbClr val="FFFF00"/>
                </a:solidFill>
                <a:latin typeface="VAGRounded BT" pitchFamily="34" charset="0"/>
              </a:rPr>
              <a:t>Be </a:t>
            </a: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>CAREFUL !</a:t>
            </a:r>
            <a:b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</a:b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>Stay Safe. </a:t>
            </a:r>
            <a:b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</a:b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/>
            </a:r>
            <a:b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</a:b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>Thanks to all the </a:t>
            </a:r>
            <a:r>
              <a:rPr lang="en-US" altLang="en-US" b="1" i="1" u="sng" smtClean="0">
                <a:solidFill>
                  <a:srgbClr val="FFFF00"/>
                </a:solidFill>
                <a:latin typeface="VAGRounded BT" pitchFamily="34" charset="0"/>
              </a:rPr>
              <a:t>Fire Photographers</a:t>
            </a: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> who share their pictures so that others may learn.</a:t>
            </a:r>
            <a:b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</a:br>
            <a:r>
              <a:rPr lang="en-US" altLang="en-US" b="1" i="1" smtClean="0">
                <a:solidFill>
                  <a:srgbClr val="FFFF00"/>
                </a:solidFill>
                <a:latin typeface="VAGRounded BT" pitchFamily="34" charset="0"/>
              </a:rPr>
              <a:t>R.I.P. Harvey</a:t>
            </a:r>
          </a:p>
        </p:txBody>
      </p:sp>
    </p:spTree>
    <p:extLst>
      <p:ext uri="{BB962C8B-B14F-4D97-AF65-F5344CB8AC3E}">
        <p14:creationId xmlns:p14="http://schemas.microsoft.com/office/powerpoint/2010/main" val="333680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More Deadly Fire Gases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038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Since 1970 fires have </a:t>
            </a:r>
            <a:r>
              <a:rPr lang="en-US" altLang="en-US" b="1" i="1" smtClean="0"/>
              <a:t>tripled </a:t>
            </a:r>
            <a:r>
              <a:rPr lang="en-US" altLang="en-US" smtClean="0"/>
              <a:t>the BTU output, but…..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Smoke output can be as much as 20 times more toxic from synthetics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Energy Efficient Windows and insulation combine to trap all these gases inside with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114800" cy="6858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!important"/>
                <a:cs typeface="Arial" pitchFamily="34" charset="0"/>
              </a:rPr>
              <a:t>Burning polyurethane foam releases dangerous chemicals such as hydrogen cyanide, and dioxin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228600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Toxicity of today’s smoke is far worse than in the past.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They incapacitate first, making escape impossible, before killing.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099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27432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Vent Thoroughly, Once Water On Fire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Conditions Change,</a:t>
            </a:r>
            <a:br>
              <a:rPr lang="en-US" altLang="en-US" smtClean="0"/>
            </a:br>
            <a:r>
              <a:rPr lang="en-US" altLang="en-US" smtClean="0"/>
              <a:t>Masks Can Fail</a:t>
            </a:r>
            <a:br>
              <a:rPr lang="en-US" altLang="en-US" smtClean="0"/>
            </a:br>
            <a:r>
              <a:rPr lang="en-US" altLang="en-US" smtClean="0"/>
              <a:t>or</a:t>
            </a:r>
            <a:br>
              <a:rPr lang="en-US" altLang="en-US" smtClean="0"/>
            </a:br>
            <a:r>
              <a:rPr lang="en-US" altLang="en-US" smtClean="0"/>
              <a:t>You Can Be</a:t>
            </a:r>
            <a:br>
              <a:rPr lang="en-US" altLang="en-US" smtClean="0"/>
            </a:br>
            <a:r>
              <a:rPr lang="en-US" altLang="en-US" smtClean="0"/>
              <a:t>Entangled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3352800"/>
            <a:ext cx="4267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b="1" dirty="0">
                <a:latin typeface="VAGRounded BT" pitchFamily="34" charset="0"/>
              </a:rPr>
              <a:t>Color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400" b="1" dirty="0">
                <a:latin typeface="VAGRounded BT" pitchFamily="34" charset="0"/>
              </a:rPr>
              <a:t>Volume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400" b="1" dirty="0">
                <a:latin typeface="VAGRounded BT" pitchFamily="34" charset="0"/>
              </a:rPr>
              <a:t>Movement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400" b="1" dirty="0">
                <a:latin typeface="VAGRounded BT" pitchFamily="34" charset="0"/>
              </a:rPr>
              <a:t>Location</a:t>
            </a:r>
            <a:endParaRPr lang="en-US" altLang="en-US" sz="4400" dirty="0">
              <a:latin typeface="VAGRounded BT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When Evaluating Smoke, Look at: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Grey or Brown Smoke Indicates Burning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Class A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Materials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266700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“Velvety Smoke” or “Boiling” Movement, Is Smoke That Moves Rapidly Skyward, Is Highly Heated Smoke That Is About To Ignite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1066800"/>
            <a:ext cx="4038600" cy="1143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Black Smoke=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Petroleum Products, Foam Rubber, Plastics</a:t>
            </a:r>
            <a:endParaRPr lang="en-US" altLang="en-US" smtClean="0">
              <a:solidFill>
                <a:schemeClr val="bg1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Tahoma" pitchFamily="34" charset="0"/>
              </a:rPr>
              <a:t>Today that’s not </a:t>
            </a:r>
            <a:r>
              <a:rPr lang="en-US" altLang="en-US" b="1" dirty="0" smtClean="0">
                <a:solidFill>
                  <a:schemeClr val="tx1"/>
                </a:solidFill>
                <a:latin typeface="Tahoma" pitchFamily="34" charset="0"/>
              </a:rPr>
              <a:t>still </a:t>
            </a:r>
            <a:r>
              <a:rPr lang="en-US" altLang="en-US" b="1" dirty="0" smtClean="0">
                <a:solidFill>
                  <a:schemeClr val="tx1"/>
                </a:solidFill>
                <a:latin typeface="Tahoma" pitchFamily="34" charset="0"/>
              </a:rPr>
              <a:t>true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123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1066800"/>
            <a:ext cx="3114675" cy="4419600"/>
          </a:xfrm>
          <a:noFill/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  <a:t>Start feeding your </a:t>
            </a:r>
            <a:b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altLang="en-US" b="1" smtClean="0">
                <a:solidFill>
                  <a:srgbClr val="FFFF00"/>
                </a:solidFill>
              </a:rPr>
              <a:t>“</a:t>
            </a:r>
            <a: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  <a:t>300 Year old mind.</a:t>
            </a:r>
            <a:r>
              <a:rPr lang="en-US" altLang="en-US" b="1" smtClean="0">
                <a:solidFill>
                  <a:srgbClr val="FFFF00"/>
                </a:solidFill>
              </a:rPr>
              <a:t>”</a:t>
            </a:r>
            <a: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Tahoma" pitchFamily="34" charset="0"/>
              </a:rPr>
            </a:br>
            <a:endParaRPr lang="en-US" alt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2590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VAGRounded BT" pitchFamily="34" charset="0"/>
              </a:rPr>
              <a:t>Smoke Location is NOT always Fire </a:t>
            </a:r>
            <a:r>
              <a:rPr lang="en-US" altLang="en-US" sz="4400" b="1" dirty="0" smtClean="0">
                <a:latin typeface="VAGRounded BT" pitchFamily="34" charset="0"/>
              </a:rPr>
              <a:t>Location</a:t>
            </a:r>
            <a:endParaRPr lang="en-US" altLang="en-US" sz="4400" b="1" dirty="0">
              <a:latin typeface="VAGRounded BT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4756150"/>
            <a:ext cx="2819400" cy="210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>
                <a:latin typeface="VAGRounded BT" pitchFamily="34" charset="0"/>
              </a:rPr>
              <a:t>AND</a:t>
            </a:r>
            <a:r>
              <a:rPr lang="en-US" altLang="en-US" sz="4400" b="1">
                <a:latin typeface="VAGRounded BT" pitchFamily="34" charset="0"/>
              </a:rPr>
              <a:t> The Floor </a:t>
            </a:r>
            <a:r>
              <a:rPr lang="en-US" altLang="en-US" sz="4400" b="1" u="sng">
                <a:latin typeface="VAGRounded BT" pitchFamily="34" charset="0"/>
              </a:rPr>
              <a:t>Below !</a:t>
            </a:r>
            <a:endParaRPr lang="en-US" altLang="en-US" sz="4400" b="1" u="sng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39940" name="Text Box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2819400" cy="4038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Any Level With Smoke Must Be Checked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352800" cy="22098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Beware of changing conditions !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2362200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b="1" smtClean="0">
                <a:solidFill>
                  <a:schemeClr val="tx1"/>
                </a:solidFill>
                <a:latin typeface="VAGRounded BT" pitchFamily="34" charset="0"/>
              </a:rPr>
              <a:t>Have A Safe Haven</a:t>
            </a:r>
            <a:endParaRPr lang="en-US" altLang="en-US" sz="5400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7772400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b="1" smtClean="0">
                <a:solidFill>
                  <a:schemeClr val="tx1"/>
                </a:solidFill>
                <a:latin typeface="VAGRounded BT" pitchFamily="34" charset="0"/>
              </a:rPr>
              <a:t>Don’t Be Caught by Flashover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32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Smoke Conditions May Be Your Last Warning Before Fire “Lights Up”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BUT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Smoke Can Also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Conceal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Fire</a:t>
            </a:r>
            <a:endParaRPr lang="en-US" altLang="en-US" u="sng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23813" y="381000"/>
            <a:ext cx="9126538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Of The 48 Burn Deaths </a:t>
            </a:r>
            <a:br>
              <a:rPr lang="en-US" altLang="en-US" b="1" dirty="0" smtClean="0"/>
            </a:br>
            <a:endParaRPr lang="en-US" altLang="en-US" sz="4000" dirty="0" smtClean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15 Caught by Structural Collapse</a:t>
            </a:r>
            <a:endParaRPr lang="en-US" altLang="en-US" sz="3600" dirty="0" smtClean="0"/>
          </a:p>
          <a:p>
            <a:pPr eaLnBrk="1" hangingPunct="1"/>
            <a:r>
              <a:rPr lang="en-US" altLang="en-US" sz="4000" dirty="0" smtClean="0"/>
              <a:t>21 Caught or Trapped by Fire Growth, Flashover, or Backdraft  </a:t>
            </a:r>
          </a:p>
          <a:p>
            <a:pPr eaLnBrk="1" hangingPunct="1"/>
            <a:r>
              <a:rPr lang="en-US" altLang="en-US" sz="4000" dirty="0" smtClean="0"/>
              <a:t>5 Lost/Disoriented in Structure </a:t>
            </a:r>
          </a:p>
          <a:p>
            <a:pPr eaLnBrk="1" hangingPunct="1"/>
            <a:r>
              <a:rPr lang="en-US" altLang="en-US" sz="4000" dirty="0" smtClean="0"/>
              <a:t>5 Fell Through Holes in Floor</a:t>
            </a:r>
          </a:p>
          <a:p>
            <a:pPr eaLnBrk="1" hangingPunct="1"/>
            <a:r>
              <a:rPr lang="en-US" altLang="en-US" sz="4000" dirty="0" smtClean="0"/>
              <a:t>2 Struck by Falling Debris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Plastic’s Heat Release Rate &amp; Volume</a:t>
            </a:r>
          </a:p>
        </p:txBody>
      </p:sp>
      <p:sp>
        <p:nvSpPr>
          <p:cNvPr id="333828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One pound of paper</a:t>
            </a:r>
          </a:p>
          <a:p>
            <a:pPr lvl="1" eaLnBrk="1" hangingPunct="1"/>
            <a:r>
              <a:rPr lang="en-US" altLang="en-US" sz="4000" b="1" smtClean="0">
                <a:latin typeface="Tahoma" pitchFamily="34" charset="0"/>
              </a:rPr>
              <a:t>7,100 BTU’S</a:t>
            </a:r>
          </a:p>
          <a:p>
            <a:pPr lvl="1" eaLnBrk="1" hangingPunct="1">
              <a:buFontTx/>
              <a:buNone/>
            </a:pPr>
            <a:endParaRPr lang="en-US" altLang="en-US" sz="4000" b="1" smtClean="0">
              <a:latin typeface="Tahoma" pitchFamily="34" charset="0"/>
            </a:endParaRPr>
          </a:p>
          <a:p>
            <a:pPr eaLnBrk="1" hangingPunct="1"/>
            <a:r>
              <a:rPr lang="en-US" altLang="en-US" sz="4000" b="1" smtClean="0">
                <a:latin typeface="Tahoma" pitchFamily="34" charset="0"/>
              </a:rPr>
              <a:t>One pound of styrene plastic</a:t>
            </a:r>
          </a:p>
          <a:p>
            <a:pPr lvl="1" eaLnBrk="1" hangingPunct="1"/>
            <a:r>
              <a:rPr lang="en-US" altLang="en-US" sz="4000" b="1" smtClean="0">
                <a:latin typeface="Tahoma" pitchFamily="34" charset="0"/>
              </a:rPr>
              <a:t>18,000 + BTU’S/lb.</a:t>
            </a:r>
          </a:p>
          <a:p>
            <a:pPr lvl="1" eaLnBrk="1" hangingPunct="1"/>
            <a:endParaRPr lang="en-US" altLang="en-US" sz="4000" b="1" smtClean="0">
              <a:latin typeface="Tahoma" pitchFamily="34" charset="0"/>
            </a:endParaRPr>
          </a:p>
          <a:p>
            <a:pPr lvl="1" eaLnBrk="1" hangingPunct="1"/>
            <a:r>
              <a:rPr lang="en-US" altLang="en-US" sz="4000" b="1" smtClean="0">
                <a:latin typeface="Tahoma" pitchFamily="34" charset="0"/>
              </a:rPr>
              <a:t>3,500 x 18,000=63,0000,000 BTUs (AKA a Whole Lot)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2’ diameter pool of Gasoline		380 </a:t>
            </a: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Upholstered Cotton Chair 		351 		70 Lbs</a:t>
            </a: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Dry Christmas Tree				474</a:t>
            </a: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Uphlst’d Polyurethane Fm Chair 	1990 	62 lbs</a:t>
            </a: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Cotton/Jute Mattress 55 lbs		385</a:t>
            </a:r>
          </a:p>
          <a:p>
            <a:pPr eaLnBrk="1" hangingPunct="1"/>
            <a:r>
              <a:rPr lang="en-US" altLang="en-US" b="1" smtClean="0">
                <a:latin typeface="Tahoma" pitchFamily="34" charset="0"/>
              </a:rPr>
              <a:t>Polyurethane Foam Mattress 		 2493 	32 lbs</a:t>
            </a:r>
          </a:p>
        </p:txBody>
      </p:sp>
      <p:sp>
        <p:nvSpPr>
          <p:cNvPr id="48131" name="Rectangle 307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 Release </a:t>
            </a:r>
            <a:r>
              <a:rPr lang="en-US" altLang="en-US" b="1" u="sng" smtClean="0"/>
              <a:t>Rates</a:t>
            </a:r>
            <a:r>
              <a:rPr lang="en-US" altLang="en-US" smtClean="0"/>
              <a:t> &amp; Volumes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7391400" y="7620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build="p" autoUpdateAnimBg="0"/>
      <p:bldP spid="33587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Tahoma" pitchFamily="34" charset="0"/>
              </a:rPr>
              <a:t>This Compresses The  Stages of Fire Development</a:t>
            </a:r>
            <a:endParaRPr lang="en-US" altLang="en-US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0179" name="Picture 3" descr="E:\Fire Behavior\Stages of development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We have learned a great deal about Firefighter  deaths.</a:t>
            </a:r>
            <a:endParaRPr lang="en-US" altLang="en-US" b="1" smtClean="0">
              <a:solidFill>
                <a:schemeClr val="tx1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0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Tahoma" pitchFamily="34" charset="0"/>
              </a:rPr>
              <a:t>Compressed Stages of Fire Development</a:t>
            </a:r>
            <a:endParaRPr lang="en-US" altLang="en-US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0692" name="Rectangle 2052"/>
          <p:cNvSpPr>
            <a:spLocks noGrp="1" noChangeArrowheads="1"/>
          </p:cNvSpPr>
          <p:nvPr>
            <p:ph type="subTitle" idx="4294967295"/>
          </p:nvPr>
        </p:nvSpPr>
        <p:spPr>
          <a:xfrm>
            <a:off x="5562600" y="1752600"/>
            <a:ext cx="35814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smtClean="0"/>
              <a:t>At the same time, FD is arriving sooner due to improvements in alarm systems, cell phones etc.</a:t>
            </a:r>
          </a:p>
        </p:txBody>
      </p:sp>
      <p:pic>
        <p:nvPicPr>
          <p:cNvPr id="51204" name="Picture 2051" descr="E:\Fire Behavior\Stages of development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334000" cy="50292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00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Impacts of Time</a:t>
            </a:r>
          </a:p>
        </p:txBody>
      </p:sp>
      <p:sp>
        <p:nvSpPr>
          <p:cNvPr id="52228" name="Rectangle 205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solidFill>
            <a:srgbClr val="0000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Fire doubles in size each minute*</a:t>
            </a:r>
          </a:p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Flashover occurs in 2 to 3 minutes.</a:t>
            </a:r>
          </a:p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Lightweight truss fails in 4 to 5 minutes.</a:t>
            </a:r>
          </a:p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Steel bar joists fail in 5 minutes.</a:t>
            </a:r>
          </a:p>
          <a:p>
            <a:pPr eaLnBrk="1" hangingPunct="1"/>
            <a:r>
              <a:rPr lang="en-US" altLang="en-US" sz="4000" b="1" smtClean="0">
                <a:solidFill>
                  <a:schemeClr val="tx2"/>
                </a:solidFill>
                <a:latin typeface="Tahoma" pitchFamily="34" charset="0"/>
              </a:rPr>
              <a:t>Our average reflex time is 8-10 minutes.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32004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ahoma" pitchFamily="34" charset="0"/>
              </a:rPr>
              <a:t>Some plastics exhibit a flame spread rate of 2 feet per second!!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b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ahoma" pitchFamily="34" charset="0"/>
              </a:rPr>
              <a:t>That is 10 times faster than most wood surfaces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53200" cy="1143000"/>
          </a:xfrm>
          <a:solidFill>
            <a:srgbClr val="FFFF66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2"/>
                </a:solidFill>
                <a:latin typeface="Tahoma" pitchFamily="34" charset="0"/>
              </a:rPr>
              <a:t>Flame Spread Rates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Flashover</a:t>
            </a:r>
            <a:r>
              <a:rPr lang="en-US" altLang="en-US" sz="4000" b="1" smtClean="0">
                <a:solidFill>
                  <a:schemeClr val="tx1"/>
                </a:solidFill>
                <a:latin typeface="VAGRounded BT" pitchFamily="34" charset="0"/>
              </a:rPr>
              <a:t>- Ignition of Entire Room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31748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819400"/>
            <a:ext cx="9144000" cy="40386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smtClean="0">
                <a:solidFill>
                  <a:srgbClr val="FFFF00"/>
                </a:solidFill>
              </a:rPr>
              <a:t>Usually</a:t>
            </a:r>
            <a:r>
              <a:rPr lang="en-US" altLang="en-US" sz="4000" b="1" smtClean="0">
                <a:solidFill>
                  <a:srgbClr val="FFFF00"/>
                </a:solidFill>
              </a:rPr>
              <a:t> gives warnings: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FFFF00"/>
                </a:solidFill>
              </a:rPr>
              <a:t>	Rising heat levels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FFFF00"/>
                </a:solidFill>
              </a:rPr>
              <a:t>	Rollover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FFFF00"/>
                </a:solidFill>
              </a:rPr>
              <a:t>PPE can delay detection of heat warning  signs!!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2743200"/>
            <a:ext cx="396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Rollover Is the Ignition of Fuel Gases (Smoke) at Ceiling Level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Ahead</a:t>
            </a: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 of the Main Body of Fire.</a:t>
            </a:r>
            <a:b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Smoke Can Hide Rollover.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9144000" cy="1828800"/>
          </a:xfrm>
          <a:solidFill>
            <a:srgbClr val="333300">
              <a:alpha val="50195"/>
            </a:srgb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rgbClr val="FFFF00"/>
                </a:solidFill>
                <a:latin typeface="VAGRounded BT" pitchFamily="34" charset="0"/>
              </a:rPr>
              <a:t>Rollover is your last warning before flashover. You must either cool the area, or get out!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z="9600" b="1" smtClean="0">
                <a:latin typeface="VAGRounded BT" pitchFamily="34" charset="0"/>
              </a:rPr>
              <a:t>Flash- over 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Firefighters must understand this environment but more importantly, </a:t>
            </a:r>
            <a:r>
              <a:rPr lang="en-US" altLang="en-US" b="1" u="sng" smtClean="0">
                <a:solidFill>
                  <a:schemeClr val="tx1"/>
                </a:solidFill>
                <a:latin typeface="VAGRounded BT" pitchFamily="34" charset="0"/>
              </a:rPr>
              <a:t>We Must Know How to React</a:t>
            </a:r>
            <a:endParaRPr lang="en-US" altLang="en-US" u="sng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There are only 2 choices..1-adequately cool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480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27432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chemeClr val="tx1"/>
                </a:solidFill>
                <a:latin typeface="VAGRounded BT" pitchFamily="34" charset="0"/>
              </a:rPr>
              <a:t>Or 2-</a:t>
            </a:r>
            <a:br>
              <a:rPr lang="en-US" altLang="en-US" sz="4800" b="1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sz="4800" b="1" smtClean="0">
                <a:solidFill>
                  <a:schemeClr val="tx1"/>
                </a:solidFill>
                <a:latin typeface="VAGRounded BT" pitchFamily="34" charset="0"/>
              </a:rPr>
              <a:t> GET OUT</a:t>
            </a:r>
            <a:r>
              <a:rPr lang="en-US" altLang="en-US" sz="4800" smtClean="0">
                <a:solidFill>
                  <a:schemeClr val="tx1"/>
                </a:solidFill>
                <a:latin typeface="VAGRounded BT" pitchFamily="34" charset="0"/>
              </a:rPr>
              <a:t> </a:t>
            </a:r>
            <a:br>
              <a:rPr lang="en-US" altLang="en-US" sz="4800" smtClean="0">
                <a:solidFill>
                  <a:schemeClr val="tx1"/>
                </a:solidFill>
                <a:latin typeface="VAGRounded BT" pitchFamily="34" charset="0"/>
              </a:rPr>
            </a:br>
            <a:r>
              <a:rPr lang="en-US" altLang="en-US" sz="4000" smtClean="0">
                <a:solidFill>
                  <a:schemeClr val="tx1"/>
                </a:solidFill>
                <a:latin typeface="VAGRounded BT" pitchFamily="34" charset="0"/>
              </a:rPr>
              <a:t>PPE can only protect you for about </a:t>
            </a:r>
            <a:r>
              <a:rPr lang="en-US" altLang="en-US" sz="4000" b="1" u="sng" smtClean="0">
                <a:solidFill>
                  <a:schemeClr val="tx1"/>
                </a:solidFill>
                <a:latin typeface="VAGRounded BT" pitchFamily="34" charset="0"/>
              </a:rPr>
              <a:t>2 seconds</a:t>
            </a:r>
            <a:r>
              <a:rPr lang="en-US" altLang="en-US" sz="4000" smtClean="0">
                <a:solidFill>
                  <a:schemeClr val="tx1"/>
                </a:solidFill>
                <a:latin typeface="VAGRounded BT" pitchFamily="34" charset="0"/>
              </a:rPr>
              <a:t> after flashover. You must cool the fire or, get out, or else </a:t>
            </a:r>
            <a:r>
              <a:rPr lang="en-US" altLang="en-US" sz="4000" b="1" u="sng" smtClean="0">
                <a:solidFill>
                  <a:schemeClr val="tx1"/>
                </a:solidFill>
                <a:latin typeface="VAGRounded BT" pitchFamily="34" charset="0"/>
              </a:rPr>
              <a:t>you</a:t>
            </a:r>
            <a:r>
              <a:rPr lang="en-US" altLang="en-US" sz="4000" b="1" smtClean="0">
                <a:solidFill>
                  <a:schemeClr val="tx1"/>
                </a:solidFill>
                <a:latin typeface="VAGRounded BT" pitchFamily="34" charset="0"/>
              </a:rPr>
              <a:t> start</a:t>
            </a:r>
            <a:r>
              <a:rPr lang="en-US" altLang="en-US" sz="4000" smtClean="0">
                <a:solidFill>
                  <a:schemeClr val="tx1"/>
                </a:solidFill>
                <a:latin typeface="VAGRounded BT" pitchFamily="34" charset="0"/>
              </a:rPr>
              <a:t> burning</a:t>
            </a:r>
            <a:endParaRPr lang="en-US" altLang="en-US" sz="4000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9144000" cy="18288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We have identified very few new phenomenon- for example, Extreme Wind Driven Fires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19:35:31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00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How about ventilation?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00FF">
              <a:alpha val="50195"/>
            </a:srgb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b="1" smtClean="0">
                <a:solidFill>
                  <a:schemeClr val="tx1"/>
                </a:solidFill>
                <a:latin typeface="VAGRounded BT" pitchFamily="34" charset="0"/>
              </a:rPr>
              <a:t>Ventilation will </a:t>
            </a:r>
            <a:r>
              <a:rPr lang="en-US" altLang="en-US" sz="5400" b="1" u="sng" smtClean="0">
                <a:solidFill>
                  <a:schemeClr val="tx1"/>
                </a:solidFill>
                <a:latin typeface="VAGRounded BT" pitchFamily="34" charset="0"/>
              </a:rPr>
              <a:t>NOT</a:t>
            </a:r>
            <a:r>
              <a:rPr lang="en-US" altLang="en-US" sz="5400" b="1" smtClean="0">
                <a:solidFill>
                  <a:schemeClr val="tx1"/>
                </a:solidFill>
                <a:latin typeface="VAGRounded BT" pitchFamily="34" charset="0"/>
              </a:rPr>
              <a:t> prevent flashover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VAGRounded BT" pitchFamily="34" charset="0"/>
              </a:rPr>
              <a:t>Ventilation will hasten flashover in ventilation limited fires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2819400"/>
            <a:ext cx="2895600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chemeClr val="tx1"/>
                </a:solidFill>
                <a:latin typeface="Tahoma" pitchFamily="34" charset="0"/>
              </a:rPr>
              <a:t>No matter what PPE you wear, or what you may have heard, Flashover is </a:t>
            </a:r>
            <a:r>
              <a:rPr lang="en-US" altLang="en-US" sz="4000" b="1" u="sng" smtClean="0">
                <a:solidFill>
                  <a:schemeClr val="tx1"/>
                </a:solidFill>
                <a:latin typeface="Tahoma" pitchFamily="34" charset="0"/>
              </a:rPr>
              <a:t>NOT</a:t>
            </a:r>
            <a:r>
              <a:rPr lang="en-US" altLang="en-US" sz="4000" b="1" smtClean="0">
                <a:solidFill>
                  <a:schemeClr val="tx1"/>
                </a:solidFill>
                <a:latin typeface="Tahoma" pitchFamily="34" charset="0"/>
              </a:rPr>
              <a:t> a survivable event !</a:t>
            </a:r>
            <a:endParaRPr lang="en-US" altLang="en-US" sz="4000" b="1" smtClean="0">
              <a:solidFill>
                <a:srgbClr val="FF66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flipV="1">
            <a:off x="1524000" y="914400"/>
            <a:ext cx="0" cy="434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1524000" y="52578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45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Temperature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352800" y="5486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Time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524000" y="2057400"/>
            <a:ext cx="6553200" cy="3213100"/>
          </a:xfrm>
          <a:custGeom>
            <a:avLst/>
            <a:gdLst>
              <a:gd name="T0" fmla="*/ 0 w 4128"/>
              <a:gd name="T1" fmla="*/ 2147483647 h 2024"/>
              <a:gd name="T2" fmla="*/ 2147483647 w 4128"/>
              <a:gd name="T3" fmla="*/ 2147483647 h 2024"/>
              <a:gd name="T4" fmla="*/ 2147483647 w 4128"/>
              <a:gd name="T5" fmla="*/ 2147483647 h 2024"/>
              <a:gd name="T6" fmla="*/ 2147483647 w 4128"/>
              <a:gd name="T7" fmla="*/ 2147483647 h 2024"/>
              <a:gd name="T8" fmla="*/ 2147483647 w 4128"/>
              <a:gd name="T9" fmla="*/ 2147483647 h 2024"/>
              <a:gd name="T10" fmla="*/ 2147483647 w 4128"/>
              <a:gd name="T11" fmla="*/ 2147483647 h 2024"/>
              <a:gd name="T12" fmla="*/ 2147483647 w 4128"/>
              <a:gd name="T13" fmla="*/ 2147483647 h 2024"/>
              <a:gd name="T14" fmla="*/ 2147483647 w 4128"/>
              <a:gd name="T15" fmla="*/ 2147483647 h 2024"/>
              <a:gd name="T16" fmla="*/ 2147483647 w 4128"/>
              <a:gd name="T17" fmla="*/ 2147483647 h 2024"/>
              <a:gd name="T18" fmla="*/ 2147483647 w 4128"/>
              <a:gd name="T19" fmla="*/ 2147483647 h 2024"/>
              <a:gd name="T20" fmla="*/ 2147483647 w 4128"/>
              <a:gd name="T21" fmla="*/ 2147483647 h 2024"/>
              <a:gd name="T22" fmla="*/ 2147483647 w 4128"/>
              <a:gd name="T23" fmla="*/ 2147483647 h 20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28" h="2024">
                <a:moveTo>
                  <a:pt x="0" y="1976"/>
                </a:moveTo>
                <a:cubicBezTo>
                  <a:pt x="76" y="1980"/>
                  <a:pt x="152" y="1984"/>
                  <a:pt x="192" y="1976"/>
                </a:cubicBezTo>
                <a:cubicBezTo>
                  <a:pt x="232" y="1968"/>
                  <a:pt x="192" y="1952"/>
                  <a:pt x="240" y="1928"/>
                </a:cubicBezTo>
                <a:cubicBezTo>
                  <a:pt x="288" y="1904"/>
                  <a:pt x="368" y="1920"/>
                  <a:pt x="480" y="1832"/>
                </a:cubicBezTo>
                <a:cubicBezTo>
                  <a:pt x="592" y="1744"/>
                  <a:pt x="760" y="1608"/>
                  <a:pt x="912" y="1400"/>
                </a:cubicBezTo>
                <a:cubicBezTo>
                  <a:pt x="1064" y="1192"/>
                  <a:pt x="1280" y="768"/>
                  <a:pt x="1392" y="584"/>
                </a:cubicBezTo>
                <a:cubicBezTo>
                  <a:pt x="1504" y="400"/>
                  <a:pt x="1520" y="368"/>
                  <a:pt x="1584" y="296"/>
                </a:cubicBezTo>
                <a:cubicBezTo>
                  <a:pt x="1648" y="224"/>
                  <a:pt x="1616" y="184"/>
                  <a:pt x="1776" y="152"/>
                </a:cubicBezTo>
                <a:cubicBezTo>
                  <a:pt x="1936" y="120"/>
                  <a:pt x="2304" y="0"/>
                  <a:pt x="2544" y="104"/>
                </a:cubicBezTo>
                <a:cubicBezTo>
                  <a:pt x="2784" y="208"/>
                  <a:pt x="3024" y="536"/>
                  <a:pt x="3216" y="776"/>
                </a:cubicBezTo>
                <a:cubicBezTo>
                  <a:pt x="3408" y="1016"/>
                  <a:pt x="3544" y="1336"/>
                  <a:pt x="3696" y="1544"/>
                </a:cubicBezTo>
                <a:cubicBezTo>
                  <a:pt x="3848" y="1752"/>
                  <a:pt x="4056" y="1944"/>
                  <a:pt x="4128" y="2024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Understand the changing environment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1524000" y="914400"/>
            <a:ext cx="0" cy="434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1524000" y="52578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45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Temperature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276600" y="5486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Time</a:t>
            </a:r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1524000" y="1524000"/>
            <a:ext cx="6629400" cy="3670300"/>
          </a:xfrm>
          <a:custGeom>
            <a:avLst/>
            <a:gdLst>
              <a:gd name="T0" fmla="*/ 0 w 4176"/>
              <a:gd name="T1" fmla="*/ 2147483647 h 2312"/>
              <a:gd name="T2" fmla="*/ 2147483647 w 4176"/>
              <a:gd name="T3" fmla="*/ 2147483647 h 2312"/>
              <a:gd name="T4" fmla="*/ 2147483647 w 4176"/>
              <a:gd name="T5" fmla="*/ 2147483647 h 2312"/>
              <a:gd name="T6" fmla="*/ 2147483647 w 4176"/>
              <a:gd name="T7" fmla="*/ 2147483647 h 2312"/>
              <a:gd name="T8" fmla="*/ 2147483647 w 4176"/>
              <a:gd name="T9" fmla="*/ 2147483647 h 2312"/>
              <a:gd name="T10" fmla="*/ 2147483647 w 4176"/>
              <a:gd name="T11" fmla="*/ 2147483647 h 2312"/>
              <a:gd name="T12" fmla="*/ 2147483647 w 4176"/>
              <a:gd name="T13" fmla="*/ 2147483647 h 2312"/>
              <a:gd name="T14" fmla="*/ 2147483647 w 4176"/>
              <a:gd name="T15" fmla="*/ 2147483647 h 2312"/>
              <a:gd name="T16" fmla="*/ 2147483647 w 4176"/>
              <a:gd name="T17" fmla="*/ 2147483647 h 2312"/>
              <a:gd name="T18" fmla="*/ 2147483647 w 4176"/>
              <a:gd name="T19" fmla="*/ 2147483647 h 2312"/>
              <a:gd name="T20" fmla="*/ 2147483647 w 4176"/>
              <a:gd name="T21" fmla="*/ 2147483647 h 2312"/>
              <a:gd name="T22" fmla="*/ 2147483647 w 4176"/>
              <a:gd name="T23" fmla="*/ 2147483647 h 2312"/>
              <a:gd name="T24" fmla="*/ 2147483647 w 4176"/>
              <a:gd name="T25" fmla="*/ 2147483647 h 2312"/>
              <a:gd name="T26" fmla="*/ 2147483647 w 4176"/>
              <a:gd name="T27" fmla="*/ 2147483647 h 2312"/>
              <a:gd name="T28" fmla="*/ 2147483647 w 4176"/>
              <a:gd name="T29" fmla="*/ 2147483647 h 2312"/>
              <a:gd name="T30" fmla="*/ 2147483647 w 4176"/>
              <a:gd name="T31" fmla="*/ 2147483647 h 2312"/>
              <a:gd name="T32" fmla="*/ 2147483647 w 4176"/>
              <a:gd name="T33" fmla="*/ 2147483647 h 2312"/>
              <a:gd name="T34" fmla="*/ 2147483647 w 4176"/>
              <a:gd name="T35" fmla="*/ 2147483647 h 2312"/>
              <a:gd name="T36" fmla="*/ 2147483647 w 4176"/>
              <a:gd name="T37" fmla="*/ 2147483647 h 2312"/>
              <a:gd name="T38" fmla="*/ 2147483647 w 4176"/>
              <a:gd name="T39" fmla="*/ 2147483647 h 2312"/>
              <a:gd name="T40" fmla="*/ 2147483647 w 4176"/>
              <a:gd name="T41" fmla="*/ 2147483647 h 2312"/>
              <a:gd name="T42" fmla="*/ 2147483647 w 4176"/>
              <a:gd name="T43" fmla="*/ 2147483647 h 2312"/>
              <a:gd name="T44" fmla="*/ 2147483647 w 4176"/>
              <a:gd name="T45" fmla="*/ 2147483647 h 23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76" h="2312">
                <a:moveTo>
                  <a:pt x="0" y="2304"/>
                </a:moveTo>
                <a:cubicBezTo>
                  <a:pt x="44" y="2308"/>
                  <a:pt x="88" y="2312"/>
                  <a:pt x="144" y="2304"/>
                </a:cubicBezTo>
                <a:cubicBezTo>
                  <a:pt x="200" y="2296"/>
                  <a:pt x="264" y="2280"/>
                  <a:pt x="336" y="2256"/>
                </a:cubicBezTo>
                <a:cubicBezTo>
                  <a:pt x="408" y="2232"/>
                  <a:pt x="504" y="2216"/>
                  <a:pt x="576" y="2160"/>
                </a:cubicBezTo>
                <a:cubicBezTo>
                  <a:pt x="648" y="2104"/>
                  <a:pt x="688" y="2048"/>
                  <a:pt x="768" y="1920"/>
                </a:cubicBezTo>
                <a:cubicBezTo>
                  <a:pt x="848" y="1792"/>
                  <a:pt x="976" y="1576"/>
                  <a:pt x="1056" y="1392"/>
                </a:cubicBezTo>
                <a:cubicBezTo>
                  <a:pt x="1136" y="1208"/>
                  <a:pt x="1200" y="936"/>
                  <a:pt x="1248" y="816"/>
                </a:cubicBezTo>
                <a:cubicBezTo>
                  <a:pt x="1296" y="696"/>
                  <a:pt x="1304" y="688"/>
                  <a:pt x="1344" y="672"/>
                </a:cubicBezTo>
                <a:cubicBezTo>
                  <a:pt x="1384" y="656"/>
                  <a:pt x="1456" y="680"/>
                  <a:pt x="1488" y="720"/>
                </a:cubicBezTo>
                <a:cubicBezTo>
                  <a:pt x="1520" y="760"/>
                  <a:pt x="1512" y="832"/>
                  <a:pt x="1536" y="912"/>
                </a:cubicBezTo>
                <a:cubicBezTo>
                  <a:pt x="1560" y="992"/>
                  <a:pt x="1600" y="1112"/>
                  <a:pt x="1632" y="1200"/>
                </a:cubicBezTo>
                <a:cubicBezTo>
                  <a:pt x="1664" y="1288"/>
                  <a:pt x="1696" y="1376"/>
                  <a:pt x="1728" y="1440"/>
                </a:cubicBezTo>
                <a:cubicBezTo>
                  <a:pt x="1760" y="1504"/>
                  <a:pt x="1784" y="1568"/>
                  <a:pt x="1824" y="1584"/>
                </a:cubicBezTo>
                <a:cubicBezTo>
                  <a:pt x="1864" y="1600"/>
                  <a:pt x="1920" y="1616"/>
                  <a:pt x="1968" y="1536"/>
                </a:cubicBezTo>
                <a:cubicBezTo>
                  <a:pt x="2016" y="1456"/>
                  <a:pt x="2024" y="1320"/>
                  <a:pt x="2112" y="1104"/>
                </a:cubicBezTo>
                <a:cubicBezTo>
                  <a:pt x="2200" y="888"/>
                  <a:pt x="2416" y="408"/>
                  <a:pt x="2496" y="240"/>
                </a:cubicBezTo>
                <a:cubicBezTo>
                  <a:pt x="2576" y="72"/>
                  <a:pt x="2552" y="104"/>
                  <a:pt x="2592" y="96"/>
                </a:cubicBezTo>
                <a:cubicBezTo>
                  <a:pt x="2632" y="88"/>
                  <a:pt x="2608" y="0"/>
                  <a:pt x="2736" y="192"/>
                </a:cubicBezTo>
                <a:cubicBezTo>
                  <a:pt x="2864" y="384"/>
                  <a:pt x="3224" y="1008"/>
                  <a:pt x="3360" y="1248"/>
                </a:cubicBezTo>
                <a:cubicBezTo>
                  <a:pt x="3496" y="1488"/>
                  <a:pt x="3480" y="1520"/>
                  <a:pt x="3552" y="1632"/>
                </a:cubicBezTo>
                <a:cubicBezTo>
                  <a:pt x="3624" y="1744"/>
                  <a:pt x="3728" y="1848"/>
                  <a:pt x="3792" y="1920"/>
                </a:cubicBezTo>
                <a:cubicBezTo>
                  <a:pt x="3856" y="1992"/>
                  <a:pt x="3872" y="2000"/>
                  <a:pt x="3936" y="2064"/>
                </a:cubicBezTo>
                <a:cubicBezTo>
                  <a:pt x="4000" y="2128"/>
                  <a:pt x="4136" y="2264"/>
                  <a:pt x="4176" y="2304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Understand the changing environment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716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latin typeface="Tahoma" pitchFamily="34" charset="0"/>
              </a:rPr>
              <a:t>Reasons for Firefighter Deaths</a:t>
            </a:r>
            <a:br>
              <a:rPr lang="en-US" altLang="en-US" b="1" smtClean="0">
                <a:latin typeface="Tahoma" pitchFamily="34" charset="0"/>
              </a:rPr>
            </a:br>
            <a:r>
              <a:rPr lang="en-US" altLang="en-US" b="1" smtClean="0">
                <a:latin typeface="Tahoma" pitchFamily="34" charset="0"/>
              </a:rPr>
              <a:t>Unpredictable Fire Behavior</a:t>
            </a:r>
            <a:endParaRPr lang="en-US" altLang="en-US" sz="4000" smtClean="0">
              <a:latin typeface="VAGRounded BT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53340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800" b="1" smtClean="0">
                <a:latin typeface="Tahoma" pitchFamily="34" charset="0"/>
              </a:rPr>
              <a:t>BACKDRAFT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838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rgbClr val="FFFF00"/>
                </a:solidFill>
                <a:latin typeface="VAGRounded BT" pitchFamily="34" charset="0"/>
              </a:rPr>
              <a:t>What is a Backdraft?</a:t>
            </a:r>
          </a:p>
        </p:txBody>
      </p:sp>
      <p:sp>
        <p:nvSpPr>
          <p:cNvPr id="48132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219200"/>
            <a:ext cx="9144000" cy="17526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smtClean="0">
                <a:solidFill>
                  <a:srgbClr val="FFFF00"/>
                </a:solidFill>
                <a:latin typeface="VAGRounded BT" pitchFamily="34" charset="0"/>
              </a:rPr>
              <a:t>A  Backdraft is an instantaneous ignition of Fuel Gases (Smoke) that results in an explosion.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VAGRounded BT" pitchFamily="34" charset="0"/>
              </a:rPr>
              <a:t>What Causes A Backdraft ?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49156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600"/>
            <a:ext cx="9144000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smtClean="0">
                <a:solidFill>
                  <a:srgbClr val="FFFF00"/>
                </a:solidFill>
                <a:latin typeface="VAGRounded BT" pitchFamily="34" charset="0"/>
              </a:rPr>
              <a:t>A Backdraft is caused by admitting </a:t>
            </a:r>
            <a:r>
              <a:rPr lang="en-US" altLang="en-US" sz="4400" b="1" u="sng" smtClean="0">
                <a:solidFill>
                  <a:srgbClr val="FFFF00"/>
                </a:solidFill>
                <a:latin typeface="VAGRounded BT" pitchFamily="34" charset="0"/>
              </a:rPr>
              <a:t>air</a:t>
            </a:r>
            <a:r>
              <a:rPr lang="en-US" altLang="en-US" sz="4400" smtClean="0">
                <a:solidFill>
                  <a:srgbClr val="FFFF00"/>
                </a:solidFill>
                <a:latin typeface="VAGRounded BT" pitchFamily="34" charset="0"/>
              </a:rPr>
              <a:t> into a superheated, oxygen deficient atmosphere that is rich in fuel.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But most deaths are not the result of new hazards 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17526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800" smtClean="0">
                <a:solidFill>
                  <a:srgbClr val="F8F8F8"/>
                </a:solidFill>
                <a:latin typeface="VAGRounded BT" pitchFamily="34" charset="0"/>
              </a:rPr>
              <a:t>Oxygen Deficient Smoke is Grey-Yellow in Color</a:t>
            </a:r>
          </a:p>
        </p:txBody>
      </p:sp>
      <p:sp>
        <p:nvSpPr>
          <p:cNvPr id="80900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VAGRounded BT" pitchFamily="34" charset="0"/>
              </a:rPr>
              <a:t>What are the warning signs of potential backdraft?</a:t>
            </a:r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2209800" y="1295400"/>
            <a:ext cx="5867400" cy="2819400"/>
            <a:chOff x="1392" y="816"/>
            <a:chExt cx="3696" cy="1776"/>
          </a:xfrm>
        </p:grpSpPr>
        <p:sp>
          <p:nvSpPr>
            <p:cNvPr id="80902" name="Text Box 17"/>
            <p:cNvSpPr txBox="1">
              <a:spLocks noChangeArrowheads="1"/>
            </p:cNvSpPr>
            <p:nvPr/>
          </p:nvSpPr>
          <p:spPr bwMode="auto">
            <a:xfrm>
              <a:off x="1392" y="816"/>
              <a:ext cx="312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4800">
                <a:solidFill>
                  <a:srgbClr val="F8F8F8"/>
                </a:solidFill>
                <a:latin typeface="VAGRounded BT" pitchFamily="34" charset="0"/>
              </a:endParaRPr>
            </a:p>
          </p:txBody>
        </p:sp>
        <p:sp>
          <p:nvSpPr>
            <p:cNvPr id="80903" name="Line 18"/>
            <p:cNvSpPr>
              <a:spLocks noChangeShapeType="1"/>
            </p:cNvSpPr>
            <p:nvPr/>
          </p:nvSpPr>
          <p:spPr bwMode="auto">
            <a:xfrm>
              <a:off x="3936" y="2256"/>
              <a:ext cx="1152" cy="33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  <a:solidFill>
            <a:srgbClr val="0000CC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Tahoma" pitchFamily="34" charset="0"/>
              </a:rPr>
              <a:t>Backdrafts Can Be Extremely Powerful Explosions !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62600"/>
            <a:ext cx="9144000" cy="1295400"/>
          </a:xfrm>
          <a:solidFill>
            <a:srgbClr val="000000">
              <a:alpha val="50195"/>
            </a:srgbClr>
          </a:solidFill>
          <a:ln>
            <a:solidFill>
              <a:srgbClr val="080808">
                <a:alpha val="50195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 dirty="0" smtClean="0">
                <a:latin typeface="VAGRounded BT" pitchFamily="34" charset="0"/>
              </a:rPr>
              <a:t>This one blew down a 12” brick wall burying 3 firefighters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chemeClr val="tx1"/>
                </a:solidFill>
                <a:latin typeface="Tahoma" pitchFamily="34" charset="0"/>
              </a:rPr>
              <a:t>Most</a:t>
            </a:r>
            <a:r>
              <a:rPr lang="en-US" altLang="en-US" b="1" smtClean="0">
                <a:solidFill>
                  <a:schemeClr val="tx1"/>
                </a:solidFill>
                <a:latin typeface="Tahoma" pitchFamily="34" charset="0"/>
              </a:rPr>
              <a:t> Backdrafts Occur in the Decay Phase</a:t>
            </a:r>
            <a:endParaRPr lang="en-US" altLang="en-US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2947" name="Picture 3" descr="E:\Fire Behavior\Stages of development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chemeClr val="tx1"/>
                </a:solidFill>
                <a:latin typeface="VAGRounded BT" pitchFamily="34" charset="0"/>
              </a:rPr>
              <a:t>How Do We Prevent A Backdraft?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84997" name="Text Box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62600"/>
            <a:ext cx="9144000" cy="1295400"/>
          </a:xfrm>
          <a:solidFill>
            <a:srgbClr val="DDDDDD">
              <a:alpha val="50195"/>
            </a:srgbClr>
          </a:solidFill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olidFill>
                  <a:schemeClr val="bg2"/>
                </a:solidFill>
                <a:latin typeface="VAGRounded BT" pitchFamily="34" charset="0"/>
              </a:rPr>
              <a:t>This Backdraft blew the gate out of it’s track!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762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VAGRounded BT" pitchFamily="34" charset="0"/>
              </a:rPr>
              <a:t>Vertical Ventilation 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0200"/>
            <a:ext cx="9144000" cy="14478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chemeClr val="tx1"/>
                </a:solidFill>
                <a:latin typeface="VAGRounded BT" pitchFamily="34" charset="0"/>
              </a:rPr>
              <a:t>What Good Will Vertical Venting Do Here?</a:t>
            </a:r>
            <a:endParaRPr lang="en-US" altLang="en-US" sz="4000" b="1" smtClean="0">
              <a:solidFill>
                <a:srgbClr val="FF66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Tahoma" pitchFamily="34" charset="0"/>
              </a:rPr>
              <a:t>Every separate space is a different balloon!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0"/>
            <a:ext cx="41148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Backdrafts Can Occur in Voids That Are in Proximity to the Fire, </a:t>
            </a:r>
            <a:r>
              <a:rPr lang="en-US" altLang="en-US" b="1" u="sng" smtClean="0">
                <a:latin typeface="VAGRounded BT" pitchFamily="34" charset="0"/>
              </a:rPr>
              <a:t>Even Where the Fire Is Free Burning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altLang="en-US" b="1" smtClean="0">
                <a:latin typeface="Tahoma" pitchFamily="34" charset="0"/>
              </a:rPr>
              <a:t>Building Construction Impacts on Firefighter Survival</a:t>
            </a:r>
          </a:p>
        </p:txBody>
      </p:sp>
    </p:spTree>
    <p:extLst>
      <p:ext uri="{BB962C8B-B14F-4D97-AF65-F5344CB8AC3E}">
        <p14:creationId xmlns:p14="http://schemas.microsoft.com/office/powerpoint/2010/main" val="970240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1431925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Arial" pitchFamily="34" charset="0"/>
              </a:rPr>
              <a:t>Q.  What do these buildings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84923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5908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AGRounded BT" pitchFamily="34" charset="0"/>
              </a:rPr>
              <a:t>….Instead, They Are the Result of the Same Causes That We Have Been Dying From for Decades.</a:t>
            </a:r>
            <a:endParaRPr lang="en-US" altLang="en-US" smtClean="0">
              <a:latin typeface="VAGRounded BT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209800"/>
            <a:ext cx="9144000" cy="2101850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Arial" pitchFamily="34" charset="0"/>
              </a:rPr>
              <a:t>A.  They’re all the scene of at least one firefighters death where the building played a major role!!</a:t>
            </a:r>
            <a:endParaRPr lang="en-US" altLang="en-US" sz="44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099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mtClean="0"/>
              <a:t>Cultivating a 300 year old mind.</a:t>
            </a:r>
          </a:p>
        </p:txBody>
      </p:sp>
    </p:spTree>
    <p:extLst>
      <p:ext uri="{BB962C8B-B14F-4D97-AF65-F5344CB8AC3E}">
        <p14:creationId xmlns:p14="http://schemas.microsoft.com/office/powerpoint/2010/main" val="60563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Make Friends with Brannigan &amp; Dunn</a:t>
            </a:r>
          </a:p>
        </p:txBody>
      </p:sp>
    </p:spTree>
    <p:extLst>
      <p:ext uri="{BB962C8B-B14F-4D97-AF65-F5344CB8AC3E}">
        <p14:creationId xmlns:p14="http://schemas.microsoft.com/office/powerpoint/2010/main" val="37596289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3962400"/>
            <a:ext cx="33528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KNOW</a:t>
            </a:r>
            <a:r>
              <a:rPr lang="en-US" altLang="en-US" smtClean="0"/>
              <a:t> the classes of construction and their hazards from fire</a:t>
            </a:r>
          </a:p>
        </p:txBody>
      </p:sp>
    </p:spTree>
    <p:extLst>
      <p:ext uri="{BB962C8B-B14F-4D97-AF65-F5344CB8AC3E}">
        <p14:creationId xmlns:p14="http://schemas.microsoft.com/office/powerpoint/2010/main" val="37124396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mtClean="0"/>
              <a:t>Which Fires Are Related?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23</a:t>
            </a:r>
            <a:r>
              <a:rPr lang="en-US" altLang="en-US" baseline="30000" smtClean="0"/>
              <a:t>rd</a:t>
            </a:r>
            <a:r>
              <a:rPr lang="en-US" altLang="en-US" smtClean="0"/>
              <a:t> St Fire, NYC 1966 -12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Vendome Hotel, Boston, 1972, 9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Waldbaum’s Supermarket, 1978 -6 LODD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Macy’s Dept Store, NYC 1979, 1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Hackensack Ford, NJ, 1988-5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Gift Shop, Orange Co Fla, 1989 2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Brackenridge Pa, 1991 – 4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Mary Pang Fire, Seattle 1995- 4 LODD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Houston Mc Donald's, 2000-2 LODD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Sofa Store, Charleston SC,  2007 9 LODD</a:t>
            </a:r>
          </a:p>
        </p:txBody>
      </p:sp>
    </p:spTree>
    <p:extLst>
      <p:ext uri="{BB962C8B-B14F-4D97-AF65-F5344CB8AC3E}">
        <p14:creationId xmlns:p14="http://schemas.microsoft.com/office/powerpoint/2010/main" val="34715022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mtClean="0"/>
              <a:t>Which Fires Are Related?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05800" cy="59436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23</a:t>
            </a:r>
            <a:r>
              <a:rPr lang="en-US" altLang="en-US" baseline="30000" smtClean="0">
                <a:solidFill>
                  <a:schemeClr val="hlink"/>
                </a:solidFill>
              </a:rPr>
              <a:t>rd</a:t>
            </a:r>
            <a:r>
              <a:rPr lang="en-US" altLang="en-US" smtClean="0">
                <a:solidFill>
                  <a:schemeClr val="hlink"/>
                </a:solidFill>
              </a:rPr>
              <a:t> St Fire, NYC 1966 -12 LODD</a:t>
            </a:r>
          </a:p>
          <a:p>
            <a:r>
              <a:rPr lang="en-US" altLang="en-US" smtClean="0"/>
              <a:t>Vendome Hotel, Boston, 1972, 9 LODD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Waldbaum’s Supermarket, 1978 -6 LODD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Macy’s Dept Store, NYC 1979, 1 LODD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Hackensack Ford, NJ, 1988-5 LODD</a:t>
            </a:r>
          </a:p>
          <a:p>
            <a:r>
              <a:rPr lang="en-US" altLang="en-US" smtClean="0">
                <a:solidFill>
                  <a:srgbClr val="66FF33"/>
                </a:solidFill>
              </a:rPr>
              <a:t>Gift Shop, Orange Co Fla, 1989 2 LODD</a:t>
            </a:r>
          </a:p>
          <a:p>
            <a:r>
              <a:rPr lang="en-US" altLang="en-US" smtClean="0">
                <a:solidFill>
                  <a:schemeClr val="hlink"/>
                </a:solidFill>
              </a:rPr>
              <a:t>Brackenridge Pa, 1991 – 4 LODD</a:t>
            </a:r>
          </a:p>
          <a:p>
            <a:r>
              <a:rPr lang="en-US" altLang="en-US" smtClean="0">
                <a:solidFill>
                  <a:schemeClr val="hlink"/>
                </a:solidFill>
              </a:rPr>
              <a:t>Mary Pang Fire, Seattle 1995- 4 LODD</a:t>
            </a:r>
          </a:p>
          <a:p>
            <a:r>
              <a:rPr lang="en-US" altLang="en-US" smtClean="0">
                <a:solidFill>
                  <a:srgbClr val="66FF33"/>
                </a:solidFill>
              </a:rPr>
              <a:t>Houston Mc Donald's, 2000-2 LODD 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Sofa Store, Charleston SC,  2007 9 LODD</a:t>
            </a:r>
          </a:p>
        </p:txBody>
      </p:sp>
    </p:spTree>
    <p:extLst>
      <p:ext uri="{BB962C8B-B14F-4D97-AF65-F5344CB8AC3E}">
        <p14:creationId xmlns:p14="http://schemas.microsoft.com/office/powerpoint/2010/main" val="7490375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  <p:sp>
        <p:nvSpPr>
          <p:cNvPr id="58061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9144000" cy="6858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smtClean="0"/>
              <a:t>Flame Spread and Smoke Production</a:t>
            </a:r>
          </a:p>
        </p:txBody>
      </p:sp>
    </p:spTree>
    <p:extLst>
      <p:ext uri="{BB962C8B-B14F-4D97-AF65-F5344CB8AC3E}">
        <p14:creationId xmlns:p14="http://schemas.microsoft.com/office/powerpoint/2010/main" val="32518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2" grpId="0" build="p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  <p:sp>
        <p:nvSpPr>
          <p:cNvPr id="586756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9144000" cy="6858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smtClean="0">
                <a:latin typeface="VAGRounded BT" pitchFamily="34" charset="0"/>
              </a:rPr>
              <a:t>Exit Travel Distances</a:t>
            </a:r>
          </a:p>
        </p:txBody>
      </p:sp>
    </p:spTree>
    <p:extLst>
      <p:ext uri="{BB962C8B-B14F-4D97-AF65-F5344CB8AC3E}">
        <p14:creationId xmlns:p14="http://schemas.microsoft.com/office/powerpoint/2010/main" val="17149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6" grpId="0" build="p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90852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9144000" cy="838200"/>
          </a:xfrm>
          <a:solidFill>
            <a:srgbClr val="1C1C1C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smtClean="0">
                <a:latin typeface="VAGRounded BT" pitchFamily="34" charset="0"/>
              </a:rPr>
              <a:t>Airflow Characteristics-IN</a:t>
            </a:r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rgbClr val="1C1C1C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</p:spTree>
    <p:extLst>
      <p:ext uri="{BB962C8B-B14F-4D97-AF65-F5344CB8AC3E}">
        <p14:creationId xmlns:p14="http://schemas.microsoft.com/office/powerpoint/2010/main" val="27838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p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mtClean="0"/>
              <a:t>Airflow Out- Tight Building Syndrome</a:t>
            </a:r>
          </a:p>
        </p:txBody>
      </p:sp>
    </p:spTree>
    <p:extLst>
      <p:ext uri="{BB962C8B-B14F-4D97-AF65-F5344CB8AC3E}">
        <p14:creationId xmlns:p14="http://schemas.microsoft.com/office/powerpoint/2010/main" val="224039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09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828800"/>
          </a:xfrm>
          <a:solidFill>
            <a:srgbClr val="333333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  <a:latin typeface="VAGRounded BT" pitchFamily="34" charset="0"/>
              </a:rPr>
              <a:t>Everyone</a:t>
            </a:r>
            <a:r>
              <a:rPr lang="en-US" altLang="en-US" smtClean="0">
                <a:solidFill>
                  <a:schemeClr val="tx1"/>
                </a:solidFill>
                <a:latin typeface="VAGRounded BT" pitchFamily="34" charset="0"/>
              </a:rPr>
              <a:t> Needs to Learn These Lessons, They’re </a:t>
            </a:r>
            <a:r>
              <a:rPr lang="en-US" altLang="en-US" u="sng" smtClean="0">
                <a:solidFill>
                  <a:schemeClr val="tx1"/>
                </a:solidFill>
                <a:latin typeface="VAGRounded BT" pitchFamily="34" charset="0"/>
              </a:rPr>
              <a:t>Not</a:t>
            </a:r>
            <a:r>
              <a:rPr lang="en-US" altLang="en-US" smtClean="0">
                <a:solidFill>
                  <a:schemeClr val="tx1"/>
                </a:solidFill>
                <a:latin typeface="VAGRounded BT" pitchFamily="34" charset="0"/>
              </a:rPr>
              <a:t> Just a Big City Problem</a:t>
            </a:r>
          </a:p>
        </p:txBody>
      </p:sp>
      <p:sp>
        <p:nvSpPr>
          <p:cNvPr id="259076" name="Text Box 4100"/>
          <p:cNvSpPr txBox="1">
            <a:spLocks noChangeArrowheads="1"/>
          </p:cNvSpPr>
          <p:nvPr/>
        </p:nvSpPr>
        <p:spPr bwMode="auto">
          <a:xfrm>
            <a:off x="0" y="1828800"/>
            <a:ext cx="9144000" cy="3324225"/>
          </a:xfrm>
          <a:prstGeom prst="rect">
            <a:avLst/>
          </a:prstGeom>
          <a:solidFill>
            <a:srgbClr val="3333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tx2"/>
                </a:solidFill>
                <a:latin typeface="Tahoma" pitchFamily="34" charset="0"/>
              </a:rPr>
              <a:t>60 </a:t>
            </a:r>
            <a:r>
              <a:rPr lang="en-US" altLang="en-US" sz="6000" b="1" dirty="0">
                <a:solidFill>
                  <a:schemeClr val="tx2"/>
                </a:solidFill>
                <a:latin typeface="Tahoma" pitchFamily="34" charset="0"/>
              </a:rPr>
              <a:t>Ff. Deaths In </a:t>
            </a:r>
            <a:r>
              <a:rPr lang="en-US" altLang="en-US" sz="6000" b="1" dirty="0" smtClean="0">
                <a:solidFill>
                  <a:schemeClr val="tx2"/>
                </a:solidFill>
                <a:latin typeface="Tahoma" pitchFamily="34" charset="0"/>
              </a:rPr>
              <a:t>2017 </a:t>
            </a:r>
            <a:endParaRPr lang="en-US" altLang="en-US" sz="6000" b="1" dirty="0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tx2"/>
                </a:solidFill>
                <a:latin typeface="Tahoma" pitchFamily="34" charset="0"/>
              </a:rPr>
              <a:t>9 </a:t>
            </a:r>
            <a:r>
              <a:rPr lang="en-US" altLang="en-US" sz="6000" b="1" dirty="0">
                <a:solidFill>
                  <a:schemeClr val="tx2"/>
                </a:solidFill>
                <a:latin typeface="Tahoma" pitchFamily="34" charset="0"/>
              </a:rPr>
              <a:t>at Structure Fires*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</a:rPr>
              <a:t>*Source- NFPA</a:t>
            </a:r>
            <a:endParaRPr lang="en-US" altLang="en-US" sz="3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smtClean="0"/>
              <a:t>Airflow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840996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Acetylene –1200 Degrees</a:t>
            </a:r>
          </a:p>
        </p:txBody>
      </p:sp>
    </p:spTree>
    <p:extLst>
      <p:ext uri="{BB962C8B-B14F-4D97-AF65-F5344CB8AC3E}">
        <p14:creationId xmlns:p14="http://schemas.microsoft.com/office/powerpoint/2010/main" val="36751450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u="sng" smtClean="0"/>
              <a:t>Oxy</a:t>
            </a:r>
            <a:r>
              <a:rPr lang="en-US" altLang="en-US" smtClean="0"/>
              <a:t>-Acetylene – 5,500 Degrees</a:t>
            </a:r>
          </a:p>
        </p:txBody>
      </p:sp>
    </p:spTree>
    <p:extLst>
      <p:ext uri="{BB962C8B-B14F-4D97-AF65-F5344CB8AC3E}">
        <p14:creationId xmlns:p14="http://schemas.microsoft.com/office/powerpoint/2010/main" val="535794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>
                <a:latin typeface="VAGRounded BT" pitchFamily="34" charset="0"/>
              </a:rPr>
              <a:t>A Closed Door Is the Difference Between Life and Death</a:t>
            </a:r>
          </a:p>
        </p:txBody>
      </p:sp>
    </p:spTree>
    <p:extLst>
      <p:ext uri="{BB962C8B-B14F-4D97-AF65-F5344CB8AC3E}">
        <p14:creationId xmlns:p14="http://schemas.microsoft.com/office/powerpoint/2010/main" val="4167122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9144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SOP’s only work at “Standard” Fires</a:t>
            </a:r>
          </a:p>
        </p:txBody>
      </p:sp>
    </p:spTree>
    <p:extLst>
      <p:ext uri="{BB962C8B-B14F-4D97-AF65-F5344CB8AC3E}">
        <p14:creationId xmlns:p14="http://schemas.microsoft.com/office/powerpoint/2010/main" val="11827922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981200"/>
          </a:xfrm>
        </p:spPr>
        <p:txBody>
          <a:bodyPr/>
          <a:lstStyle/>
          <a:p>
            <a:r>
              <a:rPr lang="en-US" altLang="en-US" smtClean="0"/>
              <a:t>Houston, 2009- 2 LODDs</a:t>
            </a:r>
            <a:br>
              <a:rPr lang="en-US" altLang="en-US" smtClean="0"/>
            </a:br>
            <a:r>
              <a:rPr lang="en-US" altLang="en-US" smtClean="0"/>
              <a:t>1 Story PD</a:t>
            </a:r>
          </a:p>
        </p:txBody>
      </p:sp>
    </p:spTree>
    <p:extLst>
      <p:ext uri="{BB962C8B-B14F-4D97-AF65-F5344CB8AC3E}">
        <p14:creationId xmlns:p14="http://schemas.microsoft.com/office/powerpoint/2010/main" val="40381311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1371600"/>
            <a:ext cx="3657600" cy="2895600"/>
          </a:xfrm>
          <a:noFill/>
        </p:spPr>
        <p:txBody>
          <a:bodyPr/>
          <a:lstStyle/>
          <a:p>
            <a:r>
              <a:rPr lang="en-US" altLang="en-US" smtClean="0"/>
              <a:t>Fire Officers must maintain “State of the Art” knowledge, and use appropriate tactics</a:t>
            </a:r>
          </a:p>
        </p:txBody>
      </p:sp>
    </p:spTree>
    <p:extLst>
      <p:ext uri="{BB962C8B-B14F-4D97-AF65-F5344CB8AC3E}">
        <p14:creationId xmlns:p14="http://schemas.microsoft.com/office/powerpoint/2010/main" val="7105836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557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2051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1C1C1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latin typeface="VAGRounded BT" pitchFamily="34" charset="0"/>
              </a:rPr>
              <a:t>Building Geometry</a:t>
            </a:r>
            <a:endParaRPr lang="en-US" altLang="en-US" sz="480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43012" name="Rectangle 2052"/>
          <p:cNvSpPr>
            <a:spLocks noChangeArrowheads="1"/>
          </p:cNvSpPr>
          <p:nvPr/>
        </p:nvSpPr>
        <p:spPr bwMode="auto">
          <a:xfrm>
            <a:off x="0" y="4191000"/>
            <a:ext cx="9144000" cy="12954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Building Construction Impacts</a:t>
            </a:r>
          </a:p>
        </p:txBody>
      </p:sp>
    </p:spTree>
    <p:extLst>
      <p:ext uri="{BB962C8B-B14F-4D97-AF65-F5344CB8AC3E}">
        <p14:creationId xmlns:p14="http://schemas.microsoft.com/office/powerpoint/2010/main" val="28863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685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Arial" pitchFamily="34" charset="0"/>
              </a:rPr>
              <a:t>...Ceiling Height !!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4114800" y="4953000"/>
            <a:ext cx="914400" cy="1371600"/>
            <a:chOff x="2592" y="3120"/>
            <a:chExt cx="576" cy="864"/>
          </a:xfrm>
        </p:grpSpPr>
        <p:sp>
          <p:nvSpPr>
            <p:cNvPr id="44042" name="Line 6"/>
            <p:cNvSpPr>
              <a:spLocks noChangeShapeType="1"/>
            </p:cNvSpPr>
            <p:nvPr/>
          </p:nvSpPr>
          <p:spPr bwMode="auto">
            <a:xfrm>
              <a:off x="2592" y="3120"/>
              <a:ext cx="0" cy="8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Text Box 7"/>
            <p:cNvSpPr txBox="1">
              <a:spLocks noChangeArrowheads="1"/>
            </p:cNvSpPr>
            <p:nvPr/>
          </p:nvSpPr>
          <p:spPr bwMode="auto">
            <a:xfrm>
              <a:off x="2592" y="3456"/>
              <a:ext cx="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FF00"/>
                  </a:solidFill>
                </a:rPr>
                <a:t>6 Ft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838200" y="2514600"/>
            <a:ext cx="8305800" cy="2438400"/>
            <a:chOff x="528" y="1584"/>
            <a:chExt cx="5232" cy="1536"/>
          </a:xfrm>
        </p:grpSpPr>
        <p:sp>
          <p:nvSpPr>
            <p:cNvPr id="44039" name="Line 9"/>
            <p:cNvSpPr>
              <a:spLocks noChangeShapeType="1"/>
            </p:cNvSpPr>
            <p:nvPr/>
          </p:nvSpPr>
          <p:spPr bwMode="auto">
            <a:xfrm>
              <a:off x="528" y="1584"/>
              <a:ext cx="5232" cy="38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10"/>
            <p:cNvSpPr>
              <a:spLocks noChangeShapeType="1"/>
            </p:cNvSpPr>
            <p:nvPr/>
          </p:nvSpPr>
          <p:spPr bwMode="auto">
            <a:xfrm flipV="1">
              <a:off x="2592" y="177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Text Box 11"/>
            <p:cNvSpPr txBox="1">
              <a:spLocks noChangeArrowheads="1"/>
            </p:cNvSpPr>
            <p:nvPr/>
          </p:nvSpPr>
          <p:spPr bwMode="auto">
            <a:xfrm>
              <a:off x="1008" y="2016"/>
              <a:ext cx="1536" cy="672"/>
            </a:xfrm>
            <a:prstGeom prst="rect">
              <a:avLst/>
            </a:prstGeom>
            <a:solidFill>
              <a:srgbClr val="29292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FF00"/>
                  </a:solidFill>
                </a:rPr>
                <a:t>9 Ft of FUEL GAS</a:t>
              </a:r>
            </a:p>
          </p:txBody>
        </p:sp>
      </p:grpSp>
      <p:sp>
        <p:nvSpPr>
          <p:cNvPr id="44038" name="Text Box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tx1"/>
                </a:solidFill>
                <a:latin typeface="Arial" pitchFamily="34" charset="0"/>
              </a:rPr>
              <a:t>A Key Difference Between Stores And Residential Fires...</a:t>
            </a:r>
            <a:endParaRPr lang="en-US" altLang="en-US" smtClean="0">
              <a:solidFill>
                <a:srgbClr val="FF66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u="sng" dirty="0" smtClean="0"/>
              <a:t>9</a:t>
            </a:r>
            <a:r>
              <a:rPr lang="en-US" altLang="en-US" dirty="0" smtClean="0"/>
              <a:t> Deaths Occurred While Responding or </a:t>
            </a:r>
            <a:r>
              <a:rPr lang="en-US" altLang="en-US" u="sng" dirty="0" smtClean="0"/>
              <a:t>Returning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257800"/>
            <a:ext cx="9144000" cy="1600200"/>
          </a:xfrm>
          <a:solidFill>
            <a:schemeClr val="bg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No Matter How Serious the Alarm is,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YOU DON’T DO ANY GOOD IF YOU DON’T GET THERE!!!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205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85800"/>
            <a:ext cx="9144000" cy="685800"/>
          </a:xfrm>
          <a:solidFill>
            <a:srgbClr val="1C1C1C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smtClean="0">
                <a:latin typeface="VAGRounded BT" pitchFamily="34" charset="0"/>
              </a:rPr>
              <a:t>Building</a:t>
            </a:r>
            <a:r>
              <a:rPr lang="en-US" altLang="en-US" b="1" smtClean="0">
                <a:latin typeface="VAGRounded BT" pitchFamily="34" charset="0"/>
              </a:rPr>
              <a:t> Geometry</a:t>
            </a:r>
            <a:endParaRPr lang="en-US" altLang="en-US" smtClean="0">
              <a:solidFill>
                <a:srgbClr val="FF6600"/>
              </a:solidFill>
              <a:latin typeface="VAGRounded BT" pitchFamily="34" charset="0"/>
            </a:endParaRPr>
          </a:p>
        </p:txBody>
      </p:sp>
      <p:sp>
        <p:nvSpPr>
          <p:cNvPr id="46084" name="Rectangle 205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</p:spTree>
    <p:extLst>
      <p:ext uri="{BB962C8B-B14F-4D97-AF65-F5344CB8AC3E}">
        <p14:creationId xmlns:p14="http://schemas.microsoft.com/office/powerpoint/2010/main" val="237032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9144000" cy="7620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smtClean="0"/>
              <a:t>Presence of Hidden Voids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54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build="p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What Happens When Ceilings Collapse?</a:t>
            </a:r>
          </a:p>
        </p:txBody>
      </p:sp>
    </p:spTree>
    <p:extLst>
      <p:ext uri="{BB962C8B-B14F-4D97-AF65-F5344CB8AC3E}">
        <p14:creationId xmlns:p14="http://schemas.microsoft.com/office/powerpoint/2010/main" val="6312667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You </a:t>
            </a:r>
            <a:r>
              <a:rPr lang="en-US" altLang="en-US" sz="4400" u="sng">
                <a:solidFill>
                  <a:schemeClr val="tx2"/>
                </a:solidFill>
              </a:rPr>
              <a:t>Must</a:t>
            </a:r>
            <a:r>
              <a:rPr lang="en-US" altLang="en-US" sz="4400">
                <a:solidFill>
                  <a:schemeClr val="tx2"/>
                </a:solidFill>
              </a:rPr>
              <a:t> Get The Ceilings Open !</a:t>
            </a:r>
          </a:p>
        </p:txBody>
      </p:sp>
    </p:spTree>
    <p:extLst>
      <p:ext uri="{BB962C8B-B14F-4D97-AF65-F5344CB8AC3E}">
        <p14:creationId xmlns:p14="http://schemas.microsoft.com/office/powerpoint/2010/main" val="33974314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02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144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r>
              <a:rPr lang="en-US" altLang="en-US" sz="4800" b="1" smtClean="0"/>
              <a:t>Building Construction Impacts</a:t>
            </a:r>
          </a:p>
        </p:txBody>
      </p:sp>
      <p:sp>
        <p:nvSpPr>
          <p:cNvPr id="599044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9144000" cy="8382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800" b="1" smtClean="0">
                <a:latin typeface="VAGRounded BT" pitchFamily="34" charset="0"/>
              </a:rPr>
              <a:t>Collapse Potential</a:t>
            </a:r>
          </a:p>
          <a:p>
            <a:pPr marL="0" indent="0" algn="ctr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6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build="p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r>
              <a:rPr lang="en-US" altLang="en-US" sz="4800" b="1" dirty="0" smtClean="0">
                <a:latin typeface="VAGRounded BT" pitchFamily="34" charset="0"/>
              </a:rPr>
              <a:t>249 FF Deaths</a:t>
            </a:r>
            <a:br>
              <a:rPr lang="en-US" altLang="en-US" sz="4800" b="1" dirty="0" smtClean="0">
                <a:latin typeface="VAGRounded BT" pitchFamily="34" charset="0"/>
              </a:rPr>
            </a:br>
            <a:r>
              <a:rPr lang="en-US" altLang="en-US" sz="4800" b="1" dirty="0" smtClean="0">
                <a:latin typeface="VAGRounded BT" pitchFamily="34" charset="0"/>
              </a:rPr>
              <a:t>at Structure Fires</a:t>
            </a:r>
            <a:br>
              <a:rPr lang="en-US" altLang="en-US" sz="4800" b="1" dirty="0" smtClean="0">
                <a:latin typeface="VAGRounded BT" pitchFamily="34" charset="0"/>
              </a:rPr>
            </a:br>
            <a:r>
              <a:rPr lang="en-US" altLang="en-US" sz="4800" b="1" dirty="0" smtClean="0">
                <a:latin typeface="VAGRounded BT" pitchFamily="34" charset="0"/>
              </a:rPr>
              <a:t>2000-2017*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2743200"/>
            <a:ext cx="70866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b="1" dirty="0" smtClean="0">
                <a:latin typeface="VAGRounded BT" pitchFamily="34" charset="0"/>
              </a:rPr>
              <a:t>75 Were Caught in Structural Collapses and were asphyxiated (40), burned (18), or crushed (17).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7338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Source:NFPA / USFA</a:t>
            </a:r>
          </a:p>
        </p:txBody>
      </p:sp>
    </p:spTree>
    <p:extLst>
      <p:ext uri="{BB962C8B-B14F-4D97-AF65-F5344CB8AC3E}">
        <p14:creationId xmlns:p14="http://schemas.microsoft.com/office/powerpoint/2010/main" val="39507639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1200"/>
            <a:ext cx="9144000" cy="2362200"/>
          </a:xfrm>
          <a:solidFill>
            <a:srgbClr val="000000">
              <a:alpha val="50195"/>
            </a:srgbClr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7200" b="1" smtClean="0">
                <a:solidFill>
                  <a:srgbClr val="FFFF00"/>
                </a:solidFill>
                <a:latin typeface="Tahoma" pitchFamily="34" charset="0"/>
              </a:rPr>
              <a:t>Fire Related</a:t>
            </a:r>
            <a:br>
              <a:rPr lang="en-US" altLang="en-US" sz="7200" b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altLang="en-US" sz="7200" b="1" smtClean="0">
                <a:solidFill>
                  <a:srgbClr val="FFFF00"/>
                </a:solidFill>
                <a:latin typeface="Tahoma" pitchFamily="34" charset="0"/>
              </a:rPr>
              <a:t> Causes of Collapse</a:t>
            </a:r>
          </a:p>
        </p:txBody>
      </p:sp>
    </p:spTree>
    <p:extLst>
      <p:ext uri="{BB962C8B-B14F-4D97-AF65-F5344CB8AC3E}">
        <p14:creationId xmlns:p14="http://schemas.microsoft.com/office/powerpoint/2010/main" val="35441055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9800"/>
            <a:ext cx="9144000" cy="8382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  <p:sp>
        <p:nvSpPr>
          <p:cNvPr id="6451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1148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latin typeface="Tahoma" pitchFamily="34" charset="0"/>
              </a:rPr>
              <a:t>Heating of Unprotected Steel</a:t>
            </a:r>
            <a:endParaRPr lang="en-US" altLang="en-US" sz="4400" b="1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738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</a:p>
        </p:txBody>
      </p:sp>
      <p:sp>
        <p:nvSpPr>
          <p:cNvPr id="65539" name="Text Box 5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0"/>
            <a:ext cx="5105400" cy="4114800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latin typeface="Tahoma" pitchFamily="34" charset="0"/>
              </a:rPr>
              <a:t>Failure of Highly Heated Cast Iron</a:t>
            </a:r>
            <a:endParaRPr lang="en-US" altLang="en-US" sz="4800" smtClean="0"/>
          </a:p>
        </p:txBody>
      </p:sp>
    </p:spTree>
    <p:extLst>
      <p:ext uri="{BB962C8B-B14F-4D97-AF65-F5344CB8AC3E}">
        <p14:creationId xmlns:p14="http://schemas.microsoft.com/office/powerpoint/2010/main" val="27559351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685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pitchFamily="34" charset="0"/>
              </a:rPr>
              <a:t>Fire Related Causes of Collapse</a:t>
            </a:r>
            <a:endParaRPr lang="en-US" altLang="en-US" sz="8000" b="1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1684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1600200"/>
          </a:xfrm>
          <a:solidFill>
            <a:srgbClr val="080808">
              <a:alpha val="50195"/>
            </a:srgbClr>
          </a:solidFill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latin typeface="Tahoma" pitchFamily="34" charset="0"/>
              </a:rPr>
              <a:t>Fire Damage to Wooden Structural Elements</a:t>
            </a:r>
          </a:p>
        </p:txBody>
      </p:sp>
    </p:spTree>
    <p:extLst>
      <p:ext uri="{BB962C8B-B14F-4D97-AF65-F5344CB8AC3E}">
        <p14:creationId xmlns:p14="http://schemas.microsoft.com/office/powerpoint/2010/main" val="20442045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3071</Words>
  <Application>Microsoft Office PowerPoint</Application>
  <PresentationFormat>On-screen Show (4:3)</PresentationFormat>
  <Paragraphs>738</Paragraphs>
  <Slides>207</Slides>
  <Notes>206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207</vt:i4>
      </vt:variant>
    </vt:vector>
  </HeadingPairs>
  <TitlesOfParts>
    <vt:vector size="209" baseType="lpstr">
      <vt:lpstr>Default Design</vt:lpstr>
      <vt:lpstr>Chart</vt:lpstr>
      <vt:lpstr>Keeping Your Firefighters From Killing Themselves!</vt:lpstr>
      <vt:lpstr>Hints for Class Participation</vt:lpstr>
      <vt:lpstr>Start feeding your  “300 Year old mind.” </vt:lpstr>
      <vt:lpstr>We have learned a great deal about Firefighter  deaths.</vt:lpstr>
      <vt:lpstr>We have identified very few new phenomenon- for example, Extreme Wind Driven Fires</vt:lpstr>
      <vt:lpstr>But most deaths are not the result of new hazards …</vt:lpstr>
      <vt:lpstr>….Instead, They Are the Result of the Same Causes That We Have Been Dying From for Decades.</vt:lpstr>
      <vt:lpstr>Everyone Needs to Learn These Lessons, They’re Not Just a Big City Problem</vt:lpstr>
      <vt:lpstr>9 Deaths Occurred While Responding or Returning</vt:lpstr>
      <vt:lpstr>Structure fires have three factors that play a role in FF Safety</vt:lpstr>
      <vt:lpstr>The environment we are operating in HAS CHANGED dramatically in the last 48+ years</vt:lpstr>
      <vt:lpstr>Dramatically larger plastics fire load</vt:lpstr>
      <vt:lpstr>Energy Efficient Windows</vt:lpstr>
      <vt:lpstr>Tight Building Syndrome</vt:lpstr>
      <vt:lpstr>The Impact  249 Deaths at Structure Fires 2000-2017*</vt:lpstr>
      <vt:lpstr>Reasons for Firefighter Deaths- Lack of Understanding of  Smoke  Fire Behavior  Flashover  Backdraft</vt:lpstr>
      <vt:lpstr>What is Smoke?</vt:lpstr>
      <vt:lpstr>Reasons for Firefighter Deaths</vt:lpstr>
      <vt:lpstr>Today-Universal SCBA Use</vt:lpstr>
      <vt:lpstr>0f the 99 Asphyxiation Deaths</vt:lpstr>
      <vt:lpstr>More Deadly Fire Gases</vt:lpstr>
      <vt:lpstr>Burning polyurethane foam releases dangerous chemicals such as hydrogen cyanide, and dioxin</vt:lpstr>
      <vt:lpstr>Toxicity of today’s smoke is far worse than in the past.  They incapacitate first, making escape impossible, before killing.</vt:lpstr>
      <vt:lpstr>Vent Thoroughly, Once Water On Fire  Conditions Change, Masks Can Fail or You Can Be Entangled</vt:lpstr>
      <vt:lpstr>When Evaluating Smoke, Look at:</vt:lpstr>
      <vt:lpstr>Grey or Brown Smoke Indicates Burning Class A Materials</vt:lpstr>
      <vt:lpstr>“Velvety Smoke” or “Boiling” Movement, Is Smoke That Moves Rapidly Skyward, Is Highly Heated Smoke That Is About To Ignite</vt:lpstr>
      <vt:lpstr>Black Smoke= Petroleum Products, Foam Rubber, Plastics</vt:lpstr>
      <vt:lpstr>Today that’s not still true</vt:lpstr>
      <vt:lpstr>PowerPoint Presentation</vt:lpstr>
      <vt:lpstr>Any Level With Smoke Must Be Checked Out!</vt:lpstr>
      <vt:lpstr>Beware of changing conditions !</vt:lpstr>
      <vt:lpstr>Have A Safe Haven</vt:lpstr>
      <vt:lpstr>Don’t Be Caught by Flashover</vt:lpstr>
      <vt:lpstr>Smoke Conditions May Be Your Last Warning Before Fire “Lights Up” BUT  Smoke Can Also Conceal Fire</vt:lpstr>
      <vt:lpstr>Of The 48 Burn Deaths  </vt:lpstr>
      <vt:lpstr>Plastic’s Heat Release Rate &amp; Volume</vt:lpstr>
      <vt:lpstr>Heat Release Rates &amp; Volumes</vt:lpstr>
      <vt:lpstr>This Compresses The  Stages of Fire Development</vt:lpstr>
      <vt:lpstr>Compressed Stages of Fire Development</vt:lpstr>
      <vt:lpstr>Impacts of Time</vt:lpstr>
      <vt:lpstr>Flame Spread Rates</vt:lpstr>
      <vt:lpstr>Flashover- Ignition of Entire Room</vt:lpstr>
      <vt:lpstr>Rollover Is the Ignition of Fuel Gases (Smoke) at Ceiling Level Ahead of the Main Body of Fire. Smoke Can Hide Rollover.</vt:lpstr>
      <vt:lpstr>Rollover is your last warning before flashover. You must either cool the area, or get out!</vt:lpstr>
      <vt:lpstr>Flash- over !</vt:lpstr>
      <vt:lpstr>Firefighters must understand this environment but more importantly, We Must Know How to React</vt:lpstr>
      <vt:lpstr>There are only 2 choices..1-adequately cool</vt:lpstr>
      <vt:lpstr>Or 2-  GET OUT  PPE can only protect you for about 2 seconds after flashover. You must cool the fire or, get out, or else you start burning</vt:lpstr>
      <vt:lpstr>How about ventilation?</vt:lpstr>
      <vt:lpstr>Ventilation will NOT prevent flashover</vt:lpstr>
      <vt:lpstr>PowerPoint Presentation</vt:lpstr>
      <vt:lpstr>No matter what PPE you wear, or what you may have heard, Flashover is NOT a survivable event !</vt:lpstr>
      <vt:lpstr>Understand the changing environment</vt:lpstr>
      <vt:lpstr>PowerPoint Presentation</vt:lpstr>
      <vt:lpstr>PowerPoint Presentation</vt:lpstr>
      <vt:lpstr>Reasons for Firefighter Deaths Unpredictable Fire Behavior</vt:lpstr>
      <vt:lpstr>What is a Backdraft?</vt:lpstr>
      <vt:lpstr>What Causes A Backdraft ?</vt:lpstr>
      <vt:lpstr>What are the warning signs of potential backdraft?</vt:lpstr>
      <vt:lpstr>Backdrafts Can Be Extremely Powerful Explosions !</vt:lpstr>
      <vt:lpstr>Most Backdrafts Occur in the Decay Phase</vt:lpstr>
      <vt:lpstr>How Do We Prevent A Backdraft?</vt:lpstr>
      <vt:lpstr>Vertical Ventilation !</vt:lpstr>
      <vt:lpstr>What Good Will Vertical Venting Do Here?</vt:lpstr>
      <vt:lpstr>Every separate space is a different balloon!</vt:lpstr>
      <vt:lpstr>Backdrafts Can Occur in Voids That Are in Proximity to the Fire, Even Where the Fire Is Free Burning</vt:lpstr>
      <vt:lpstr>Building Construction Impacts on Firefighter Survival</vt:lpstr>
      <vt:lpstr>PowerPoint Presentation</vt:lpstr>
      <vt:lpstr>PowerPoint Presentation</vt:lpstr>
      <vt:lpstr>Cultivating a 300 year old mind.</vt:lpstr>
      <vt:lpstr>Make Friends with Brannigan &amp; Dunn</vt:lpstr>
      <vt:lpstr>KNOW the classes of construction and their hazards from fire</vt:lpstr>
      <vt:lpstr>Which Fires Are Related?</vt:lpstr>
      <vt:lpstr>Which Fires Are Related?</vt:lpstr>
      <vt:lpstr>Building Construction Impacts</vt:lpstr>
      <vt:lpstr>Building Construction Impacts</vt:lpstr>
      <vt:lpstr>Building Construction Impacts</vt:lpstr>
      <vt:lpstr>Airflow Out- Tight Building Syndrome</vt:lpstr>
      <vt:lpstr>Airflow Characteristics</vt:lpstr>
      <vt:lpstr>Acetylene –1200 Degrees</vt:lpstr>
      <vt:lpstr>Oxy-Acetylene – 5,500 Degrees</vt:lpstr>
      <vt:lpstr>A Closed Door Is the Difference Between Life and Death</vt:lpstr>
      <vt:lpstr>SOP’s only work at “Standard” Fires</vt:lpstr>
      <vt:lpstr>Houston, 2009- 2 LODDs 1 Story PD</vt:lpstr>
      <vt:lpstr>Fire Officers must maintain “State of the Art” knowledge, and use appropriate tactics</vt:lpstr>
      <vt:lpstr>PowerPoint Presentation</vt:lpstr>
      <vt:lpstr>PowerPoint Presentation</vt:lpstr>
      <vt:lpstr>A Key Difference Between Stores And Residential Fires...</vt:lpstr>
      <vt:lpstr>Building Construction Impacts</vt:lpstr>
      <vt:lpstr>Building Construction Impacts</vt:lpstr>
      <vt:lpstr>PowerPoint Presentation</vt:lpstr>
      <vt:lpstr>PowerPoint Presentation</vt:lpstr>
      <vt:lpstr>Building Construction Impacts</vt:lpstr>
      <vt:lpstr>249 FF Deaths at Structure Fires 2000-2017*</vt:lpstr>
      <vt:lpstr>Fire Related 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Fire Related Causes of Collapse</vt:lpstr>
      <vt:lpstr>Indicators of Potential Collapse</vt:lpstr>
      <vt:lpstr>Indicators of Potential Collapse</vt:lpstr>
      <vt:lpstr>At least 14 FF Deaths involved lightweight wood construction</vt:lpstr>
      <vt:lpstr>Explosions</vt:lpstr>
      <vt:lpstr>Indicators of Potential Collapse</vt:lpstr>
      <vt:lpstr>Indicators of Potential Collapse</vt:lpstr>
      <vt:lpstr>Pay attention to the elapsed time of burn.</vt:lpstr>
      <vt:lpstr>Multiple  Fires</vt:lpstr>
      <vt:lpstr>Indicators of Potential Collapse</vt:lpstr>
      <vt:lpstr>Indicators of Potential Collapse</vt:lpstr>
      <vt:lpstr>Indicators of Potential Collapse</vt:lpstr>
      <vt:lpstr>Indicators of Potential Collapse</vt:lpstr>
      <vt:lpstr>Indicators of Potential Collapse</vt:lpstr>
      <vt:lpstr>PowerPoint Presentation</vt:lpstr>
      <vt:lpstr>Indicators of Potential Collapse</vt:lpstr>
      <vt:lpstr>Indicators of Potential Collapse</vt:lpstr>
      <vt:lpstr>Resistance To Collapse</vt:lpstr>
      <vt:lpstr>Class 1 Fire Resistive*</vt:lpstr>
      <vt:lpstr>Class 1 Heavyweight</vt:lpstr>
      <vt:lpstr>Class 1 Lightweight</vt:lpstr>
      <vt:lpstr>What Types of Collapse Are Possible in a Poured Concrete Bldg?</vt:lpstr>
      <vt:lpstr>Class 4 Heavy Timber</vt:lpstr>
      <vt:lpstr>Why Are Heavy Timber Buildings Unlikely to Collapse on Firefighters?</vt:lpstr>
      <vt:lpstr>What is the Life Hazard Then From Collapse of a Heavy Timber Building?</vt:lpstr>
      <vt:lpstr>Class 3- Ordinary  (Brick &amp; Wood Joist)</vt:lpstr>
      <vt:lpstr>PowerPoint Presentation</vt:lpstr>
      <vt:lpstr>PowerPoint Presentation</vt:lpstr>
      <vt:lpstr>PowerPoint Presentation</vt:lpstr>
      <vt:lpstr>Now This Is Where Guys Die!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Exterior collapse deaths are preventable.   Establish collapse zones.  </vt:lpstr>
      <vt:lpstr>The collapse zone includes buildings and apparatus  </vt:lpstr>
      <vt:lpstr>Problems With Steel</vt:lpstr>
      <vt:lpstr>Steel “Lally Columns” can explode when heated to 800 degrees</vt:lpstr>
      <vt:lpstr>Class 5 - Wood Frame </vt:lpstr>
      <vt:lpstr>Class 5 needs 2 categories: Legacy &amp; Lightweight</vt:lpstr>
      <vt:lpstr>20 Minutes is not guaranteed !</vt:lpstr>
      <vt:lpstr>Of the 49 Crushing/Trauma Deaths</vt:lpstr>
      <vt:lpstr>Ways To Cut The Fireground Death Toll</vt:lpstr>
      <vt:lpstr>Tactics for the Modern Environment</vt:lpstr>
      <vt:lpstr>Reasons for Firefighter Deaths</vt:lpstr>
      <vt:lpstr>Risk A Lot To  Save A Lot </vt:lpstr>
      <vt:lpstr>Risk Little To Save Little</vt:lpstr>
      <vt:lpstr>Risk Nothing To Save Nothing</vt:lpstr>
      <vt:lpstr>PowerPoint Presentation</vt:lpstr>
      <vt:lpstr>Reasons for Firefighter Deaths Faulty Fireground Decision Making</vt:lpstr>
      <vt:lpstr>Vacant Buildings Identified  &amp; Hazards Marked</vt:lpstr>
      <vt:lpstr>PowerPoint Presentation</vt:lpstr>
      <vt:lpstr>Take Action On Hazards!!!</vt:lpstr>
      <vt:lpstr>Reasons for Firefighter Deaths  Attitude!</vt:lpstr>
      <vt:lpstr>Firefighter Survival</vt:lpstr>
      <vt:lpstr>Firefighter Survival</vt:lpstr>
      <vt:lpstr>Firefighter Survival</vt:lpstr>
      <vt:lpstr>Give All Firefighters High Quality, Live Fire Training</vt:lpstr>
      <vt:lpstr>Establish Mandatory Minimum Standards for Officer Training</vt:lpstr>
      <vt:lpstr>Provide Adequate Staffing</vt:lpstr>
      <vt:lpstr>It takes people to do this job !!</vt:lpstr>
      <vt:lpstr>Effective Fireground Supervision Promotes Firefighter Safety Through Proper Risk Management</vt:lpstr>
      <vt:lpstr>Forward Deployment Of Chief Officers Puts Them In Position To Make Correct Decisions</vt:lpstr>
      <vt:lpstr>Employ Safety Officers</vt:lpstr>
      <vt:lpstr>Use and Enforce an  Accountability System</vt:lpstr>
      <vt:lpstr>Invest in Your Firefighter’s Safety. The fireground is no place for ‘good enough’</vt:lpstr>
      <vt:lpstr>PowerPoint Presentation</vt:lpstr>
      <vt:lpstr>Train &amp; Use  Rapid Intervention Teams</vt:lpstr>
      <vt:lpstr>They Have Saved Firefighters Lives!!  But They Must Be Properly Staffed, Trained, Equipped,  and  Motivated</vt:lpstr>
      <vt:lpstr>Solve The Most Life Threatening Problems First !!</vt:lpstr>
      <vt:lpstr>Get Them AIR !</vt:lpstr>
      <vt:lpstr>Bring A RIT PAK or Spare Mask for Each Downed FF</vt:lpstr>
      <vt:lpstr>Make Thermal Imagers Available At Every Operating Location.</vt:lpstr>
      <vt:lpstr>Promote Firefighter Survival Training</vt:lpstr>
      <vt:lpstr>It’s a Whole Lot Easier to Bailout in a Hurry If Need Be When You Have Done It Before in Practice!</vt:lpstr>
      <vt:lpstr>PowerPoint Presentation</vt:lpstr>
      <vt:lpstr>When The Search is Complete, Get to a Safe Area</vt:lpstr>
      <vt:lpstr>Firefighter Survival Techniques</vt:lpstr>
      <vt:lpstr>Make sure you always have two ways out.</vt:lpstr>
      <vt:lpstr>Your Dept can spend thousands to buy you ropes and harnesses, and train you in its use, but it ain’t worth a damn if you don’t carry it and prepare yourself mentally for its use!</vt:lpstr>
      <vt:lpstr>When Water Problems Occur,  Get People To Safe Areas</vt:lpstr>
      <vt:lpstr>Promote Wellness &amp; Rehab Programs</vt:lpstr>
      <vt:lpstr>Be Alert For Building Alterations And Unusual Conditions </vt:lpstr>
      <vt:lpstr>PowerPoint Presentation</vt:lpstr>
      <vt:lpstr>PowerPoint Presentation</vt:lpstr>
      <vt:lpstr>PowerPoint Presentation</vt:lpstr>
      <vt:lpstr>PowerPoint Presentation</vt:lpstr>
      <vt:lpstr>Learn your buildings, before..</vt:lpstr>
      <vt:lpstr>…NOT after the fire!</vt:lpstr>
      <vt:lpstr>Because After the Fire Is Way Too Late!</vt:lpstr>
      <vt:lpstr>PowerPoint Presentation</vt:lpstr>
      <vt:lpstr>PowerPoint Presentation</vt:lpstr>
      <vt:lpstr>Bring All Your People Home Safely !</vt:lpstr>
      <vt:lpstr>And finally, the Number 1 proven way to keep your firefighters from killing themselves in structural fires……</vt:lpstr>
      <vt:lpstr>Advocate, Mandate, and Install automatic sprinklers in every structure….   Including your own homes!!!</vt:lpstr>
      <vt:lpstr>99 Firefighters committed suicide in 2016!  We must support suicide prevention efforts. </vt:lpstr>
      <vt:lpstr>Please pray for our troops</vt:lpstr>
      <vt:lpstr>Thanks to NIST and UL for their research and continuing efforts to make firefighters safer. ww.nist.gov/fire ww.ul.com/global/eng/pages/ newscience/firesafety </vt:lpstr>
      <vt:lpstr>For comments, copies of this presentation, or further info:</vt:lpstr>
      <vt:lpstr>Be CAREFUL ! Stay Safe.   Thanks to all the Fire Photographers who share their pictures so that others may learn. R.I.P. Harvey</vt:lpstr>
    </vt:vector>
  </TitlesOfParts>
  <Company>FGTacticsInc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Firefighters From Killing Themselves!</dc:title>
  <dc:creator>DAD</dc:creator>
  <cp:lastModifiedBy>Dad</cp:lastModifiedBy>
  <cp:revision>78</cp:revision>
  <dcterms:created xsi:type="dcterms:W3CDTF">2013-09-04T15:34:08Z</dcterms:created>
  <dcterms:modified xsi:type="dcterms:W3CDTF">2018-09-25T17:45:45Z</dcterms:modified>
</cp:coreProperties>
</file>