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10"/>
  </p:notesMasterIdLst>
  <p:handoutMasterIdLst>
    <p:handoutMasterId r:id="rId111"/>
  </p:handoutMasterIdLst>
  <p:sldIdLst>
    <p:sldId id="256" r:id="rId2"/>
    <p:sldId id="257" r:id="rId3"/>
    <p:sldId id="258" r:id="rId4"/>
    <p:sldId id="259" r:id="rId5"/>
    <p:sldId id="326" r:id="rId6"/>
    <p:sldId id="260" r:id="rId7"/>
    <p:sldId id="3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361" r:id="rId20"/>
    <p:sldId id="315" r:id="rId21"/>
    <p:sldId id="272" r:id="rId22"/>
    <p:sldId id="273" r:id="rId23"/>
    <p:sldId id="274" r:id="rId24"/>
    <p:sldId id="341" r:id="rId25"/>
    <p:sldId id="342" r:id="rId26"/>
    <p:sldId id="343" r:id="rId27"/>
    <p:sldId id="316" r:id="rId28"/>
    <p:sldId id="349" r:id="rId29"/>
    <p:sldId id="350" r:id="rId30"/>
    <p:sldId id="352" r:id="rId31"/>
    <p:sldId id="353" r:id="rId32"/>
    <p:sldId id="354" r:id="rId33"/>
    <p:sldId id="275" r:id="rId34"/>
    <p:sldId id="284" r:id="rId35"/>
    <p:sldId id="327" r:id="rId36"/>
    <p:sldId id="285" r:id="rId37"/>
    <p:sldId id="286" r:id="rId38"/>
    <p:sldId id="328" r:id="rId39"/>
    <p:sldId id="329" r:id="rId40"/>
    <p:sldId id="330" r:id="rId41"/>
    <p:sldId id="331" r:id="rId42"/>
    <p:sldId id="276" r:id="rId43"/>
    <p:sldId id="277" r:id="rId44"/>
    <p:sldId id="278" r:id="rId45"/>
    <p:sldId id="362" r:id="rId46"/>
    <p:sldId id="279" r:id="rId47"/>
    <p:sldId id="280" r:id="rId48"/>
    <p:sldId id="288" r:id="rId49"/>
    <p:sldId id="289" r:id="rId50"/>
    <p:sldId id="290" r:id="rId51"/>
    <p:sldId id="291" r:id="rId52"/>
    <p:sldId id="336" r:id="rId53"/>
    <p:sldId id="337" r:id="rId54"/>
    <p:sldId id="332" r:id="rId55"/>
    <p:sldId id="281" r:id="rId56"/>
    <p:sldId id="359" r:id="rId57"/>
    <p:sldId id="282" r:id="rId58"/>
    <p:sldId id="340" r:id="rId59"/>
    <p:sldId id="344" r:id="rId60"/>
    <p:sldId id="345" r:id="rId61"/>
    <p:sldId id="304" r:id="rId62"/>
    <p:sldId id="305" r:id="rId63"/>
    <p:sldId id="321" r:id="rId64"/>
    <p:sldId id="306" r:id="rId65"/>
    <p:sldId id="308" r:id="rId66"/>
    <p:sldId id="309" r:id="rId67"/>
    <p:sldId id="311" r:id="rId68"/>
    <p:sldId id="312" r:id="rId69"/>
    <p:sldId id="322" r:id="rId70"/>
    <p:sldId id="323" r:id="rId71"/>
    <p:sldId id="324" r:id="rId72"/>
    <p:sldId id="325" r:id="rId73"/>
    <p:sldId id="368" r:id="rId74"/>
    <p:sldId id="369" r:id="rId75"/>
    <p:sldId id="370" r:id="rId76"/>
    <p:sldId id="338" r:id="rId77"/>
    <p:sldId id="283" r:id="rId78"/>
    <p:sldId id="317" r:id="rId79"/>
    <p:sldId id="287" r:id="rId80"/>
    <p:sldId id="292" r:id="rId81"/>
    <p:sldId id="333" r:id="rId82"/>
    <p:sldId id="293" r:id="rId83"/>
    <p:sldId id="348" r:id="rId84"/>
    <p:sldId id="335" r:id="rId85"/>
    <p:sldId id="356" r:id="rId86"/>
    <p:sldId id="357" r:id="rId87"/>
    <p:sldId id="363" r:id="rId88"/>
    <p:sldId id="364" r:id="rId89"/>
    <p:sldId id="365" r:id="rId90"/>
    <p:sldId id="366" r:id="rId91"/>
    <p:sldId id="367" r:id="rId92"/>
    <p:sldId id="371" r:id="rId93"/>
    <p:sldId id="358" r:id="rId94"/>
    <p:sldId id="318" r:id="rId95"/>
    <p:sldId id="294" r:id="rId96"/>
    <p:sldId id="295" r:id="rId97"/>
    <p:sldId id="296" r:id="rId98"/>
    <p:sldId id="297" r:id="rId99"/>
    <p:sldId id="298" r:id="rId100"/>
    <p:sldId id="299" r:id="rId101"/>
    <p:sldId id="355" r:id="rId102"/>
    <p:sldId id="300" r:id="rId103"/>
    <p:sldId id="320" r:id="rId104"/>
    <p:sldId id="301" r:id="rId105"/>
    <p:sldId id="303" r:id="rId106"/>
    <p:sldId id="339" r:id="rId107"/>
    <p:sldId id="319" r:id="rId108"/>
    <p:sldId id="372" r:id="rId10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7" autoAdjust="0"/>
    <p:restoredTop sz="94599" autoAdjust="0"/>
  </p:normalViewPr>
  <p:slideViewPr>
    <p:cSldViewPr>
      <p:cViewPr>
        <p:scale>
          <a:sx n="40" d="100"/>
          <a:sy n="40" d="100"/>
        </p:scale>
        <p:origin x="437" y="3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685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notesMaster" Target="notesMasters/notesMaster1.xml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DC13BED-5AD8-47ED-AE47-0A73227CE6DE}" type="datetimeFigureOut">
              <a:rPr lang="en-US" smtClean="0"/>
              <a:t>8/4/2018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C5E99B8-44FA-4545-98E1-35B4B267407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EB9C9DA-0421-4A31-A6AA-BC082F468D6F}" type="datetimeFigureOut">
              <a:rPr lang="en-US" smtClean="0"/>
              <a:pPr/>
              <a:t>8/4/2018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7706E4E-1130-4EA3-AEDF-8BD0AEB47B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07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6E4E-1130-4EA3-AEDF-8BD0AEB47B6D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247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C2F77-58E0-45DA-9A6F-C7AC0B079A18}" type="datetime1">
              <a:rPr lang="en-US" smtClean="0"/>
              <a:t>8/4/2018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84613-F7AC-4EDF-83ED-A0F302BC66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C9A81-B73E-438B-8524-E08F053AD727}" type="datetime1">
              <a:rPr lang="en-US" smtClean="0"/>
              <a:t>8/4/2018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84613-F7AC-4EDF-83ED-A0F302BC66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56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8320-99AA-44FB-8960-94760B1F5007}" type="datetime1">
              <a:rPr lang="en-US" smtClean="0"/>
              <a:t>8/4/2018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84613-F7AC-4EDF-83ED-A0F302BC66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D39FC-3739-45CA-B5F4-69DB25F4900E}" type="datetime1">
              <a:rPr lang="en-US" smtClean="0"/>
              <a:t>8/4/2018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84613-F7AC-4EDF-83ED-A0F302BC66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51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9A05E-8548-4CB8-B4C5-C13ECEBEB718}" type="datetime1">
              <a:rPr lang="en-US" smtClean="0"/>
              <a:t>8/4/2018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84613-F7AC-4EDF-83ED-A0F302BC66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26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7F049-9462-4EA6-BFEB-554655138826}" type="datetime1">
              <a:rPr lang="en-US" smtClean="0"/>
              <a:t>8/4/2018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84613-F7AC-4EDF-83ED-A0F302BC66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68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2BB7E-45EA-42F3-A310-E9B8D637F77F}" type="datetime1">
              <a:rPr lang="en-US" smtClean="0"/>
              <a:t>8/4/2018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84613-F7AC-4EDF-83ED-A0F302BC66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4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29118-9FA6-44CE-ADCA-F87EA408F6CE}" type="datetime1">
              <a:rPr lang="en-US" smtClean="0"/>
              <a:t>8/4/2018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84613-F7AC-4EDF-83ED-A0F302BC66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12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467E-7A71-43EB-8542-2C17A866197B}" type="datetime1">
              <a:rPr lang="en-US" smtClean="0"/>
              <a:t>8/4/2018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84613-F7AC-4EDF-83ED-A0F302BC66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9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590E7-A92D-4FE6-8868-C9E192082172}" type="datetime1">
              <a:rPr lang="en-US" smtClean="0"/>
              <a:t>8/4/2018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84613-F7AC-4EDF-83ED-A0F302BC66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50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1C6D2-4CC6-4418-B60B-6020B7686BFC}" type="datetime1">
              <a:rPr lang="en-US" smtClean="0"/>
              <a:t>8/4/2018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84613-F7AC-4EDF-83ED-A0F302BC66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0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A8F59-135F-4689-8F39-C010189BDADE}" type="datetime1">
              <a:rPr lang="en-US" smtClean="0"/>
              <a:t>8/4/2018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Safety Leadership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84613-F7AC-4EDF-83ED-A0F302BC66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36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hyperlink" Target="mailto:mfdcar1@comcast.net" TargetMode="Externa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cdn.pafirenews.net/ws/s/public/uploads/firewire/pa/delaware/1241451052_IMG_6561.JPG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veryonegoeshome.com/" TargetMode="External"/><Relationship Id="rId2" Type="http://schemas.openxmlformats.org/officeDocument/2006/relationships/hyperlink" Target="http://www.lifesafetyinitiatives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hyperlink" Target="http://www.firehero.org/" TargetMode="Externa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Safety Leadership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500" b="1" dirty="0">
                <a:latin typeface="Arial" pitchFamily="34" charset="0"/>
                <a:cs typeface="Arial" pitchFamily="34" charset="0"/>
              </a:rPr>
              <a:t>The Firehouse to the Fire Ground</a:t>
            </a:r>
            <a:endParaRPr lang="en-US" sz="3000" b="1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n-US" sz="4800" b="1" dirty="0">
                <a:latin typeface="Arial" pitchFamily="34" charset="0"/>
                <a:cs typeface="Arial" pitchFamily="34" charset="0"/>
              </a:rPr>
              <a:t>Welcome</a:t>
            </a:r>
          </a:p>
          <a:p>
            <a:pPr marL="0" indent="0">
              <a:buNone/>
            </a:pPr>
            <a:r>
              <a:rPr lang="en-US" sz="3600" b="1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afe Operations</a:t>
            </a:r>
          </a:p>
          <a:p>
            <a:pPr marL="0" indent="0">
              <a:buNone/>
            </a:pPr>
            <a:r>
              <a:rPr lang="en-US" sz="3600" b="1" dirty="0">
                <a:latin typeface="Arial" pitchFamily="34" charset="0"/>
                <a:cs typeface="Arial" pitchFamily="34" charset="0"/>
              </a:rPr>
              <a:t>		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ttitude</a:t>
            </a:r>
          </a:p>
          <a:p>
            <a:pPr marL="0" indent="0">
              <a:buNone/>
            </a:pPr>
            <a:r>
              <a:rPr lang="en-US" sz="3600" b="1" dirty="0">
                <a:latin typeface="Arial" pitchFamily="34" charset="0"/>
                <a:cs typeface="Arial" pitchFamily="34" charset="0"/>
              </a:rPr>
              <a:t>			F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ire Ground</a:t>
            </a:r>
          </a:p>
          <a:p>
            <a:pPr marL="0" indent="0">
              <a:buNone/>
            </a:pPr>
            <a:r>
              <a:rPr lang="en-US" sz="3600" b="1" dirty="0">
                <a:latin typeface="Arial" pitchFamily="34" charset="0"/>
                <a:cs typeface="Arial" pitchFamily="34" charset="0"/>
              </a:rPr>
              <a:t>				E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xcellence</a:t>
            </a:r>
          </a:p>
          <a:p>
            <a:pPr marL="0" indent="0">
              <a:buNone/>
            </a:pPr>
            <a:r>
              <a:rPr lang="en-US" sz="3600" b="1" dirty="0">
                <a:latin typeface="Arial" pitchFamily="34" charset="0"/>
                <a:cs typeface="Arial" pitchFamily="34" charset="0"/>
              </a:rPr>
              <a:t>					T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iming</a:t>
            </a:r>
          </a:p>
          <a:p>
            <a:pPr marL="0" indent="0">
              <a:buNone/>
            </a:pPr>
            <a:r>
              <a:rPr lang="en-US" sz="3600" b="1" dirty="0">
                <a:latin typeface="Arial" pitchFamily="34" charset="0"/>
                <a:cs typeface="Arial" pitchFamily="34" charset="0"/>
              </a:rPr>
              <a:t>						Y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ielding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12290" name="Picture 2" descr="C:\Users\RONNIEK\AppData\Local\Microsoft\Windows\Temporary Internet Files\Content.IE5\YH85TQXG\MP900439284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0"/>
            <a:ext cx="32004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RONNIEK\AppData\Local\Microsoft\Windows\Temporary Internet Files\Content.IE5\DB0N6QMN\MP900431036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362200"/>
            <a:ext cx="2287600" cy="342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13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Being a Safety Advocate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  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The NFFF 16 Life Safety Initiatives:</a:t>
            </a:r>
          </a:p>
          <a:p>
            <a:pPr marL="457200" lvl="1" indent="0" algn="ctr">
              <a:buNone/>
            </a:pPr>
            <a:r>
              <a:rPr lang="en-US" u="sng" dirty="0">
                <a:latin typeface="Arial" pitchFamily="34" charset="0"/>
                <a:cs typeface="Arial" pitchFamily="34" charset="0"/>
              </a:rPr>
              <a:t>Courage to be Safe/Everyone Goes Home</a:t>
            </a:r>
          </a:p>
          <a:p>
            <a:pPr marL="457200" lvl="1" indent="0"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LSI#3; “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Focus greater attention on the integration of risk management with incident management at all levels, including strategic, tactical, and planning responsibilities.”</a:t>
            </a:r>
          </a:p>
          <a:p>
            <a:pPr marL="457200" lvl="1" indent="0" algn="ctr">
              <a:buNone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Let’s discuss.</a:t>
            </a:r>
            <a:r>
              <a:rPr lang="en-CA" sz="3200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457200" lvl="1" indent="0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79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Resources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Books and manuals</a:t>
            </a:r>
          </a:p>
          <a:p>
            <a:pPr>
              <a:buFont typeface="Wingdings" pitchFamily="2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NFA Courses-on/off campus</a:t>
            </a:r>
          </a:p>
          <a:p>
            <a:pPr>
              <a:buFont typeface="Wingdings" pitchFamily="2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FF Fatality &amp; injury reports</a:t>
            </a:r>
          </a:p>
          <a:p>
            <a:pPr>
              <a:buFont typeface="Wingdings" pitchFamily="2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Health, wellness &amp; fitness initiatives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6430782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067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Resources</a:t>
            </a:r>
            <a:endParaRPr lang="en-US" sz="4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FF Cancer Studies</a:t>
            </a:r>
          </a:p>
          <a:p>
            <a:pPr>
              <a:buFont typeface="Wingdings" pitchFamily="2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Seatbelt Pledge</a:t>
            </a:r>
          </a:p>
          <a:p>
            <a:pPr>
              <a:buFont typeface="Wingdings" pitchFamily="2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Stress First Aid</a:t>
            </a:r>
          </a:p>
          <a:p>
            <a:pPr>
              <a:buFont typeface="Wingdings" pitchFamily="2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L.A.S.T.</a:t>
            </a:r>
          </a:p>
          <a:p>
            <a:pPr>
              <a:buFont typeface="Wingdings" pitchFamily="2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Chief to Chief </a:t>
            </a:r>
          </a:p>
          <a:p>
            <a:pPr>
              <a:buFont typeface="Wingdings" pitchFamily="2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Taking Care of Our Own</a:t>
            </a:r>
          </a:p>
          <a:p>
            <a:pPr algn="ctr">
              <a:buNone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www.firehero.org</a:t>
            </a:r>
          </a:p>
          <a:p>
            <a:pPr algn="ctr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LogoCircleCMYK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8270" y="1447800"/>
            <a:ext cx="3496640" cy="3505200"/>
          </a:xfrm>
          <a:prstGeom prst="rect">
            <a:avLst/>
          </a:prstGeom>
          <a:solidFill>
            <a:schemeClr val="tx1"/>
          </a:solidFill>
          <a:ln w="38100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Resources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41020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1250-Risk Management</a:t>
            </a:r>
          </a:p>
          <a:p>
            <a:pPr>
              <a:buFont typeface="Wingdings" pitchFamily="2" charset="2"/>
              <a:buChar char="v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1407-Rapid Intervention Companies</a:t>
            </a:r>
          </a:p>
          <a:p>
            <a:pPr>
              <a:buFont typeface="Wingdings" pitchFamily="2" charset="2"/>
              <a:buChar char="v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1500-Occupational Safety &amp; Health</a:t>
            </a:r>
          </a:p>
          <a:p>
            <a:pPr>
              <a:buFont typeface="Wingdings" pitchFamily="2" charset="2"/>
              <a:buChar char="v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1521-Safety Officer</a:t>
            </a:r>
          </a:p>
          <a:p>
            <a:pPr marL="0" indent="0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885" y="1219200"/>
            <a:ext cx="689800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1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Resources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19200"/>
            <a:ext cx="6901270" cy="1298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66800" y="2828836"/>
            <a:ext cx="6629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1581-Infection Control</a:t>
            </a:r>
          </a:p>
          <a:p>
            <a:pPr marL="571500" indent="-571500">
              <a:buFont typeface="Wingdings" pitchFamily="2" charset="2"/>
              <a:buChar char="v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1582-FD Medical Programs</a:t>
            </a:r>
          </a:p>
          <a:p>
            <a:pPr marL="571500" indent="-571500">
              <a:buFont typeface="Wingdings" pitchFamily="2" charset="2"/>
              <a:buChar char="v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1583-Health Related Fitness</a:t>
            </a:r>
          </a:p>
          <a:p>
            <a:pPr marL="571500" indent="-571500">
              <a:buFont typeface="Wingdings" pitchFamily="2" charset="2"/>
              <a:buChar char="v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1584-Rehab at Incidents</a:t>
            </a:r>
          </a:p>
        </p:txBody>
      </p:sp>
    </p:spTree>
    <p:extLst>
      <p:ext uri="{BB962C8B-B14F-4D97-AF65-F5344CB8AC3E}">
        <p14:creationId xmlns:p14="http://schemas.microsoft.com/office/powerpoint/2010/main" val="411687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u="sng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endParaRPr lang="en-US" u="sng" dirty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On-line interactive training program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Tactical Fire Ground Safety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May Day Training 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Case Histories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Graphics, photos and narration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793" y="1295400"/>
            <a:ext cx="1882411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165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u="sng" dirty="0">
                <a:latin typeface="Arial" pitchFamily="34" charset="0"/>
                <a:cs typeface="Arial" pitchFamily="34" charset="0"/>
              </a:rPr>
              <a:t>IAFF/IAFC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Wellness &amp; Fitness Initiative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Peer Fitness Trainer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American Council on Exercise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Individual Assessment 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Program Design 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Program Implementation 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Program Administration 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706053"/>
            <a:ext cx="3615987" cy="277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1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4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Safety Leadership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9530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Questions, Comments, Concerns</a:t>
            </a:r>
          </a:p>
          <a:p>
            <a:pPr marL="0" indent="0" algn="ctr"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Disagreements, Thoughts, Conflicts</a:t>
            </a:r>
          </a:p>
          <a:p>
            <a:pPr marL="0" indent="0" algn="ctr">
              <a:buNone/>
            </a:pPr>
            <a:r>
              <a:rPr lang="en-US" u="sng" dirty="0">
                <a:latin typeface="Arial" pitchFamily="34" charset="0"/>
                <a:cs typeface="Arial" pitchFamily="34" charset="0"/>
              </a:rPr>
              <a:t>Does anyone have anything nice to say?</a:t>
            </a:r>
          </a:p>
          <a:p>
            <a:pPr marL="0" indent="0" algn="ctr"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Take care of yourselves, take care of each other, be well, stay well, stay fit, eat right, get rest, slow down and buckle up.</a:t>
            </a:r>
          </a:p>
          <a:p>
            <a:pPr marL="0" indent="0" algn="ctr"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Thanks, be safe and good luck,</a:t>
            </a:r>
          </a:p>
          <a:p>
            <a:pPr marL="0" indent="0" algn="ctr"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Chief Ron Kanterman</a:t>
            </a:r>
          </a:p>
          <a:p>
            <a:pPr marL="0" indent="0" algn="ctr">
              <a:buNone/>
            </a:pPr>
            <a:r>
              <a:rPr lang="en-US" dirty="0">
                <a:latin typeface="Arial" pitchFamily="34" charset="0"/>
                <a:cs typeface="Arial" pitchFamily="34" charset="0"/>
                <a:hlinkClick r:id="rId2"/>
              </a:rPr>
              <a:t>mfdcar1@comcast.net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www.goldhornassociates.com</a:t>
            </a:r>
          </a:p>
          <a:p>
            <a:pPr marL="0" indent="0" algn="ctr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75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</a:p>
        </p:txBody>
      </p:sp>
      <p:pic>
        <p:nvPicPr>
          <p:cNvPr id="1026" name="Picture 2" descr="C:\Users\rkanterman\Pictures\JULY 2018\IMG_12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1" y="228600"/>
            <a:ext cx="8706908" cy="61722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Being a Safety Advocate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3600" b="1" u="sng" dirty="0">
                <a:latin typeface="Arial" pitchFamily="34" charset="0"/>
                <a:cs typeface="Arial" pitchFamily="34" charset="0"/>
              </a:rPr>
              <a:t>Rules of Engagement for FF Survival</a:t>
            </a:r>
          </a:p>
          <a:p>
            <a:pPr>
              <a:buFont typeface="Wingdings" pitchFamily="2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Size-up your tactical area of operation.</a:t>
            </a:r>
          </a:p>
          <a:p>
            <a:pPr>
              <a:buFont typeface="Wingdings" pitchFamily="2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Determine occupant survival profile.</a:t>
            </a:r>
          </a:p>
          <a:p>
            <a:pPr>
              <a:buFont typeface="Wingdings" pitchFamily="2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Do not risk your life for lives or property that cannot be saved.</a:t>
            </a:r>
          </a:p>
          <a:p>
            <a:pPr>
              <a:buFont typeface="Wingdings" pitchFamily="2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Extend </a:t>
            </a:r>
            <a:r>
              <a:rPr lang="en-US" b="1" i="1" dirty="0">
                <a:latin typeface="Arial" pitchFamily="34" charset="0"/>
                <a:cs typeface="Arial" pitchFamily="34" charset="0"/>
              </a:rPr>
              <a:t>limited</a:t>
            </a:r>
            <a:r>
              <a:rPr lang="en-US" dirty="0">
                <a:latin typeface="Arial" pitchFamily="34" charset="0"/>
                <a:cs typeface="Arial" pitchFamily="34" charset="0"/>
              </a:rPr>
              <a:t> risk to protect savable property.</a:t>
            </a:r>
          </a:p>
          <a:p>
            <a:pPr>
              <a:buFont typeface="Wingdings" pitchFamily="2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Extend </a:t>
            </a:r>
            <a:r>
              <a:rPr lang="en-US" u="sng" dirty="0">
                <a:latin typeface="Arial" pitchFamily="34" charset="0"/>
                <a:cs typeface="Arial" pitchFamily="34" charset="0"/>
              </a:rPr>
              <a:t>vigilant and measured </a:t>
            </a:r>
            <a:r>
              <a:rPr lang="en-US" dirty="0">
                <a:latin typeface="Arial" pitchFamily="34" charset="0"/>
                <a:cs typeface="Arial" pitchFamily="34" charset="0"/>
              </a:rPr>
              <a:t>risk to protect and rescue savable lives.</a:t>
            </a:r>
          </a:p>
          <a:p>
            <a:pPr marL="0" indent="0" algn="ctr">
              <a:buNone/>
            </a:pPr>
            <a:endParaRPr lang="en-US" sz="22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International Association of Fire Chiefs</a:t>
            </a:r>
          </a:p>
          <a:p>
            <a:pPr marL="0" indent="0" algn="ctr">
              <a:buNone/>
            </a:pP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69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Being a Safety Advocate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495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u="sng" dirty="0">
                <a:latin typeface="Arial" pitchFamily="34" charset="0"/>
                <a:cs typeface="Arial" pitchFamily="34" charset="0"/>
              </a:rPr>
              <a:t>Rules of Engagement for FF Survival</a:t>
            </a:r>
          </a:p>
          <a:p>
            <a:r>
              <a:rPr lang="en-US" sz="3000" dirty="0">
                <a:latin typeface="Arial" pitchFamily="34" charset="0"/>
                <a:cs typeface="Arial" pitchFamily="34" charset="0"/>
              </a:rPr>
              <a:t>Go in together, stay together, come out together.</a:t>
            </a:r>
          </a:p>
          <a:p>
            <a:r>
              <a:rPr lang="en-US" sz="3000" dirty="0">
                <a:latin typeface="Arial" pitchFamily="34" charset="0"/>
                <a:cs typeface="Arial" pitchFamily="34" charset="0"/>
              </a:rPr>
              <a:t>Maintain awareness of air supply, situation, location and fire conditions.</a:t>
            </a:r>
          </a:p>
          <a:p>
            <a:r>
              <a:rPr lang="en-US" sz="3000" dirty="0">
                <a:latin typeface="Arial" pitchFamily="34" charset="0"/>
                <a:cs typeface="Arial" pitchFamily="34" charset="0"/>
              </a:rPr>
              <a:t>Monitor radio for critical fire ground communications.</a:t>
            </a:r>
          </a:p>
          <a:p>
            <a:r>
              <a:rPr lang="en-US" sz="3000" dirty="0">
                <a:latin typeface="Arial" pitchFamily="34" charset="0"/>
                <a:cs typeface="Arial" pitchFamily="34" charset="0"/>
              </a:rPr>
              <a:t>Report unsafe practices or conditions that can harm you or others. Stop, Evaluate, Decide.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27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Being a Safety Advocate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u="sng" dirty="0">
                <a:latin typeface="Arial" pitchFamily="34" charset="0"/>
                <a:cs typeface="Arial" pitchFamily="34" charset="0"/>
              </a:rPr>
              <a:t>Rules of Engagement for FF Survival</a:t>
            </a:r>
          </a:p>
          <a:p>
            <a:pPr>
              <a:buFont typeface="Wingdings" pitchFamily="2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Abandon your position </a:t>
            </a:r>
            <a:r>
              <a:rPr lang="en-US" b="1" i="1" dirty="0">
                <a:latin typeface="Arial" pitchFamily="34" charset="0"/>
                <a:cs typeface="Arial" pitchFamily="34" charset="0"/>
              </a:rPr>
              <a:t>before</a:t>
            </a:r>
            <a:r>
              <a:rPr lang="en-US" dirty="0">
                <a:latin typeface="Arial" pitchFamily="34" charset="0"/>
                <a:cs typeface="Arial" pitchFamily="34" charset="0"/>
              </a:rPr>
              <a:t> deteriorating conditions can harm you.</a:t>
            </a:r>
          </a:p>
          <a:p>
            <a:pPr>
              <a:buFont typeface="Wingdings" pitchFamily="2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Declare a mayday as soon as you </a:t>
            </a:r>
            <a:r>
              <a:rPr lang="en-US" b="1" i="1" dirty="0">
                <a:latin typeface="Arial" pitchFamily="34" charset="0"/>
                <a:cs typeface="Arial" pitchFamily="34" charset="0"/>
              </a:rPr>
              <a:t>think</a:t>
            </a:r>
            <a:r>
              <a:rPr lang="en-US" dirty="0">
                <a:latin typeface="Arial" pitchFamily="34" charset="0"/>
                <a:cs typeface="Arial" pitchFamily="34" charset="0"/>
              </a:rPr>
              <a:t> you’re in trouble.</a:t>
            </a:r>
          </a:p>
          <a:p>
            <a:pPr>
              <a:buFont typeface="Wingdings" pitchFamily="2" charset="2"/>
              <a:buChar char="v"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Do these make sense?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80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Being a Safety Advocate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 u="sng" dirty="0">
                <a:latin typeface="Arial" pitchFamily="34" charset="0"/>
                <a:cs typeface="Arial" pitchFamily="34" charset="0"/>
              </a:rPr>
              <a:t>IC Rules of Engagement for FF Safety</a:t>
            </a:r>
          </a:p>
          <a:p>
            <a:pPr>
              <a:buFont typeface="Wingdings" pitchFamily="2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Rapidly conduct a 360 situational size-up.</a:t>
            </a:r>
          </a:p>
          <a:p>
            <a:pPr>
              <a:buFont typeface="Wingdings" pitchFamily="2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Determine occupant survival profile.</a:t>
            </a:r>
          </a:p>
          <a:p>
            <a:pPr>
              <a:buFont typeface="Wingdings" pitchFamily="2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Conduct initial risk assessment.</a:t>
            </a:r>
          </a:p>
          <a:p>
            <a:pPr>
              <a:buFont typeface="Wingdings" pitchFamily="2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If you don’t have the resources to safely support and protect firefighters, consider going defensive.</a:t>
            </a:r>
          </a:p>
          <a:p>
            <a:pPr>
              <a:buFont typeface="Wingdings" pitchFamily="2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Do not risk firefighter’s lives for lives or property that cannot be saved. Consider going defensive.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08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Being a Safety Advocate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u="sng" dirty="0">
                <a:latin typeface="Arial" pitchFamily="34" charset="0"/>
                <a:cs typeface="Arial" pitchFamily="34" charset="0"/>
              </a:rPr>
              <a:t>IC Rules of Engagement for FF Safety</a:t>
            </a:r>
          </a:p>
          <a:p>
            <a:pPr>
              <a:buFont typeface="Wingdings" pitchFamily="2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Extend </a:t>
            </a:r>
            <a:r>
              <a:rPr lang="en-US" b="1" i="1" dirty="0">
                <a:latin typeface="Arial" pitchFamily="34" charset="0"/>
                <a:cs typeface="Arial" pitchFamily="34" charset="0"/>
              </a:rPr>
              <a:t>limited</a:t>
            </a:r>
            <a:r>
              <a:rPr lang="en-US" dirty="0">
                <a:latin typeface="Arial" pitchFamily="34" charset="0"/>
                <a:cs typeface="Arial" pitchFamily="34" charset="0"/>
              </a:rPr>
              <a:t> risk to protect savable property.</a:t>
            </a:r>
          </a:p>
          <a:p>
            <a:pPr>
              <a:buFont typeface="Wingdings" pitchFamily="2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Extend </a:t>
            </a:r>
            <a:r>
              <a:rPr lang="en-US" u="sng" dirty="0">
                <a:latin typeface="Arial" pitchFamily="34" charset="0"/>
                <a:cs typeface="Arial" pitchFamily="34" charset="0"/>
              </a:rPr>
              <a:t>vigilant and measured </a:t>
            </a:r>
            <a:r>
              <a:rPr lang="en-US" dirty="0">
                <a:latin typeface="Arial" pitchFamily="34" charset="0"/>
                <a:cs typeface="Arial" pitchFamily="34" charset="0"/>
              </a:rPr>
              <a:t>risk to protect and rescue savable lives.</a:t>
            </a:r>
          </a:p>
          <a:p>
            <a:pPr>
              <a:buFont typeface="Wingdings" pitchFamily="2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Act upon unsafe practices reported to you.</a:t>
            </a:r>
          </a:p>
          <a:p>
            <a:pPr>
              <a:buFont typeface="Wingdings" pitchFamily="2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Maintain two-way communications and keep all informed on fire conditions.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33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Being a Safety Advocate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u="sng" dirty="0">
                <a:latin typeface="Arial" pitchFamily="34" charset="0"/>
                <a:cs typeface="Arial" pitchFamily="34" charset="0"/>
              </a:rPr>
              <a:t>IC Rules of Engagement for FF Safety</a:t>
            </a:r>
          </a:p>
          <a:p>
            <a:pPr>
              <a:buFont typeface="Wingdings" pitchFamily="2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Obtain/give progress reports and adjust the plan accordingly.</a:t>
            </a:r>
          </a:p>
          <a:p>
            <a:pPr>
              <a:buFont typeface="Wingdings" pitchFamily="2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Ensure accurate accountability of people on the fire ground, location &amp; status.</a:t>
            </a:r>
          </a:p>
          <a:p>
            <a:pPr>
              <a:buFont typeface="Wingdings" pitchFamily="2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If after the primary search, little or no progress is made on the fire, consider going defensive.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26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Being a Safety Advocate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u="sng" dirty="0">
                <a:latin typeface="Arial" pitchFamily="34" charset="0"/>
                <a:cs typeface="Arial" pitchFamily="34" charset="0"/>
              </a:rPr>
              <a:t>IC Rules of Engagement for FF Safety</a:t>
            </a:r>
          </a:p>
          <a:p>
            <a:pPr>
              <a:buFont typeface="Wingdings" pitchFamily="2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Always have a RIT/RIC/FAST on the scene.</a:t>
            </a:r>
          </a:p>
          <a:p>
            <a:pPr>
              <a:buFont typeface="Wingdings" pitchFamily="2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Always have a rehab set up for personnel at the scene.</a:t>
            </a:r>
          </a:p>
          <a:p>
            <a:pPr>
              <a:buFont typeface="Wingdings" pitchFamily="2" charset="2"/>
              <a:buChar char="v"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Do these make sense? </a:t>
            </a:r>
          </a:p>
          <a:p>
            <a:pPr>
              <a:buFont typeface="Wingdings" pitchFamily="2" charset="2"/>
              <a:buChar char="v"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98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Being a Safety Advocate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86400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None/>
            </a:pPr>
            <a:r>
              <a:rPr lang="en-US" sz="4400" b="1" dirty="0">
                <a:latin typeface="Arial" pitchFamily="34" charset="0"/>
                <a:cs typeface="Arial" pitchFamily="34" charset="0"/>
              </a:rPr>
              <a:t>NFPA 1500</a:t>
            </a:r>
          </a:p>
          <a:p>
            <a:pPr algn="ctr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“The acceptable level of risk is directly related to the potential to save lives or property. </a:t>
            </a:r>
          </a:p>
          <a:p>
            <a:pPr algn="ctr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Where there is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no ability to save lives </a:t>
            </a:r>
            <a:r>
              <a:rPr lang="en-US" dirty="0">
                <a:latin typeface="Arial" pitchFamily="34" charset="0"/>
                <a:cs typeface="Arial" pitchFamily="34" charset="0"/>
              </a:rPr>
              <a:t>or property, there is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no justification </a:t>
            </a:r>
            <a:r>
              <a:rPr lang="en-US" dirty="0">
                <a:latin typeface="Arial" pitchFamily="34" charset="0"/>
                <a:cs typeface="Arial" pitchFamily="34" charset="0"/>
              </a:rPr>
              <a:t>to expose fire department members to any avoidable risk and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defensive operations </a:t>
            </a:r>
            <a:r>
              <a:rPr lang="en-US" dirty="0">
                <a:latin typeface="Arial" pitchFamily="34" charset="0"/>
                <a:cs typeface="Arial" pitchFamily="34" charset="0"/>
              </a:rPr>
              <a:t>are the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appropriate</a:t>
            </a:r>
            <a:r>
              <a:rPr lang="en-US" dirty="0">
                <a:latin typeface="Arial" pitchFamily="34" charset="0"/>
                <a:cs typeface="Arial" pitchFamily="34" charset="0"/>
              </a:rPr>
              <a:t> strategy.” </a:t>
            </a:r>
          </a:p>
          <a:p>
            <a:pPr algn="ctr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DOES THIS MAKE SENSE?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08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</a:p>
        </p:txBody>
      </p:sp>
      <p:pic>
        <p:nvPicPr>
          <p:cNvPr id="2050" name="Picture 2" descr="H:\FIRE ENGINEERING\SAFETY HANDBOOK\SAFETY PHOTOS\RIGS AUG 2016 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891" y="228600"/>
            <a:ext cx="8605309" cy="60198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Safety Leadership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Arial" pitchFamily="34" charset="0"/>
                <a:cs typeface="Arial" pitchFamily="34" charset="0"/>
              </a:rPr>
              <a:t>What is your idea of safety?</a:t>
            </a:r>
          </a:p>
          <a:p>
            <a:pPr marL="0" indent="0" algn="ctr">
              <a:buNone/>
            </a:pPr>
            <a:r>
              <a:rPr lang="en-US" sz="4400" b="1" dirty="0">
                <a:latin typeface="Arial" pitchFamily="34" charset="0"/>
                <a:cs typeface="Arial" pitchFamily="34" charset="0"/>
              </a:rPr>
              <a:t>What should your goals be?</a:t>
            </a:r>
          </a:p>
          <a:p>
            <a:pPr marL="0" indent="0" algn="ctr">
              <a:buNone/>
            </a:pPr>
            <a:r>
              <a:rPr lang="en-US" sz="4400" b="1" dirty="0">
                <a:latin typeface="Arial" pitchFamily="34" charset="0"/>
                <a:cs typeface="Arial" pitchFamily="34" charset="0"/>
              </a:rPr>
              <a:t>When and where is it applicable?</a:t>
            </a:r>
          </a:p>
          <a:p>
            <a:pPr marL="0" indent="0" algn="ctr">
              <a:buNone/>
            </a:pPr>
            <a:r>
              <a:rPr lang="en-US" sz="4400" b="1" dirty="0">
                <a:latin typeface="Arial" pitchFamily="34" charset="0"/>
                <a:cs typeface="Arial" pitchFamily="34" charset="0"/>
              </a:rPr>
              <a:t>Where are we now, and where are we going?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9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Foundations of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Safety</a:t>
            </a:r>
          </a:p>
          <a:p>
            <a:pPr marL="0" indent="0" algn="ctr">
              <a:buNone/>
            </a:pPr>
            <a:endParaRPr 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5" name="Picture 4" descr="Picture 0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900450"/>
            <a:ext cx="5334000" cy="3477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173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Foundations of Safety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Arial" pitchFamily="34" charset="0"/>
                <a:cs typeface="Arial" pitchFamily="34" charset="0"/>
              </a:rPr>
              <a:t>Safety injects;</a:t>
            </a:r>
          </a:p>
          <a:p>
            <a:pPr lvl="1"/>
            <a:r>
              <a:rPr lang="en-US" sz="3600" dirty="0">
                <a:latin typeface="Arial" pitchFamily="34" charset="0"/>
                <a:cs typeface="Arial" pitchFamily="34" charset="0"/>
              </a:rPr>
              <a:t>All the time</a:t>
            </a:r>
          </a:p>
          <a:p>
            <a:pPr lvl="1"/>
            <a:r>
              <a:rPr lang="en-US" sz="3600" dirty="0">
                <a:latin typeface="Arial" pitchFamily="34" charset="0"/>
                <a:cs typeface="Arial" pitchFamily="34" charset="0"/>
              </a:rPr>
              <a:t>Verbal/Non-verbal; Your actions</a:t>
            </a:r>
          </a:p>
          <a:p>
            <a:pPr lvl="1"/>
            <a:r>
              <a:rPr lang="en-US" sz="3600" dirty="0">
                <a:latin typeface="Arial" pitchFamily="34" charset="0"/>
                <a:cs typeface="Arial" pitchFamily="34" charset="0"/>
              </a:rPr>
              <a:t>Table-top drills</a:t>
            </a:r>
          </a:p>
          <a:p>
            <a:pPr lvl="1"/>
            <a:r>
              <a:rPr lang="en-US" sz="3600" dirty="0">
                <a:latin typeface="Arial" pitchFamily="34" charset="0"/>
                <a:cs typeface="Arial" pitchFamily="34" charset="0"/>
              </a:rPr>
              <a:t>Hands-on drills</a:t>
            </a:r>
          </a:p>
          <a:p>
            <a:pPr lvl="1"/>
            <a:r>
              <a:rPr lang="en-US" sz="3600" dirty="0">
                <a:latin typeface="Arial" pitchFamily="34" charset="0"/>
                <a:cs typeface="Arial" pitchFamily="34" charset="0"/>
              </a:rPr>
              <a:t>Light discussions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5" name="Content Placeholder 4" descr="http://cdn.pafirenews.net/ws/s/public/uploads/firewire/pa/delaware/1241451052_IMG_6561.JPG">
            <a:hlinkClick r:id="rId2" tooltip="&quot;Frank Wesnoski (C)2009&quot;"/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3657600"/>
            <a:ext cx="38100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42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Foundations of Safety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/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Training Program;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Train every day for peak performance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Work as you train, train as you work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Train like you fight, fight like you train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Train for lack of fire ground operational experience (if you’re slow, you need more)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Skill drills; builds muscle memory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Train for life………………….</a:t>
            </a:r>
          </a:p>
          <a:p>
            <a:pPr marL="457200" lvl="1" indent="0"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“Let no man’s ghost come back to say his training let him down” –FDNY Fire Academy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85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Foundations of Safety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Standard Operating Procedures and Standard Operating Guidelines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The very foundation of safety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Common goals &amp; strategies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One blue print for operations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Singing off the same song sheet: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Jingle bells, jingle bells, jingle all the way!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1026" name="Picture 2" descr="C:\Users\RONNIEK\AppData\Local\Microsoft\Windows\Temporary Internet Files\Content.IE5\KUHK2RNE\MC900441798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170" y="5493145"/>
            <a:ext cx="1648326" cy="164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88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You Want to Hear in Your Firehouse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“We operate safely for the right reasons, not just to comply with rules and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regs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“If we can’t do it safely, let’s figure out how to, or maybe not do it at all.”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“We want to understand the job hazards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we go in to the field.”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“Everyone on the fire ground should be empowered to stop a hazardous operation.”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17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You Want to Hear in Your Firehouse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“We need consistent, predictable behaviors to help us survive the fire ground.”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“We need to constantly check each other for knowledge of procedures/operations.”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“We should strive for a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zero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accident and injury rate.”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“It’s easy to talk safety but we all need to do something about it.”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23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“Do something to make nothing happen.”</a:t>
            </a:r>
          </a:p>
          <a:p>
            <a:pPr marL="0" indent="0" algn="ctr"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….Author Unknown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16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135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Situational </a:t>
            </a:r>
          </a:p>
          <a:p>
            <a:pPr marL="0" indent="0" algn="ctr">
              <a:buNone/>
            </a:pP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Awareness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077" y="3429000"/>
            <a:ext cx="3903028" cy="292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523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28600"/>
            <a:ext cx="8395223" cy="607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296" y="120096"/>
            <a:ext cx="8482904" cy="6128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Being a Safety Advocate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Building a foundation of culture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Big changes in attitude and behaviors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Paradigm shift</a:t>
            </a:r>
          </a:p>
          <a:p>
            <a:pPr>
              <a:buNone/>
              <a:defRPr/>
            </a:pPr>
            <a:r>
              <a:rPr lang="en-US" sz="3600" dirty="0"/>
              <a:t>“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The definition of insanity is doing the same thing over and over and expecting different results”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None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					--Albert Einstein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457200" lvl="1" indent="0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937" y="4367562"/>
            <a:ext cx="1958177" cy="2449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198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"/>
            <a:ext cx="8277004" cy="624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04800"/>
            <a:ext cx="8164035" cy="5970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5" name="Picture 2" descr="_2_0B73E33C0B73E0D00058F3D985257ABD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153399" cy="6056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Situational Awareness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Starts when the tones drop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Responding to the floor-pole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Mental size-up re: alarm information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Driving to the scene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Seatbelts-Speed-Intersections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Size-up at the scene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Tactical decisions based upon;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Risk vs. Benefit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Survivability Profiling (S.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Marsar</a:t>
            </a:r>
            <a:r>
              <a:rPr lang="en-US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58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We need to get there.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5" name="Picture 5" descr="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86106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52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Nice rig!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447800"/>
            <a:ext cx="8153400" cy="4942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Not so nice. Same rig.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2702" y="1600200"/>
            <a:ext cx="727859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80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We need to stay upright!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295400"/>
            <a:ext cx="7658469" cy="5010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Situational Awareness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9200" y="1447800"/>
            <a:ext cx="7098640" cy="4929981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3693" y="186814"/>
            <a:ext cx="8761707" cy="6076668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Being a Safety Advocate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Coaching starts with </a:t>
            </a:r>
            <a:r>
              <a:rPr lang="en-US" b="1" i="1" dirty="0">
                <a:latin typeface="Arial" pitchFamily="34" charset="0"/>
                <a:cs typeface="Arial" pitchFamily="34" charset="0"/>
              </a:rPr>
              <a:t>your</a:t>
            </a:r>
            <a:r>
              <a:rPr lang="en-US" dirty="0">
                <a:latin typeface="Arial" pitchFamily="34" charset="0"/>
                <a:cs typeface="Arial" pitchFamily="34" charset="0"/>
              </a:rPr>
              <a:t> good behaviors;</a:t>
            </a:r>
          </a:p>
          <a:p>
            <a:pPr lvl="1"/>
            <a:r>
              <a:rPr lang="en-US" sz="3200" dirty="0">
                <a:latin typeface="Arial" pitchFamily="34" charset="0"/>
                <a:cs typeface="Arial" pitchFamily="34" charset="0"/>
              </a:rPr>
              <a:t>Setting the example</a:t>
            </a:r>
          </a:p>
          <a:p>
            <a:pPr lvl="1"/>
            <a:r>
              <a:rPr lang="en-US" sz="3200" dirty="0">
                <a:latin typeface="Arial" pitchFamily="34" charset="0"/>
                <a:cs typeface="Arial" pitchFamily="34" charset="0"/>
              </a:rPr>
              <a:t>Setting the tone</a:t>
            </a:r>
          </a:p>
          <a:p>
            <a:pPr lvl="1"/>
            <a:r>
              <a:rPr lang="en-US" sz="3200" dirty="0">
                <a:latin typeface="Arial" pitchFamily="34" charset="0"/>
                <a:cs typeface="Arial" pitchFamily="34" charset="0"/>
              </a:rPr>
              <a:t>Leading by example </a:t>
            </a:r>
          </a:p>
          <a:p>
            <a:pPr lvl="1"/>
            <a:r>
              <a:rPr lang="en-US" sz="3200" dirty="0">
                <a:latin typeface="Arial" pitchFamily="34" charset="0"/>
                <a:cs typeface="Arial" pitchFamily="34" charset="0"/>
              </a:rPr>
              <a:t>Walk the talk</a:t>
            </a:r>
          </a:p>
          <a:p>
            <a:pPr lvl="1"/>
            <a:r>
              <a:rPr lang="en-US" sz="3200" dirty="0">
                <a:latin typeface="Arial" pitchFamily="34" charset="0"/>
                <a:cs typeface="Arial" pitchFamily="34" charset="0"/>
              </a:rPr>
              <a:t>At all levels and at all times</a:t>
            </a:r>
          </a:p>
          <a:p>
            <a:pPr marL="457200" lvl="1" indent="0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22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05581"/>
            <a:ext cx="8229600" cy="6115050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2600" y="228600"/>
            <a:ext cx="8128000" cy="6096000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Situational Awareness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</a:p>
        </p:txBody>
      </p:sp>
      <p:pic>
        <p:nvPicPr>
          <p:cNvPr id="5" name="Content Placeholder 4" descr="DSC_0072 (Small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28651"/>
            <a:ext cx="8534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1192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Situational Awareness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64850"/>
            <a:ext cx="7315200" cy="4894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63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Situational Awareness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30652"/>
            <a:ext cx="5257800" cy="5041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57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</a:p>
        </p:txBody>
      </p:sp>
      <p:pic>
        <p:nvPicPr>
          <p:cNvPr id="3074" name="Picture 2" descr="H:\FIRE ENGINEERING\SAFETY HANDBOOK\SAFETY PHOTOS\RIGS AUG 2016 0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891" y="228600"/>
            <a:ext cx="8681509" cy="6096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Situational Awareness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19200"/>
            <a:ext cx="3810000" cy="5059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62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Situational Awareness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What the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brainiacs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say………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Loss of situational awareness increases human error.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Human error is the most common cause of accidental death.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Improvements in situational awareness can reduce the number of firefighter injuries, near misses and deaths.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40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Loss of Situational Awareness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646" y="1600200"/>
            <a:ext cx="602670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4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Loss of Situational Awareness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56" y="1270523"/>
            <a:ext cx="6583644" cy="4977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84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96864"/>
            <a:ext cx="8305800" cy="5951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Loss of Situational Awareness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688" y="1350178"/>
            <a:ext cx="6535112" cy="489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90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Loss of Situational Awareness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2210" y="1600200"/>
            <a:ext cx="603957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82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Take a few extra seconds…..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676400"/>
            <a:ext cx="4038600" cy="4343400"/>
          </a:xfrm>
          <a:noFill/>
        </p:spPr>
      </p:pic>
      <p:pic>
        <p:nvPicPr>
          <p:cNvPr id="8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676400"/>
            <a:ext cx="4038600" cy="4343400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Loss of Situational Awareness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66800" y="1485392"/>
            <a:ext cx="7315200" cy="4903566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 no one thinks it will happen to them.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5" name="Content Placeholder 4" descr="1022041-1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2123" y="1600201"/>
            <a:ext cx="628368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Situational Awareness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6019800" cy="4868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77000" y="2362200"/>
            <a:ext cx="23622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Because no one thinks it will happen to them.</a:t>
            </a:r>
          </a:p>
        </p:txBody>
      </p:sp>
    </p:spTree>
    <p:extLst>
      <p:ext uri="{BB962C8B-B14F-4D97-AF65-F5344CB8AC3E}">
        <p14:creationId xmlns:p14="http://schemas.microsoft.com/office/powerpoint/2010/main" val="93896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This couldn’t happen to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</a:p>
        </p:txBody>
      </p:sp>
      <p:pic>
        <p:nvPicPr>
          <p:cNvPr id="5" name="Content Placeholder 4" descr="20-photos-that-couldnt-be-more-perfectly-timed-1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295400"/>
            <a:ext cx="7239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Situational Awareness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u="sng" dirty="0">
                <a:latin typeface="Arial" pitchFamily="34" charset="0"/>
                <a:cs typeface="Arial" pitchFamily="34" charset="0"/>
              </a:rPr>
              <a:t>Tools for LODD Prevention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Pre-planning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Building reconnaissance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Inspections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Familiarization tours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Training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SOP’s/SOG’s</a:t>
            </a:r>
          </a:p>
          <a:p>
            <a:pPr marL="0" indent="0" algn="ctr"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Know your district like your own home!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08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Facts About Errors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00600"/>
          </a:xfrm>
        </p:spPr>
        <p:txBody>
          <a:bodyPr>
            <a:normAutofit fontScale="92500" lnSpcReduction="20000"/>
          </a:bodyPr>
          <a:lstStyle/>
          <a:p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Everyone makes errors-even experienced professional people</a:t>
            </a:r>
          </a:p>
          <a:p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We work in high risk situations that increases the chance for error</a:t>
            </a:r>
          </a:p>
          <a:p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We can avoid most errors by practicing low risk behaviors</a:t>
            </a:r>
          </a:p>
          <a:p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Culture effects how we behave and our behaviors determine outcomes</a:t>
            </a:r>
          </a:p>
          <a:p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Most near misses (near hits) are due to system or process problems			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(HPI, LLC)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75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Sentara Error Prevention Tool Box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Pay attention to detail</a:t>
            </a: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Clear communications</a:t>
            </a: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Have a questioning attitude</a:t>
            </a: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Hand-off effectively</a:t>
            </a: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Never leave your crew</a:t>
            </a:r>
          </a:p>
          <a:p>
            <a:pPr>
              <a:buNone/>
            </a:pP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2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Being a Safety Advocate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“What you allow to happen without your intervention, becomes </a:t>
            </a:r>
            <a:r>
              <a:rPr lang="en-US" sz="2800" b="1" i="1" dirty="0"/>
              <a:t>your</a:t>
            </a:r>
            <a:r>
              <a:rPr lang="en-US" sz="2800" dirty="0"/>
              <a:t> standard”</a:t>
            </a:r>
          </a:p>
          <a:p>
            <a:pPr marL="0" indent="0" algn="r">
              <a:buNone/>
            </a:pPr>
            <a:r>
              <a:rPr lang="en-US" sz="2800" dirty="0"/>
              <a:t>--Chief Peter Lamb, MA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7" name="Picture 4" descr="0601041-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909" y="2743200"/>
            <a:ext cx="5403516" cy="3581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27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Using STAR for Attention to Detail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top-Pause a few seconds and focus</a:t>
            </a: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hink-Consider your actions</a:t>
            </a: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ct-Concentrate and carry out the task</a:t>
            </a: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eview-Check to make sure you got the right results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33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Situational Awareness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Case Histories</a:t>
            </a:r>
          </a:p>
          <a:p>
            <a:pPr marL="0" indent="0" algn="ctr">
              <a:buNone/>
            </a:pP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&amp;</a:t>
            </a:r>
          </a:p>
          <a:p>
            <a:pPr marL="0" indent="0" algn="ctr">
              <a:buNone/>
            </a:pP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Exercises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17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1" y="76200"/>
            <a:ext cx="8983578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223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9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5" name="Picture 2" descr="NFD1"/>
          <p:cNvPicPr>
            <a:picLocks noChangeAspect="1" noChangeArrowheads="1"/>
          </p:cNvPicPr>
          <p:nvPr/>
        </p:nvPicPr>
        <p:blipFill>
          <a:blip r:embed="rId2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17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76200"/>
            <a:ext cx="9096375" cy="597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18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5" name="Picture 2" descr="MFD"/>
          <p:cNvPicPr>
            <a:picLocks noChangeAspect="1" noChangeArrowheads="1"/>
          </p:cNvPicPr>
          <p:nvPr/>
        </p:nvPicPr>
        <p:blipFill>
          <a:blip r:embed="rId2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4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5" name="Picture 2" descr="DFD"/>
          <p:cNvPicPr>
            <a:picLocks noChangeAspect="1" noChangeArrowheads="1"/>
          </p:cNvPicPr>
          <p:nvPr/>
        </p:nvPicPr>
        <p:blipFill>
          <a:blip r:embed="rId2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7724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29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60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2400"/>
            <a:ext cx="88392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596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</a:p>
        </p:txBody>
      </p:sp>
      <p:pic>
        <p:nvPicPr>
          <p:cNvPr id="1026" name="Picture 2" descr="H:\FIRE ENGINEERING\SAFETY HANDBOOK\SAFETY PHOTOS\RIGS AUG 2016 0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8732309" cy="6096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400"/>
            <a:ext cx="9143999" cy="61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347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8392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43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8282"/>
            <a:ext cx="8686800" cy="603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581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</a:p>
        </p:txBody>
      </p:sp>
      <p:pic>
        <p:nvPicPr>
          <p:cNvPr id="5" name="Content Placeholder 4" descr="See the source image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8229599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</a:p>
        </p:txBody>
      </p:sp>
      <p:pic>
        <p:nvPicPr>
          <p:cNvPr id="5" name="Content Placeholder 4" descr="See the source image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81000"/>
            <a:ext cx="8305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</a:p>
        </p:txBody>
      </p:sp>
      <p:pic>
        <p:nvPicPr>
          <p:cNvPr id="5" name="Content Placeholder 4" descr="See the source image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8382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Safety Leadership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1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Let’s go to the videos!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Consequences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1219200"/>
            <a:ext cx="6513815" cy="515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04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Health &amp; Safety</a:t>
            </a:r>
          </a:p>
          <a:p>
            <a:pPr marL="0" indent="0" algn="ctr">
              <a:buNone/>
            </a:pP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Champion</a:t>
            </a:r>
          </a:p>
          <a:p>
            <a:pPr marL="0" indent="0" algn="ctr">
              <a:buNone/>
            </a:pPr>
            <a:endParaRPr 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6" name="Picture 2" descr="http://cms.firehouse.com/content/article/images/1208358596503_combs_april08_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3124200"/>
            <a:ext cx="4452849" cy="323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17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Health &amp; Safety Champion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 u="sng" dirty="0">
                <a:latin typeface="Arial" pitchFamily="34" charset="0"/>
                <a:cs typeface="Arial" pitchFamily="34" charset="0"/>
              </a:rPr>
              <a:t>Global Approach</a:t>
            </a:r>
          </a:p>
          <a:p>
            <a:pPr>
              <a:buFont typeface="Wingdings" pitchFamily="2" charset="2"/>
              <a:buChar char="ü"/>
            </a:pPr>
            <a:r>
              <a:rPr lang="en-US" dirty="0">
                <a:latin typeface="Arial" pitchFamily="34" charset="0"/>
                <a:cs typeface="Arial" pitchFamily="34" charset="0"/>
              </a:rPr>
              <a:t>Firehouse &amp; Physical plant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latin typeface="Arial" pitchFamily="34" charset="0"/>
                <a:cs typeface="Arial" pitchFamily="34" charset="0"/>
              </a:rPr>
              <a:t>Quarters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latin typeface="Arial" pitchFamily="34" charset="0"/>
                <a:cs typeface="Arial" pitchFamily="34" charset="0"/>
              </a:rPr>
              <a:t>Apparatus &amp; equipment/tools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latin typeface="Arial" pitchFamily="34" charset="0"/>
                <a:cs typeface="Arial" pitchFamily="34" charset="0"/>
              </a:rPr>
              <a:t>PPE-cleaning program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latin typeface="Arial" pitchFamily="34" charset="0"/>
                <a:cs typeface="Arial" pitchFamily="34" charset="0"/>
              </a:rPr>
              <a:t>Living &amp; sleeping areas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latin typeface="Arial" pitchFamily="34" charset="0"/>
                <a:cs typeface="Arial" pitchFamily="34" charset="0"/>
              </a:rPr>
              <a:t>Decontamination-EMS/PPE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latin typeface="Arial" pitchFamily="34" charset="0"/>
                <a:cs typeface="Arial" pitchFamily="34" charset="0"/>
              </a:rPr>
              <a:t>Slip, trip &amp; fall hazards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latin typeface="Arial" pitchFamily="34" charset="0"/>
                <a:cs typeface="Arial" pitchFamily="34" charset="0"/>
              </a:rPr>
              <a:t>Lighting, stairs, walkways, basements 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err="1">
                <a:latin typeface="Arial" pitchFamily="34" charset="0"/>
                <a:cs typeface="Arial" pitchFamily="34" charset="0"/>
              </a:rPr>
              <a:t>Hazmats</a:t>
            </a:r>
            <a:r>
              <a:rPr lang="en-US" dirty="0">
                <a:latin typeface="Arial" pitchFamily="34" charset="0"/>
                <a:cs typeface="Arial" pitchFamily="34" charset="0"/>
              </a:rPr>
              <a:t>-use &amp; storage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29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Being a Safety Advocate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3600" b="1" dirty="0">
                <a:latin typeface="Arial" pitchFamily="34" charset="0"/>
                <a:cs typeface="Arial" pitchFamily="34" charset="0"/>
              </a:rPr>
              <a:t>The NFFF 16 Life Safety Initiatives:</a:t>
            </a:r>
          </a:p>
          <a:p>
            <a:pPr marL="457200" lvl="1" indent="0">
              <a:buNone/>
            </a:pPr>
            <a:r>
              <a:rPr lang="en-US" sz="3200" u="sng" dirty="0">
                <a:latin typeface="Arial" pitchFamily="34" charset="0"/>
                <a:cs typeface="Arial" pitchFamily="34" charset="0"/>
              </a:rPr>
              <a:t>Courage to be Safe/Everyone Goes Home</a:t>
            </a:r>
          </a:p>
          <a:p>
            <a:pPr marL="457200" lvl="1" indent="0">
              <a:buNone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LSI#1; “</a:t>
            </a:r>
            <a:r>
              <a:rPr lang="en-US" sz="3200" dirty="0">
                <a:effectLst/>
                <a:latin typeface="Arial" pitchFamily="34" charset="0"/>
                <a:cs typeface="Arial" pitchFamily="34" charset="0"/>
              </a:rPr>
              <a:t>Define and advocate the need for a </a:t>
            </a:r>
            <a:r>
              <a:rPr lang="en-US" sz="3200" i="1" dirty="0">
                <a:effectLst/>
                <a:latin typeface="Arial" pitchFamily="34" charset="0"/>
                <a:cs typeface="Arial" pitchFamily="34" charset="0"/>
              </a:rPr>
              <a:t>cultural change </a:t>
            </a:r>
            <a:r>
              <a:rPr lang="en-US" sz="3200" dirty="0">
                <a:effectLst/>
                <a:latin typeface="Arial" pitchFamily="34" charset="0"/>
                <a:cs typeface="Arial" pitchFamily="34" charset="0"/>
              </a:rPr>
              <a:t>within the fire service relating to safety; incorporating leadership, management, supervision, accountability, and personal responsibility.”</a:t>
            </a:r>
          </a:p>
          <a:p>
            <a:pPr marL="457200" lvl="1" indent="0" algn="ctr">
              <a:buNone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Let’s discuss.</a:t>
            </a:r>
            <a:endParaRPr lang="en-CA" sz="3200" dirty="0">
              <a:effectLst/>
              <a:latin typeface="Arial" pitchFamily="34" charset="0"/>
              <a:cs typeface="Arial" pitchFamily="34" charset="0"/>
            </a:endParaRPr>
          </a:p>
          <a:p>
            <a:pPr marL="457200" lvl="1" indent="0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34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Health &amp; Safety Champion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u="sng" dirty="0">
                <a:latin typeface="Arial" pitchFamily="34" charset="0"/>
                <a:cs typeface="Arial" pitchFamily="34" charset="0"/>
              </a:rPr>
              <a:t>Global Approach</a:t>
            </a:r>
          </a:p>
          <a:p>
            <a:pPr>
              <a:buFont typeface="Wingdings" pitchFamily="2" charset="2"/>
              <a:buChar char="ü"/>
            </a:pPr>
            <a:r>
              <a:rPr lang="en-US" dirty="0">
                <a:latin typeface="Arial" pitchFamily="34" charset="0"/>
                <a:cs typeface="Arial" pitchFamily="34" charset="0"/>
              </a:rPr>
              <a:t>Wellness &amp; fitness</a:t>
            </a:r>
          </a:p>
          <a:p>
            <a:pPr lvl="1">
              <a:buFont typeface="Wingdings" pitchFamily="2" charset="2"/>
              <a:buChar char="ü"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Meals &amp; cooking-going “light”</a:t>
            </a:r>
          </a:p>
          <a:p>
            <a:pPr lvl="1">
              <a:buFont typeface="Wingdings" pitchFamily="2" charset="2"/>
              <a:buChar char="ü"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Work-outs &amp; gym time</a:t>
            </a:r>
          </a:p>
          <a:p>
            <a:pPr lvl="1">
              <a:buFont typeface="Wingdings" pitchFamily="2" charset="2"/>
              <a:buChar char="ü"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Stairs vs. elevators</a:t>
            </a:r>
          </a:p>
          <a:p>
            <a:pPr lvl="1">
              <a:buFont typeface="Wingdings" pitchFamily="2" charset="2"/>
              <a:buChar char="ü"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Group exercise-walk, run, B-ball</a:t>
            </a:r>
          </a:p>
          <a:p>
            <a:pPr lvl="1">
              <a:buFont typeface="Wingdings" pitchFamily="2" charset="2"/>
              <a:buChar char="ü"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Safety Committee-best practices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81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Crack kills.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5" name="Picture 2" descr="PPE Slid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grayscl/>
          </a:blip>
          <a:srcRect/>
          <a:stretch>
            <a:fillRect/>
          </a:stretch>
        </p:blipFill>
        <p:spPr>
          <a:xfrm>
            <a:off x="571654" y="1981200"/>
            <a:ext cx="8260522" cy="3886200"/>
          </a:xfrm>
          <a:ln w="38100"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Health &amp; Safety Champion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u="sng" dirty="0">
                <a:latin typeface="Arial" pitchFamily="34" charset="0"/>
                <a:cs typeface="Arial" pitchFamily="34" charset="0"/>
              </a:rPr>
              <a:t>Global Approach</a:t>
            </a:r>
          </a:p>
          <a:p>
            <a:pPr>
              <a:buFont typeface="Wingdings" pitchFamily="2" charset="2"/>
              <a:buChar char="ü"/>
            </a:pPr>
            <a:r>
              <a:rPr lang="en-US" dirty="0">
                <a:latin typeface="Arial" pitchFamily="34" charset="0"/>
                <a:cs typeface="Arial" pitchFamily="34" charset="0"/>
              </a:rPr>
              <a:t>Nutrition</a:t>
            </a:r>
          </a:p>
          <a:p>
            <a:pPr>
              <a:buFont typeface="Wingdings" pitchFamily="2" charset="2"/>
              <a:buChar char="ü"/>
            </a:pPr>
            <a:r>
              <a:rPr lang="en-US" dirty="0">
                <a:latin typeface="Arial" pitchFamily="34" charset="0"/>
                <a:cs typeface="Arial" pitchFamily="34" charset="0"/>
              </a:rPr>
              <a:t>Medical evaluations</a:t>
            </a:r>
          </a:p>
          <a:p>
            <a:pPr>
              <a:buFont typeface="Wingdings" pitchFamily="2" charset="2"/>
              <a:buChar char="ü"/>
            </a:pPr>
            <a:r>
              <a:rPr lang="en-US" dirty="0">
                <a:latin typeface="Arial" pitchFamily="34" charset="0"/>
                <a:cs typeface="Arial" pitchFamily="34" charset="0"/>
              </a:rPr>
              <a:t>Illness prevention-screenings</a:t>
            </a:r>
          </a:p>
          <a:p>
            <a:pPr>
              <a:buFont typeface="Wingdings" pitchFamily="2" charset="2"/>
              <a:buChar char="ü"/>
            </a:pPr>
            <a:r>
              <a:rPr lang="en-US" dirty="0">
                <a:latin typeface="Arial" pitchFamily="34" charset="0"/>
                <a:cs typeface="Arial" pitchFamily="34" charset="0"/>
              </a:rPr>
              <a:t>Accident prevention-cause &amp; effect</a:t>
            </a:r>
          </a:p>
          <a:p>
            <a:pPr>
              <a:buFont typeface="Wingdings" pitchFamily="2" charset="2"/>
              <a:buChar char="ü"/>
            </a:pPr>
            <a:r>
              <a:rPr lang="en-US" dirty="0">
                <a:latin typeface="Arial" pitchFamily="34" charset="0"/>
                <a:cs typeface="Arial" pitchFamily="34" charset="0"/>
              </a:rPr>
              <a:t>Injury case management-long term follow up and assistance to members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25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 a Safety CHAMP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-Communicate clearly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-Hand off effectively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-Attention to detail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-Mentorship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-Practice and accept the “questioning attitude”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Safety Leadership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81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2014-66% LODD’s-Heart &amp; Stroke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5" name="Picture 2" descr="Prevenatble LODD Cartoo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02871" y="1490192"/>
            <a:ext cx="6645729" cy="4730858"/>
          </a:xfrm>
          <a:ln w="19050">
            <a:solidFill>
              <a:schemeClr val="bg2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CANCER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0292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Skin Absorption-Permeability</a:t>
            </a:r>
          </a:p>
          <a:p>
            <a:pPr algn="ctr"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Dr. S. Baxter-January 2009</a:t>
            </a:r>
          </a:p>
          <a:p>
            <a:pPr algn="ctr"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Groin		300</a:t>
            </a:r>
          </a:p>
          <a:p>
            <a:pPr algn="ctr"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Jaw			93</a:t>
            </a:r>
          </a:p>
          <a:p>
            <a:pPr algn="ctr"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Forehead		43</a:t>
            </a:r>
          </a:p>
          <a:p>
            <a:pPr algn="ctr"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Scalp		25</a:t>
            </a:r>
          </a:p>
          <a:p>
            <a:pPr algn="ctr"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Back			12</a:t>
            </a:r>
          </a:p>
          <a:p>
            <a:pPr algn="ctr"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Palm		6</a:t>
            </a:r>
          </a:p>
          <a:p>
            <a:pPr algn="ctr"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Foot Arch		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CANCER</a:t>
            </a:r>
            <a:endParaRPr lang="en-US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sz="4000" dirty="0">
                <a:latin typeface="Arial" pitchFamily="34" charset="0"/>
                <a:cs typeface="Arial" pitchFamily="34" charset="0"/>
              </a:rPr>
              <a:t>Dr. Susan Shaw</a:t>
            </a:r>
          </a:p>
          <a:p>
            <a:pPr algn="ctr">
              <a:buNone/>
            </a:pPr>
            <a:r>
              <a:rPr lang="en-US" sz="5400" dirty="0">
                <a:latin typeface="Arial" pitchFamily="34" charset="0"/>
                <a:cs typeface="Arial" pitchFamily="34" charset="0"/>
              </a:rPr>
              <a:t>For every 5 degree rise in skin temperature, there is a 400% increase in skin absorption.</a:t>
            </a:r>
          </a:p>
          <a:p>
            <a:pPr algn="ctr">
              <a:buNone/>
            </a:pPr>
            <a:endParaRPr lang="en-US" sz="4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CANCER MITIGATION MEASURES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Separate the fire fighters from the contaminants:</a:t>
            </a:r>
          </a:p>
          <a:p>
            <a:pPr lvl="0">
              <a:buFont typeface="Wingdings" pitchFamily="2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Put SCBA’s is separate compartment than the cab </a:t>
            </a:r>
          </a:p>
          <a:p>
            <a:pPr lvl="0">
              <a:buFont typeface="Wingdings" pitchFamily="2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Specify vinyl seats and rubber matted floors in apparatus</a:t>
            </a:r>
          </a:p>
          <a:p>
            <a:pPr lvl="0">
              <a:buFont typeface="Wingdings" pitchFamily="2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Direct exhaust piping away from the pump panel</a:t>
            </a:r>
          </a:p>
          <a:p>
            <a:pPr lvl="0">
              <a:buFont typeface="Wingdings" pitchFamily="2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No turn out gear in clean areas of the firehouse (day room kitchen, offices)</a:t>
            </a:r>
          </a:p>
          <a:p>
            <a:pPr lvl="0">
              <a:buFont typeface="Wingdings" pitchFamily="2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Provide storage for contaminated turnouts/equipment</a:t>
            </a:r>
          </a:p>
          <a:p>
            <a:pPr lvl="0">
              <a:buFont typeface="Wingdings" pitchFamily="2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Use diesel exhaust systems all of the time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CANCER MITIGATION MEASURES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en-US" sz="3800" dirty="0">
                <a:latin typeface="Arial" pitchFamily="34" charset="0"/>
                <a:cs typeface="Arial" pitchFamily="34" charset="0"/>
              </a:rPr>
              <a:t>Conduct risk benefit analysis &amp; limit personnel on-scene time: </a:t>
            </a:r>
          </a:p>
          <a:p>
            <a:pPr lvl="0">
              <a:buFont typeface="Wingdings" pitchFamily="2" charset="2"/>
              <a:buChar char="v"/>
            </a:pPr>
            <a:r>
              <a:rPr lang="en-US" sz="3800" dirty="0">
                <a:latin typeface="Arial" pitchFamily="34" charset="0"/>
                <a:cs typeface="Arial" pitchFamily="34" charset="0"/>
              </a:rPr>
              <a:t>SCBA shall be worn from initial attack throughout overhaul (structures, car fires and dumpster fires, etc.)</a:t>
            </a:r>
          </a:p>
          <a:p>
            <a:pPr lvl="0">
              <a:buFont typeface="Wingdings" pitchFamily="2" charset="2"/>
              <a:buChar char="v"/>
            </a:pPr>
            <a:r>
              <a:rPr lang="en-US" sz="3800" dirty="0">
                <a:latin typeface="Arial" pitchFamily="34" charset="0"/>
                <a:cs typeface="Arial" pitchFamily="34" charset="0"/>
              </a:rPr>
              <a:t>Units should stage uphill and upwind when possible</a:t>
            </a:r>
          </a:p>
          <a:p>
            <a:pPr lvl="0">
              <a:buFont typeface="Wingdings" pitchFamily="2" charset="2"/>
              <a:buChar char="v"/>
            </a:pPr>
            <a:r>
              <a:rPr lang="en-US" sz="3800" dirty="0">
                <a:latin typeface="Arial" pitchFamily="34" charset="0"/>
                <a:cs typeface="Arial" pitchFamily="34" charset="0"/>
              </a:rPr>
              <a:t>Windows closed, air conditioner and heater off</a:t>
            </a:r>
          </a:p>
          <a:p>
            <a:pPr lvl="0">
              <a:buFont typeface="Wingdings" pitchFamily="2" charset="2"/>
              <a:buChar char="v"/>
            </a:pPr>
            <a:r>
              <a:rPr lang="en-US" sz="3800" dirty="0">
                <a:latin typeface="Arial" pitchFamily="34" charset="0"/>
                <a:cs typeface="Arial" pitchFamily="34" charset="0"/>
              </a:rPr>
              <a:t>Turn off apparatus not integrally involved in operations</a:t>
            </a:r>
          </a:p>
          <a:p>
            <a:pPr lvl="0">
              <a:buFont typeface="Wingdings" pitchFamily="2" charset="2"/>
              <a:buChar char="v"/>
            </a:pPr>
            <a:r>
              <a:rPr lang="en-US" sz="3800" dirty="0">
                <a:latin typeface="Arial" pitchFamily="34" charset="0"/>
                <a:cs typeface="Arial" pitchFamily="34" charset="0"/>
              </a:rPr>
              <a:t>Crews can be available and staged but not within the smoke envelope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CANCER MITIGATION MEASURES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Gross decontamination at structure fires: </a:t>
            </a:r>
          </a:p>
          <a:p>
            <a:pPr lvl="0">
              <a:buFont typeface="Wingdings" pitchFamily="2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50’ of booster/forestry/trash line or garden hose with a small adjustable nozzle. According to recent studies, water flushing is 85% effective.</a:t>
            </a:r>
          </a:p>
          <a:p>
            <a:pPr lvl="0">
              <a:buFont typeface="Wingdings" pitchFamily="2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Put a cone 40 to 50 feet away from the engine in the direct path of the entry team’s exit to guide personnel towards the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decon</a:t>
            </a:r>
            <a:r>
              <a:rPr lang="en-US" dirty="0">
                <a:latin typeface="Arial" pitchFamily="34" charset="0"/>
                <a:cs typeface="Arial" pitchFamily="34" charset="0"/>
              </a:rPr>
              <a:t> station. </a:t>
            </a:r>
          </a:p>
          <a:p>
            <a:pPr lvl="0">
              <a:buFont typeface="Wingdings" pitchFamily="2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Crews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decon</a:t>
            </a:r>
            <a:r>
              <a:rPr lang="en-US" dirty="0">
                <a:latin typeface="Arial" pitchFamily="34" charset="0"/>
                <a:cs typeface="Arial" pitchFamily="34" charset="0"/>
              </a:rPr>
              <a:t> each other – don’t expose engineer/driver/pump operator to contaminants.</a:t>
            </a:r>
          </a:p>
          <a:p>
            <a:pPr lvl="0">
              <a:buFont typeface="Wingdings" pitchFamily="2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When you come out after one bottle, wipe your neck, change your hood and go back in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Being a Safety Advocate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3600" b="1" dirty="0">
                <a:latin typeface="Arial" pitchFamily="34" charset="0"/>
                <a:cs typeface="Arial" pitchFamily="34" charset="0"/>
              </a:rPr>
              <a:t>The NFFF 16 Life Safety Initiatives:</a:t>
            </a:r>
          </a:p>
          <a:p>
            <a:pPr marL="457200" lvl="1" indent="0">
              <a:buNone/>
            </a:pPr>
            <a:r>
              <a:rPr lang="en-US" sz="3200" u="sng" dirty="0">
                <a:latin typeface="Arial" pitchFamily="34" charset="0"/>
                <a:cs typeface="Arial" pitchFamily="34" charset="0"/>
              </a:rPr>
              <a:t>Courage to be Safe/Everyone Goes Home</a:t>
            </a:r>
          </a:p>
          <a:p>
            <a:pPr marL="0" indent="0">
              <a:buNone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	LSI#2; “Enhance the personal and 	organizational accountability for 	health and safety throughout the fire 	service.”</a:t>
            </a:r>
          </a:p>
          <a:p>
            <a:pPr marL="0" indent="0">
              <a:buNone/>
            </a:pPr>
            <a:endParaRPr lang="en-US" sz="3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Let’s discuss.</a:t>
            </a:r>
            <a:endParaRPr lang="en-CA" sz="36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49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CANCER MITIGATION MEASURES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Gross decontamination at structure fires: </a:t>
            </a:r>
          </a:p>
          <a:p>
            <a:pPr lvl="0"/>
            <a:r>
              <a:rPr lang="en-US" dirty="0">
                <a:latin typeface="Arial" pitchFamily="34" charset="0"/>
                <a:cs typeface="Arial" pitchFamily="34" charset="0"/>
              </a:rPr>
              <a:t>Wash hands, face and neck before eating or drinking. </a:t>
            </a:r>
          </a:p>
          <a:p>
            <a:pPr lvl="0"/>
            <a:r>
              <a:rPr lang="en-US" dirty="0">
                <a:latin typeface="Arial" pitchFamily="34" charset="0"/>
                <a:cs typeface="Arial" pitchFamily="34" charset="0"/>
              </a:rPr>
              <a:t>Ensure personnel are hydrated and monitored for heat/cold stress.</a:t>
            </a:r>
          </a:p>
          <a:p>
            <a:pPr lvl="0"/>
            <a:r>
              <a:rPr lang="en-US" dirty="0">
                <a:latin typeface="Arial" pitchFamily="34" charset="0"/>
                <a:cs typeface="Arial" pitchFamily="34" charset="0"/>
              </a:rPr>
              <a:t>All personnel in hazard zone, including pump operators should also cycle through rehab.</a:t>
            </a:r>
          </a:p>
          <a:p>
            <a:pPr lvl="0"/>
            <a:r>
              <a:rPr lang="en-US" dirty="0">
                <a:latin typeface="Arial" pitchFamily="34" charset="0"/>
                <a:cs typeface="Arial" pitchFamily="34" charset="0"/>
              </a:rPr>
              <a:t>Remove contaminated turn out gear, bag and stow on the hose bad or a compartment. (tests show turn out gear off-gases for 45 minutes after exposure to toxins)</a:t>
            </a:r>
          </a:p>
          <a:p>
            <a:pPr algn="ctr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CANCER MITIGATION MEASURES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en-US" u="sng" dirty="0">
                <a:latin typeface="Arial" pitchFamily="34" charset="0"/>
                <a:cs typeface="Arial" pitchFamily="34" charset="0"/>
              </a:rPr>
              <a:t>Need warm water at the scene?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Washing with soap and water removes contaminants: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Fire mechanics can take a 3/8” line off the heat exchanger (engine cooler) and run it out to the pump panel. In 2 minutes, they can get 98 degree water.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For approximately $70 in parts, and a couple hours of labor, every fire engine can be equipped with a warm water wash station.</a:t>
            </a:r>
          </a:p>
          <a:p>
            <a:pPr algn="ctr">
              <a:buNone/>
            </a:pPr>
            <a:r>
              <a:rPr lang="en-US" sz="1500" dirty="0">
                <a:latin typeface="Arial" pitchFamily="34" charset="0"/>
                <a:cs typeface="Arial" pitchFamily="34" charset="0"/>
              </a:rPr>
              <a:t>Beth Gallup &amp; Bob Dirham, Washington State Firefighters: “Healthy In, Healthy Out” Program</a:t>
            </a:r>
          </a:p>
          <a:p>
            <a:pPr algn="ctr">
              <a:buNone/>
            </a:pPr>
            <a:r>
              <a:rPr lang="en-US" sz="1500" dirty="0">
                <a:latin typeface="Arial" pitchFamily="34" charset="0"/>
                <a:cs typeface="Arial" pitchFamily="34" charset="0"/>
              </a:rPr>
              <a:t>Cancer Symposium, Phoenix, AZ (9/2017)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</a:p>
        </p:txBody>
      </p:sp>
      <p:pic>
        <p:nvPicPr>
          <p:cNvPr id="5" name="Content Placeholder 4" descr="C:\Users\rkanterman\AppData\Local\Microsoft\Windows\Temporary Internet Files\Content.Outlook\FAD1SBR4\IMG_20170922_153005 (2)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28600"/>
            <a:ext cx="58674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Sudden Cardiac Events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From 2005-2014-485 LODD’s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Averages 50% of all LODD’s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Crosses all disciplines-career, volunteer, wild land, etc.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Median age-53. Career-48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Vast majority of SCD events occur in FF’s with excess of CVD risk factors (high BP, high LDL cholesterol, obesity, pre-diabetic, smoking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8800" b="1" dirty="0">
                <a:latin typeface="Arial" pitchFamily="34" charset="0"/>
                <a:cs typeface="Arial" pitchFamily="34" charset="0"/>
              </a:rPr>
              <a:t>Resources</a:t>
            </a:r>
          </a:p>
          <a:p>
            <a:pPr marL="0" indent="0" algn="ctr">
              <a:buNone/>
            </a:pPr>
            <a:endParaRPr lang="en-US" sz="8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15476"/>
            <a:ext cx="2667000" cy="653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5267324"/>
            <a:ext cx="4223661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fface2005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121158"/>
            <a:ext cx="4559754" cy="89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495800"/>
            <a:ext cx="1882411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LogoCircleCMYK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191000"/>
            <a:ext cx="2057400" cy="2057400"/>
          </a:xfrm>
          <a:prstGeom prst="rect">
            <a:avLst/>
          </a:prstGeom>
          <a:solidFill>
            <a:schemeClr val="tx1"/>
          </a:solidFill>
          <a:ln w="381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785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Everyone Goes Home-Courage to be Safe</a:t>
            </a:r>
          </a:p>
          <a:p>
            <a:pPr lvl="1">
              <a:buFont typeface="Wingdings" pitchFamily="2" charset="2"/>
              <a:buChar char="q"/>
            </a:pPr>
            <a:r>
              <a:rPr lang="en-US" dirty="0">
                <a:latin typeface="Arial" pitchFamily="34" charset="0"/>
                <a:cs typeface="Arial" pitchFamily="34" charset="0"/>
              </a:rPr>
              <a:t>16 Life Safety Initiatives-3 to 4 hour program</a:t>
            </a:r>
          </a:p>
          <a:p>
            <a:pPr lvl="1">
              <a:buFont typeface="Wingdings" pitchFamily="2" charset="2"/>
              <a:buChar char="q"/>
            </a:pPr>
            <a:r>
              <a:rPr lang="en-US" dirty="0">
                <a:latin typeface="Arial" pitchFamily="34" charset="0"/>
                <a:cs typeface="Arial" pitchFamily="34" charset="0"/>
              </a:rPr>
              <a:t>#1-Culture change</a:t>
            </a:r>
          </a:p>
          <a:p>
            <a:pPr lvl="1">
              <a:buFont typeface="Wingdings" pitchFamily="2" charset="2"/>
              <a:buChar char="q"/>
            </a:pPr>
            <a:r>
              <a:rPr lang="en-US" dirty="0">
                <a:latin typeface="Arial" pitchFamily="34" charset="0"/>
                <a:cs typeface="Arial" pitchFamily="34" charset="0"/>
              </a:rPr>
              <a:t>#2-Personal &amp; organizational accountability</a:t>
            </a:r>
          </a:p>
          <a:p>
            <a:pPr lvl="1">
              <a:buFont typeface="Wingdings" pitchFamily="2" charset="2"/>
              <a:buChar char="q"/>
            </a:pPr>
            <a:r>
              <a:rPr lang="en-US" dirty="0">
                <a:latin typeface="Arial" pitchFamily="34" charset="0"/>
                <a:cs typeface="Arial" pitchFamily="34" charset="0"/>
              </a:rPr>
              <a:t>#3-Risk management integration</a:t>
            </a:r>
          </a:p>
          <a:p>
            <a:pPr lvl="1">
              <a:buFont typeface="Wingdings" pitchFamily="2" charset="2"/>
              <a:buChar char="q"/>
            </a:pPr>
            <a:r>
              <a:rPr lang="en-US" dirty="0">
                <a:latin typeface="Arial" pitchFamily="34" charset="0"/>
                <a:cs typeface="Arial" pitchFamily="34" charset="0"/>
                <a:hlinkClick r:id="rId2"/>
              </a:rPr>
              <a:t>www.lifesafetyinitiatives.com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q"/>
            </a:pPr>
            <a:r>
              <a:rPr lang="en-US" dirty="0">
                <a:latin typeface="Arial" pitchFamily="34" charset="0"/>
                <a:cs typeface="Arial" pitchFamily="34" charset="0"/>
                <a:hlinkClick r:id="rId3"/>
              </a:rPr>
              <a:t>www.everyonegoeshome.com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q"/>
            </a:pPr>
            <a:r>
              <a:rPr lang="en-US" dirty="0">
                <a:latin typeface="Arial" pitchFamily="34" charset="0"/>
                <a:cs typeface="Arial" pitchFamily="34" charset="0"/>
                <a:hlinkClick r:id="rId4"/>
              </a:rPr>
              <a:t>www.firehero.org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q"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q"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31433"/>
            <a:ext cx="8447314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16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Resources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334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v"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Accidents and incidents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Near miss (near hit!) reports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Injuries and LODD’s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Fire/EMS/Rescue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Fire news and up-dates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47800"/>
            <a:ext cx="590938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687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Resources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Safety Training programs</a:t>
            </a:r>
          </a:p>
          <a:p>
            <a:pPr>
              <a:buFont typeface="Wingdings" pitchFamily="2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National Fire &amp; EMS Safety Week Campaigns</a:t>
            </a:r>
          </a:p>
          <a:p>
            <a:pPr>
              <a:buFont typeface="Wingdings" pitchFamily="2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Critical injury reports</a:t>
            </a:r>
          </a:p>
          <a:p>
            <a:pPr>
              <a:buFont typeface="Wingdings" pitchFamily="2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LODD reports and information</a:t>
            </a:r>
          </a:p>
          <a:p>
            <a:pPr>
              <a:buFont typeface="Wingdings" pitchFamily="2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Section membership news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552643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617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Resources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LODD Reports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Lessons learned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Full investigations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Good training tool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Drives the safety points home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5" name="Picture 5" descr="fface2005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789" y="1295400"/>
            <a:ext cx="6410325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223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Resources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International Assn.</a:t>
            </a:r>
          </a:p>
          <a:p>
            <a:pPr marL="0" indent="0">
              <a:buNone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of Fire Chiefs;</a:t>
            </a:r>
          </a:p>
          <a:p>
            <a:pPr>
              <a:buFont typeface="Wingdings" pitchFamily="2" charset="2"/>
              <a:buChar char="v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Fire ground reports</a:t>
            </a:r>
          </a:p>
          <a:p>
            <a:pPr>
              <a:buFont typeface="Wingdings" pitchFamily="2" charset="2"/>
              <a:buChar char="v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Testimonials</a:t>
            </a:r>
          </a:p>
          <a:p>
            <a:pPr>
              <a:buFont typeface="Wingdings" pitchFamily="2" charset="2"/>
              <a:buChar char="v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Case studies</a:t>
            </a:r>
          </a:p>
          <a:p>
            <a:pPr>
              <a:buFont typeface="Wingdings" pitchFamily="2" charset="2"/>
              <a:buChar char="v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Training opportunities</a:t>
            </a:r>
          </a:p>
          <a:p>
            <a:pPr>
              <a:buFont typeface="Wingdings" pitchFamily="2" charset="2"/>
              <a:buChar char="v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Partnership with the IAFF </a:t>
            </a:r>
          </a:p>
          <a:p>
            <a:pPr>
              <a:buFont typeface="Wingdings" pitchFamily="2" charset="2"/>
              <a:buChar char="v"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Leadership 2018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95400"/>
            <a:ext cx="3600450" cy="315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557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1120</TotalTime>
  <Words>2582</Words>
  <Application>Microsoft Office PowerPoint</Application>
  <PresentationFormat>On-screen Show (4:3)</PresentationFormat>
  <Paragraphs>506</Paragraphs>
  <Slides>108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12" baseType="lpstr">
      <vt:lpstr>Arial</vt:lpstr>
      <vt:lpstr>Calibri</vt:lpstr>
      <vt:lpstr>Wingdings</vt:lpstr>
      <vt:lpstr>Office Theme</vt:lpstr>
      <vt:lpstr>Safety Leadership</vt:lpstr>
      <vt:lpstr>Safety Leadership</vt:lpstr>
      <vt:lpstr>Being a Safety Advocate</vt:lpstr>
      <vt:lpstr>Being a Safety Advocate</vt:lpstr>
      <vt:lpstr>PowerPoint Presentation</vt:lpstr>
      <vt:lpstr>Being a Safety Advocate</vt:lpstr>
      <vt:lpstr>PowerPoint Presentation</vt:lpstr>
      <vt:lpstr>Being a Safety Advocate</vt:lpstr>
      <vt:lpstr>Being a Safety Advocate</vt:lpstr>
      <vt:lpstr>Being a Safety Advocate</vt:lpstr>
      <vt:lpstr>Being a Safety Advocate</vt:lpstr>
      <vt:lpstr>Being a Safety Advocate</vt:lpstr>
      <vt:lpstr>Being a Safety Advocate</vt:lpstr>
      <vt:lpstr>Being a Safety Advocate</vt:lpstr>
      <vt:lpstr>Being a Safety Advocate</vt:lpstr>
      <vt:lpstr>Being a Safety Advocate</vt:lpstr>
      <vt:lpstr>Being a Safety Advocate</vt:lpstr>
      <vt:lpstr>Being a Safety Advocate</vt:lpstr>
      <vt:lpstr>PowerPoint Presentation</vt:lpstr>
      <vt:lpstr>PowerPoint Presentation</vt:lpstr>
      <vt:lpstr>Foundations of Safety</vt:lpstr>
      <vt:lpstr>Foundations of Safety</vt:lpstr>
      <vt:lpstr>Foundations of Safety</vt:lpstr>
      <vt:lpstr>What You Want to Hear in Your Firehouse</vt:lpstr>
      <vt:lpstr>What You Want to Hear in Your Firehouse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Situational Awareness</vt:lpstr>
      <vt:lpstr>We need to get there.</vt:lpstr>
      <vt:lpstr>Nice rig!</vt:lpstr>
      <vt:lpstr>Not so nice. Same rig.</vt:lpstr>
      <vt:lpstr>We need to stay upright!</vt:lpstr>
      <vt:lpstr>Situational Awareness</vt:lpstr>
      <vt:lpstr>PowerPoint Presentation</vt:lpstr>
      <vt:lpstr>PowerPoint Presentation</vt:lpstr>
      <vt:lpstr>PowerPoint Presentation</vt:lpstr>
      <vt:lpstr>Situational Awareness</vt:lpstr>
      <vt:lpstr>Situational Awareness</vt:lpstr>
      <vt:lpstr>Situational Awareness</vt:lpstr>
      <vt:lpstr>PowerPoint Presentation</vt:lpstr>
      <vt:lpstr>Situational Awareness</vt:lpstr>
      <vt:lpstr>Situational Awareness What the brainiacs say………</vt:lpstr>
      <vt:lpstr>Loss of Situational Awareness</vt:lpstr>
      <vt:lpstr>Loss of Situational Awareness</vt:lpstr>
      <vt:lpstr>Loss of Situational Awareness</vt:lpstr>
      <vt:lpstr>Loss of Situational Awareness</vt:lpstr>
      <vt:lpstr>Take a few extra seconds…..</vt:lpstr>
      <vt:lpstr>Loss of Situational Awareness</vt:lpstr>
      <vt:lpstr>Because no one thinks it will happen to them.</vt:lpstr>
      <vt:lpstr>Situational Awareness</vt:lpstr>
      <vt:lpstr>This couldn’t happen to me</vt:lpstr>
      <vt:lpstr>Situational Awareness</vt:lpstr>
      <vt:lpstr>Facts About Errors</vt:lpstr>
      <vt:lpstr>Sentara Error Prevention Tool Box</vt:lpstr>
      <vt:lpstr>Using STAR for Attention to Detail</vt:lpstr>
      <vt:lpstr>Situational Awareness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Safety Leadership</vt:lpstr>
      <vt:lpstr>Consequences</vt:lpstr>
      <vt:lpstr>PowerPoint Presentation</vt:lpstr>
      <vt:lpstr>Health &amp; Safety Champion</vt:lpstr>
      <vt:lpstr>Health &amp; Safety Champion</vt:lpstr>
      <vt:lpstr>Crack kills.</vt:lpstr>
      <vt:lpstr>Health &amp; Safety Champion</vt:lpstr>
      <vt:lpstr>Be a Safety CHAMP</vt:lpstr>
      <vt:lpstr>2014-66% LODD’s-Heart &amp; Stroke </vt:lpstr>
      <vt:lpstr>CANCER</vt:lpstr>
      <vt:lpstr>CANCER</vt:lpstr>
      <vt:lpstr>CANCER MITIGATION MEASURES</vt:lpstr>
      <vt:lpstr>CANCER MITIGATION MEASURES</vt:lpstr>
      <vt:lpstr>CANCER MITIGATION MEASURES</vt:lpstr>
      <vt:lpstr>CANCER MITIGATION MEASURES</vt:lpstr>
      <vt:lpstr>CANCER MITIGATION MEASURES</vt:lpstr>
      <vt:lpstr>PowerPoint Presentation</vt:lpstr>
      <vt:lpstr>Sudden Cardiac Events</vt:lpstr>
      <vt:lpstr>PowerPoint Presentation</vt:lpstr>
      <vt:lpstr>Resources</vt:lpstr>
      <vt:lpstr>Resources</vt:lpstr>
      <vt:lpstr>Resources</vt:lpstr>
      <vt:lpstr>Resources</vt:lpstr>
      <vt:lpstr>Resources</vt:lpstr>
      <vt:lpstr>Resources</vt:lpstr>
      <vt:lpstr>Resources</vt:lpstr>
      <vt:lpstr>Resources</vt:lpstr>
      <vt:lpstr>Resources</vt:lpstr>
      <vt:lpstr>Resources</vt:lpstr>
      <vt:lpstr>Resources</vt:lpstr>
      <vt:lpstr>PowerPoint Presentation</vt:lpstr>
      <vt:lpstr>Safety Leadership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Safety First &amp; Always</dc:title>
  <dc:creator>RONNIEK</dc:creator>
  <cp:lastModifiedBy>Owner</cp:lastModifiedBy>
  <cp:revision>96</cp:revision>
  <dcterms:created xsi:type="dcterms:W3CDTF">2013-06-12T18:33:23Z</dcterms:created>
  <dcterms:modified xsi:type="dcterms:W3CDTF">2018-08-04T18:42:13Z</dcterms:modified>
</cp:coreProperties>
</file>