
<file path=[Content_Types].xml><?xml version="1.0" encoding="utf-8"?>
<Types xmlns="http://schemas.openxmlformats.org/package/2006/content-types">
  <Default Extension="(null)" ContentType="image/x-emf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  <p:sldMasterId id="2147483679" r:id="rId2"/>
  </p:sldMasterIdLst>
  <p:notesMasterIdLst>
    <p:notesMasterId r:id="rId49"/>
  </p:notesMasterIdLst>
  <p:handoutMasterIdLst>
    <p:handoutMasterId r:id="rId50"/>
  </p:handoutMasterIdLst>
  <p:sldIdLst>
    <p:sldId id="939" r:id="rId3"/>
    <p:sldId id="319" r:id="rId4"/>
    <p:sldId id="314" r:id="rId5"/>
    <p:sldId id="846" r:id="rId6"/>
    <p:sldId id="320" r:id="rId7"/>
    <p:sldId id="848" r:id="rId8"/>
    <p:sldId id="836" r:id="rId9"/>
    <p:sldId id="318" r:id="rId10"/>
    <p:sldId id="837" r:id="rId11"/>
    <p:sldId id="339" r:id="rId12"/>
    <p:sldId id="838" r:id="rId13"/>
    <p:sldId id="840" r:id="rId14"/>
    <p:sldId id="345" r:id="rId15"/>
    <p:sldId id="856" r:id="rId16"/>
    <p:sldId id="842" r:id="rId17"/>
    <p:sldId id="839" r:id="rId18"/>
    <p:sldId id="844" r:id="rId19"/>
    <p:sldId id="855" r:id="rId20"/>
    <p:sldId id="849" r:id="rId21"/>
    <p:sldId id="859" r:id="rId22"/>
    <p:sldId id="360" r:id="rId23"/>
    <p:sldId id="361" r:id="rId24"/>
    <p:sldId id="832" r:id="rId25"/>
    <p:sldId id="321" r:id="rId26"/>
    <p:sldId id="833" r:id="rId27"/>
    <p:sldId id="834" r:id="rId28"/>
    <p:sldId id="773" r:id="rId29"/>
    <p:sldId id="828" r:id="rId30"/>
    <p:sldId id="819" r:id="rId31"/>
    <p:sldId id="332" r:id="rId32"/>
    <p:sldId id="850" r:id="rId33"/>
    <p:sldId id="851" r:id="rId34"/>
    <p:sldId id="316" r:id="rId35"/>
    <p:sldId id="317" r:id="rId36"/>
    <p:sldId id="835" r:id="rId37"/>
    <p:sldId id="845" r:id="rId38"/>
    <p:sldId id="847" r:id="rId39"/>
    <p:sldId id="852" r:id="rId40"/>
    <p:sldId id="806" r:id="rId41"/>
    <p:sldId id="854" r:id="rId42"/>
    <p:sldId id="322" r:id="rId43"/>
    <p:sldId id="841" r:id="rId44"/>
    <p:sldId id="857" r:id="rId45"/>
    <p:sldId id="858" r:id="rId46"/>
    <p:sldId id="308" r:id="rId47"/>
    <p:sldId id="853" r:id="rId48"/>
  </p:sldIdLst>
  <p:sldSz cx="12192000" cy="6858000"/>
  <p:notesSz cx="7315200" cy="9601200"/>
  <p:custDataLst>
    <p:tags r:id="rId51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82E"/>
    <a:srgbClr val="7B5229"/>
    <a:srgbClr val="996633"/>
    <a:srgbClr val="FFC000"/>
    <a:srgbClr val="FFC500"/>
    <a:srgbClr val="F3C582"/>
    <a:srgbClr val="C4161C"/>
    <a:srgbClr val="F7C66F"/>
    <a:srgbClr val="FDD667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705" autoAdjust="0"/>
    <p:restoredTop sz="94660"/>
  </p:normalViewPr>
  <p:slideViewPr>
    <p:cSldViewPr snapToGrid="0" snapToObjects="1">
      <p:cViewPr varScale="1">
        <p:scale>
          <a:sx n="61" d="100"/>
          <a:sy n="61" d="100"/>
        </p:scale>
        <p:origin x="546" y="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tags" Target="tags/tag1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eaLnBrk="1" hangingPunct="1">
              <a:defRPr sz="13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eaLnBrk="1" hangingPunct="1">
              <a:defRPr sz="13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FE5C421-7E86-4987-AA60-F8A3422ADD64}" type="datetimeFigureOut">
              <a:rPr lang="en-US"/>
              <a:pPr>
                <a:defRPr/>
              </a:pPr>
              <a:t>2/19/2020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eaLnBrk="1" hangingPunct="1">
              <a:defRPr sz="13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>
              <a:defRPr/>
            </a:pPr>
            <a:fld id="{ACB56D6B-826F-4D73-84B8-A1834E2C43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07559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81C191-D03C-46B0-9555-DF15D029A695}" type="datetimeFigureOut">
              <a:rPr lang="en-US" smtClean="0"/>
              <a:t>2/19/2020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621213"/>
            <a:ext cx="5851525" cy="37798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DE559D-2ACA-4EE9-B65E-1ACCD042C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76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9224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2616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884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3469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8225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1168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1028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1752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7958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2703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345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9996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9209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3597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1035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5418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8188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10460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48790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53811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907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6296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817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30620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89987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9406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277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0919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4267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2954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659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4394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E559D-2ACA-4EE9-B65E-1ACCD042CEB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25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69231" y="2153663"/>
            <a:ext cx="11261558" cy="2270710"/>
          </a:xfrm>
          <a:prstGeom prst="rect">
            <a:avLst/>
          </a:prstGeom>
        </p:spPr>
        <p:txBody>
          <a:bodyPr anchor="b"/>
          <a:lstStyle>
            <a:lvl1pPr algn="ctr"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16448"/>
            <a:ext cx="9144000" cy="1655762"/>
          </a:xfrm>
        </p:spPr>
        <p:txBody>
          <a:bodyPr/>
          <a:lstStyle>
            <a:lvl1pPr marL="0" indent="0" algn="ctr">
              <a:buNone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05840" y="6309359"/>
            <a:ext cx="6400800" cy="338328"/>
          </a:xfrm>
          <a:prstGeom prst="rect">
            <a:avLst/>
          </a:prstGeom>
        </p:spPr>
        <p:txBody>
          <a:bodyPr anchor="t" anchorCtr="0"/>
          <a:lstStyle>
            <a:lvl1pPr>
              <a:defRPr sz="1600" b="1">
                <a:solidFill>
                  <a:srgbClr val="7B5229"/>
                </a:solidFill>
              </a:defRPr>
            </a:lvl1pPr>
          </a:lstStyle>
          <a:p>
            <a:pPr>
              <a:defRPr/>
            </a:pPr>
            <a:r>
              <a:rPr lang="en-US"/>
              <a:t>My Presentation/Course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461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005840" y="6309360"/>
            <a:ext cx="6400800" cy="338328"/>
          </a:xfrm>
          <a:prstGeom prst="rect">
            <a:avLst/>
          </a:prstGeom>
        </p:spPr>
        <p:txBody>
          <a:bodyPr anchor="t" anchorCtr="0"/>
          <a:lstStyle>
            <a:lvl1pPr>
              <a:defRPr sz="1600" b="1">
                <a:solidFill>
                  <a:srgbClr val="7B5229"/>
                </a:solidFill>
              </a:defRPr>
            </a:lvl1pPr>
          </a:lstStyle>
          <a:p>
            <a:pPr>
              <a:defRPr/>
            </a:pPr>
            <a:r>
              <a:rPr lang="en-US"/>
              <a:t>My Presentation/Course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7182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ustom Slide - Opening Slide 1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0817" y="2245770"/>
            <a:ext cx="11090366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0817" y="4725445"/>
            <a:ext cx="11090366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384916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Slide - Opening Slid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4737" y="2249424"/>
            <a:ext cx="11091672" cy="2386584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ctr">
              <a:defRPr sz="4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550817" y="4725445"/>
            <a:ext cx="11090366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62747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259" y="1097280"/>
            <a:ext cx="11261562" cy="4669666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3200" b="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marR="0" indent="-342900" algn="l" defTabSz="685800" rtl="0" eaLnBrk="0" fontAlgn="base" latinLnBrk="0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 baseline="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57300" indent="-458788">
              <a:defRPr sz="240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57300" indent="0">
              <a:buNone/>
              <a:defRPr sz="200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Bulleted item</a:t>
            </a:r>
          </a:p>
          <a:p>
            <a:pPr marL="685800" marR="0" lvl="1" indent="-342900" algn="l" defTabSz="685800" rtl="0" eaLnBrk="0" fontAlgn="base" latinLnBrk="0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dirty="0"/>
              <a:t>Bulleted item</a:t>
            </a:r>
          </a:p>
          <a:p>
            <a:pPr marL="1257300" marR="0" lvl="2" indent="-342900" algn="l" defTabSz="685800" rtl="0" eaLnBrk="0" fontAlgn="base" latinLnBrk="0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dirty="0"/>
              <a:t>Bulleted item </a:t>
            </a:r>
          </a:p>
          <a:p>
            <a:pPr marL="1600200" marR="0" lvl="3" indent="-342900" algn="l" defTabSz="685800" rtl="0" eaLnBrk="0" fontAlgn="base" latinLnBrk="0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dirty="0"/>
              <a:t>Bulleted item </a:t>
            </a:r>
          </a:p>
          <a:p>
            <a:pPr lvl="2"/>
            <a:endParaRPr lang="en-US" altLang="en-US" dirty="0"/>
          </a:p>
          <a:p>
            <a:pPr lvl="1"/>
            <a:endParaRPr lang="en-US" altLang="en-US" dirty="0"/>
          </a:p>
          <a:p>
            <a:pPr marL="514350" marR="0" lvl="1" indent="-171450" algn="l" defTabSz="685800" rtl="0" eaLnBrk="0" fontAlgn="base" latinLnBrk="0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altLang="en-U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0" y="45720"/>
            <a:ext cx="12192000" cy="777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000"/>
            </a:lvl1pPr>
          </a:lstStyle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005840" y="6309359"/>
            <a:ext cx="6400800" cy="338328"/>
          </a:xfrm>
          <a:prstGeom prst="rect">
            <a:avLst/>
          </a:prstGeom>
        </p:spPr>
        <p:txBody>
          <a:bodyPr anchor="t" anchorCtr="0"/>
          <a:lstStyle>
            <a:lvl1pPr>
              <a:defRPr sz="1600" b="1">
                <a:solidFill>
                  <a:srgbClr val="7B5229"/>
                </a:solidFill>
              </a:defRPr>
            </a:lvl1pPr>
          </a:lstStyle>
          <a:p>
            <a:pPr>
              <a:defRPr/>
            </a:pPr>
            <a:r>
              <a:rPr lang="en-US"/>
              <a:t>My Presentation/Course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997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4632" y="1097280"/>
            <a:ext cx="11261562" cy="4946904"/>
          </a:xfrm>
        </p:spPr>
        <p:txBody>
          <a:bodyPr/>
          <a:lstStyle>
            <a:lvl1pPr>
              <a:lnSpc>
                <a:spcPct val="100000"/>
              </a:lnSpc>
              <a:defRPr lang="en-US" altLang="en-US" sz="3200" b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00100" indent="-342900">
              <a:lnSpc>
                <a:spcPct val="100000"/>
              </a:lnSpc>
              <a:defRPr sz="280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 sz="240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2913" indent="-334963">
              <a:lnSpc>
                <a:spcPct val="100000"/>
              </a:lnSpc>
              <a:defRPr sz="200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0">
              <a:buNone/>
              <a:defRPr sz="160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endParaRPr lang="en-US" altLang="en-U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0" y="45720"/>
            <a:ext cx="12192000" cy="777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/>
            </a:lvl1pPr>
          </a:lstStyle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005840" y="6309359"/>
            <a:ext cx="6400800" cy="338328"/>
          </a:xfrm>
          <a:prstGeom prst="rect">
            <a:avLst/>
          </a:prstGeom>
        </p:spPr>
        <p:txBody>
          <a:bodyPr anchor="t" anchorCtr="0"/>
          <a:lstStyle>
            <a:lvl1pPr>
              <a:defRPr sz="1600" b="1">
                <a:solidFill>
                  <a:srgbClr val="7B5229"/>
                </a:solidFill>
              </a:defRPr>
            </a:lvl1pPr>
          </a:lstStyle>
          <a:p>
            <a:pPr>
              <a:defRPr/>
            </a:pPr>
            <a:r>
              <a:rPr lang="en-US"/>
              <a:t>My Presentation/Course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6251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4632" y="1097280"/>
            <a:ext cx="5538537" cy="4949742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4899" y="1097280"/>
            <a:ext cx="5642811" cy="4865521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0" y="45720"/>
            <a:ext cx="12192000" cy="777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05840" y="6309359"/>
            <a:ext cx="6400800" cy="338328"/>
          </a:xfrm>
          <a:prstGeom prst="rect">
            <a:avLst/>
          </a:prstGeom>
        </p:spPr>
        <p:txBody>
          <a:bodyPr anchor="t" anchorCtr="0"/>
          <a:lstStyle>
            <a:lvl1pPr>
              <a:defRPr sz="1600" b="1">
                <a:solidFill>
                  <a:srgbClr val="7B5229"/>
                </a:solidFill>
              </a:defRPr>
            </a:lvl1pPr>
          </a:lstStyle>
          <a:p>
            <a:pPr>
              <a:defRPr/>
            </a:pPr>
            <a:r>
              <a:rPr lang="en-US"/>
              <a:t>My Presentation/Course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1813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00210" y="1097280"/>
            <a:ext cx="3958389" cy="4743078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8827" y="1097280"/>
            <a:ext cx="6776215" cy="4751351"/>
          </a:xfrm>
        </p:spPr>
        <p:txBody>
          <a:bodyPr/>
          <a:lstStyle>
            <a:lvl1pPr marL="347663" indent="-347663">
              <a:lnSpc>
                <a:spcPct val="100000"/>
              </a:lnSpc>
              <a:buFont typeface="Arial" panose="020B0604020202020204" pitchFamily="34" charset="0"/>
              <a:buChar char="•"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98513" indent="-334963">
              <a:buFont typeface="Arial" panose="020B0604020202020204" pitchFamily="34" charset="0"/>
              <a:buChar char="•"/>
              <a:defRPr sz="2800"/>
            </a:lvl2pPr>
            <a:lvl3pPr marL="1262063" indent="-347663">
              <a:buFont typeface="Arial" panose="020B0604020202020204" pitchFamily="34" charset="0"/>
              <a:buChar char="•"/>
              <a:defRPr sz="2400"/>
            </a:lvl3pPr>
            <a:lvl4pPr marL="1597025" indent="-334963">
              <a:buFont typeface="Arial" panose="020B0604020202020204" pitchFamily="34" charset="0"/>
              <a:buChar char="•"/>
              <a:defRPr sz="200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0"/>
            <a:endParaRPr lang="en-US" dirty="0"/>
          </a:p>
        </p:txBody>
      </p:sp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0" y="45720"/>
            <a:ext cx="12192000" cy="777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05840" y="6309360"/>
            <a:ext cx="6400800" cy="338328"/>
          </a:xfrm>
          <a:prstGeom prst="rect">
            <a:avLst/>
          </a:prstGeom>
        </p:spPr>
        <p:txBody>
          <a:bodyPr anchor="t" anchorCtr="0"/>
          <a:lstStyle>
            <a:lvl1pPr>
              <a:defRPr sz="1600" b="1">
                <a:solidFill>
                  <a:srgbClr val="7B5229"/>
                </a:solidFill>
              </a:defRPr>
            </a:lvl1pPr>
          </a:lstStyle>
          <a:p>
            <a:pPr>
              <a:defRPr/>
            </a:pPr>
            <a:r>
              <a:rPr lang="en-US"/>
              <a:t>My Presentation/Course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403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00210" y="1207084"/>
            <a:ext cx="3958389" cy="2152692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8827" y="1097280"/>
            <a:ext cx="6776215" cy="5037302"/>
          </a:xfrm>
        </p:spPr>
        <p:txBody>
          <a:bodyPr/>
          <a:lstStyle>
            <a:lvl1pPr marL="0" marR="0" indent="0" algn="l" defTabSz="685800" rtl="0" eaLnBrk="0" fontAlgn="base" latinLnBrk="0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 sz="3200" b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marR="0" indent="-342900" algn="l" defTabSz="685800" rtl="0" eaLnBrk="0" fontAlgn="base" latinLnBrk="0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050"/>
            </a:lvl2pPr>
            <a:lvl3pPr marL="1257300" marR="0" indent="-342900" algn="l" defTabSz="685800" rtl="0" eaLnBrk="0" fontAlgn="base" latinLnBrk="0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900"/>
            </a:lvl3pPr>
            <a:lvl4pPr marL="1600200" marR="0" indent="-342900" algn="l" defTabSz="685800" rtl="0" eaLnBrk="0" fontAlgn="base" latinLnBrk="0" hangingPunct="0">
              <a:lnSpc>
                <a:spcPct val="10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en-US" dirty="0"/>
              <a:t>Click to edit Master text styles</a:t>
            </a:r>
          </a:p>
          <a:p>
            <a:pPr marL="566738" lvl="1" indent="-334963">
              <a:buFont typeface="Arial" panose="020B0604020202020204" pitchFamily="34" charset="0"/>
              <a:buChar char="•"/>
            </a:pPr>
            <a:r>
              <a:rPr lang="en-US" sz="2800" dirty="0"/>
              <a:t>Bullet text</a:t>
            </a:r>
          </a:p>
          <a:p>
            <a:pPr marL="971550" lvl="2" indent="-346075">
              <a:buFont typeface="Arial" panose="020B0604020202020204" pitchFamily="34" charset="0"/>
              <a:buChar char="•"/>
            </a:pPr>
            <a:r>
              <a:rPr lang="en-US" sz="2400" dirty="0"/>
              <a:t>Bullet text</a:t>
            </a:r>
          </a:p>
          <a:p>
            <a:pPr marL="971550" lvl="2" indent="-346075">
              <a:buFont typeface="Arial" panose="020B0604020202020204" pitchFamily="34" charset="0"/>
              <a:buChar char="•"/>
            </a:pPr>
            <a:r>
              <a:rPr lang="en-US" sz="2400" dirty="0"/>
              <a:t>Bullet text 2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7700210" y="3554643"/>
            <a:ext cx="3958389" cy="2152692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0" y="45720"/>
            <a:ext cx="12192000" cy="777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1005840" y="6309360"/>
            <a:ext cx="6400800" cy="338328"/>
          </a:xfrm>
          <a:prstGeom prst="rect">
            <a:avLst/>
          </a:prstGeom>
        </p:spPr>
        <p:txBody>
          <a:bodyPr anchor="t" anchorCtr="0"/>
          <a:lstStyle>
            <a:lvl1pPr>
              <a:defRPr sz="1600" b="1">
                <a:solidFill>
                  <a:srgbClr val="7B5229"/>
                </a:solidFill>
              </a:defRPr>
            </a:lvl1pPr>
          </a:lstStyle>
          <a:p>
            <a:pPr>
              <a:defRPr/>
            </a:pPr>
            <a:r>
              <a:rPr lang="en-US"/>
              <a:t>My Presentation/Course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7355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78827" y="1208317"/>
            <a:ext cx="3958389" cy="2152692"/>
          </a:xfrm>
        </p:spPr>
        <p:txBody>
          <a:bodyPr rtlCol="0">
            <a:normAutofit/>
          </a:bodyPr>
          <a:lstStyle>
            <a:lvl1pPr marL="0" indent="0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71308" y="1097280"/>
            <a:ext cx="6776215" cy="4808788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3200" b="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66738" indent="-334963">
              <a:buFont typeface="Arial" panose="020B0604020202020204" pitchFamily="34" charset="0"/>
              <a:buChar char="•"/>
              <a:defRPr sz="2800"/>
            </a:lvl2pPr>
            <a:lvl3pPr marL="1030288" indent="-347663">
              <a:buFont typeface="Arial" panose="020B0604020202020204" pitchFamily="34" charset="0"/>
              <a:buChar char="•"/>
              <a:defRPr sz="2400"/>
            </a:lvl3pPr>
            <a:lvl4pPr marL="1481138" indent="-334963">
              <a:buFont typeface="Arial" panose="020B0604020202020204" pitchFamily="34" charset="0"/>
              <a:buChar char="•"/>
              <a:defRPr sz="200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478827" y="3571918"/>
            <a:ext cx="3958389" cy="2152692"/>
          </a:xfrm>
        </p:spPr>
        <p:txBody>
          <a:bodyPr rtlCol="0">
            <a:normAutofit/>
          </a:bodyPr>
          <a:lstStyle>
            <a:lvl1pPr marL="0" indent="0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 dirty="0"/>
          </a:p>
        </p:txBody>
      </p:sp>
      <p:sp>
        <p:nvSpPr>
          <p:cNvPr id="17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0" y="45720"/>
            <a:ext cx="12192000" cy="777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1005840" y="6309360"/>
            <a:ext cx="6400800" cy="338328"/>
          </a:xfrm>
          <a:prstGeom prst="rect">
            <a:avLst/>
          </a:prstGeom>
        </p:spPr>
        <p:txBody>
          <a:bodyPr anchor="t" anchorCtr="0"/>
          <a:lstStyle>
            <a:lvl1pPr>
              <a:defRPr sz="1600" b="1">
                <a:solidFill>
                  <a:srgbClr val="7B5229"/>
                </a:solidFill>
              </a:defRPr>
            </a:lvl1pPr>
          </a:lstStyle>
          <a:p>
            <a:pPr>
              <a:defRPr/>
            </a:pPr>
            <a:r>
              <a:rPr lang="en-US"/>
              <a:t>My Presentation/Course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1171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0" y="45720"/>
            <a:ext cx="12192000" cy="777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" hasCustomPrompt="1"/>
          </p:nvPr>
        </p:nvSpPr>
        <p:spPr>
          <a:xfrm>
            <a:off x="481258" y="1097280"/>
            <a:ext cx="6764493" cy="4669666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800" baseline="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00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en-US" dirty="0"/>
              <a:t>Click an icon to insert your media item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46683" y="6996116"/>
            <a:ext cx="1181932" cy="27431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005840" y="6309360"/>
            <a:ext cx="6400800" cy="338328"/>
          </a:xfrm>
          <a:prstGeom prst="rect">
            <a:avLst/>
          </a:prstGeom>
        </p:spPr>
        <p:txBody>
          <a:bodyPr anchor="t" anchorCtr="0"/>
          <a:lstStyle>
            <a:lvl1pPr>
              <a:defRPr sz="1600" b="1">
                <a:solidFill>
                  <a:srgbClr val="7B5229"/>
                </a:solidFill>
              </a:defRPr>
            </a:lvl1pPr>
          </a:lstStyle>
          <a:p>
            <a:pPr>
              <a:defRPr/>
            </a:pPr>
            <a:r>
              <a:rPr lang="en-US"/>
              <a:t>My Presentation/Course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7488820" y="1097279"/>
            <a:ext cx="4398379" cy="485210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026338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My Presentation/Course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84632" y="1097280"/>
            <a:ext cx="5535386" cy="481692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4"/>
          <p:cNvSpPr>
            <a:spLocks noGrp="1"/>
          </p:cNvSpPr>
          <p:nvPr>
            <p:ph sz="quarter" idx="13"/>
          </p:nvPr>
        </p:nvSpPr>
        <p:spPr>
          <a:xfrm>
            <a:off x="6362918" y="1097279"/>
            <a:ext cx="5535386" cy="481692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14609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273" y="1097280"/>
            <a:ext cx="11273589" cy="4925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 </a:t>
            </a:r>
          </a:p>
          <a:p>
            <a:pPr lvl="2"/>
            <a:r>
              <a:rPr lang="en-US" altLang="en-US" dirty="0"/>
              <a:t>Third level </a:t>
            </a:r>
          </a:p>
          <a:p>
            <a:pPr lvl="3"/>
            <a:r>
              <a:rPr lang="en-US" altLang="en-US" dirty="0"/>
              <a:t>Fourth level </a:t>
            </a:r>
          </a:p>
          <a:p>
            <a:pPr marL="342900" marR="0" lvl="0" indent="-342900" algn="l" defTabSz="685800" rtl="0" eaLnBrk="0" fontAlgn="base" latinLnBrk="0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dirty="0"/>
              <a:t>Click to edit Master text </a:t>
            </a:r>
            <a:r>
              <a:rPr lang="en-US" altLang="en-US"/>
              <a:t>styles </a:t>
            </a:r>
            <a:endParaRPr lang="en-US" altLang="en-US" dirty="0"/>
          </a:p>
          <a:p>
            <a:pPr lvl="0"/>
            <a:endParaRPr lang="en-US" altLang="en-US" dirty="0"/>
          </a:p>
          <a:p>
            <a:pPr lvl="3"/>
            <a:endParaRPr lang="en-US" altLang="en-US" dirty="0"/>
          </a:p>
          <a:p>
            <a:pPr lvl="3"/>
            <a:endParaRPr lang="en-US" altLang="en-US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 bwMode="auto">
          <a:xfrm>
            <a:off x="0" y="48127"/>
            <a:ext cx="12192000" cy="767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146683" y="6309360"/>
            <a:ext cx="754465" cy="33832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fld id="{9EDCE50D-B1AF-4B98-A62C-0CB4BC927C9E}" type="slidenum">
              <a:rPr lang="en-US" sz="1600" b="1" baseline="0" smtClean="0">
                <a:solidFill>
                  <a:srgbClr val="7B5229"/>
                </a:solidFill>
              </a:rPr>
              <a:t>‹#›</a:t>
            </a:fld>
            <a:endParaRPr lang="en-US" sz="1600" b="1" dirty="0">
              <a:solidFill>
                <a:srgbClr val="7B5229"/>
              </a:solidFill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3069771" y="651836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5840" y="6311168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600" b="1">
                <a:solidFill>
                  <a:srgbClr val="7B5229"/>
                </a:solidFill>
              </a:defRPr>
            </a:lvl1pPr>
          </a:lstStyle>
          <a:p>
            <a:pPr>
              <a:defRPr/>
            </a:pPr>
            <a:r>
              <a:rPr lang="en-US"/>
              <a:t>My Presentation/Course Title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3" r:id="rId2"/>
    <p:sldLayoutId id="2147483662" r:id="rId3"/>
    <p:sldLayoutId id="2147483664" r:id="rId4"/>
    <p:sldLayoutId id="2147483669" r:id="rId5"/>
    <p:sldLayoutId id="2147483671" r:id="rId6"/>
    <p:sldLayoutId id="2147483672" r:id="rId7"/>
    <p:sldLayoutId id="2147483667" r:id="rId8"/>
    <p:sldLayoutId id="2147483682" r:id="rId9"/>
    <p:sldLayoutId id="2147483674" r:id="rId10"/>
  </p:sldLayoutIdLst>
  <p:hf sldNum="0" hdr="0" dt="0"/>
  <p:txStyles>
    <p:titleStyle>
      <a:lvl1pPr algn="ctr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 kern="1200">
          <a:solidFill>
            <a:srgbClr val="FFC82E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42900" marR="0" indent="-342900" algn="l" defTabSz="685800" rtl="0" eaLnBrk="0" fontAlgn="base" latinLnBrk="0" hangingPunct="0">
        <a:lnSpc>
          <a:spcPct val="100000"/>
        </a:lnSpc>
        <a:spcBef>
          <a:spcPts val="750"/>
        </a:spcBef>
        <a:spcAft>
          <a:spcPct val="0"/>
        </a:spcAft>
        <a:buClrTx/>
        <a:buSzTx/>
        <a:buFont typeface="Arial" panose="020B0604020202020204" pitchFamily="34" charset="0"/>
        <a:buChar char="•"/>
        <a:tabLst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00100" indent="-342900" algn="l" defTabSz="685800" rtl="0" eaLnBrk="0" fontAlgn="base" hangingPunct="0">
        <a:lnSpc>
          <a:spcPct val="10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57300" indent="-342900" algn="l" defTabSz="685800" rtl="0" eaLnBrk="0" fontAlgn="base" hangingPunct="0">
        <a:lnSpc>
          <a:spcPct val="10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5763" indent="-336550" algn="l" defTabSz="685800" rtl="0" eaLnBrk="0" fontAlgn="base" hangingPunct="0">
        <a:lnSpc>
          <a:spcPct val="10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0181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hf sldNum="0"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3JKxG7Yiv00?feature=oembed" TargetMode="External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(null)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mailto:dstern@iaff.org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98998" y="3429000"/>
            <a:ext cx="10615958" cy="873846"/>
          </a:xfrm>
        </p:spPr>
        <p:txBody>
          <a:bodyPr anchor="t" anchorCtr="0">
            <a:normAutofit fontScale="90000"/>
          </a:bodyPr>
          <a:lstStyle/>
          <a:p>
            <a:r>
              <a:rPr lang="en-US" sz="4000" dirty="0">
                <a:latin typeface="Franklin Gothic Medium" panose="020B0603020102020204" pitchFamily="34" charset="0"/>
              </a:rPr>
              <a:t>Communicating to Defeat Your Enemies and Win Public Support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type="subTitle" idx="1"/>
          </p:nvPr>
        </p:nvSpPr>
        <p:spPr>
          <a:xfrm>
            <a:off x="561794" y="5113406"/>
            <a:ext cx="11090366" cy="934058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2400" b="1" dirty="0">
                <a:latin typeface="Franklin Gothic Medium" panose="020B0603020102020204" pitchFamily="34" charset="0"/>
              </a:rPr>
              <a:t>Mark Treglio: Assistant to the General President for Communications, Media &amp; Strategic Campaigns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970FA5-8F4C-4BF0-8C86-024F124F22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6956" y="1217352"/>
            <a:ext cx="2276475" cy="20097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A9C9455-FAAB-44DC-8953-517D7161CA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999" y="850637"/>
            <a:ext cx="3657607" cy="274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3795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derstanding the words You use">
            <a:extLst>
              <a:ext uri="{FF2B5EF4-FFF2-40B4-BE49-F238E27FC236}">
                <a16:creationId xmlns:a16="http://schemas.microsoft.com/office/drawing/2014/main" id="{FE0726C0-3F3F-45B6-ABBC-2352DD59EDFF}"/>
              </a:ext>
            </a:extLst>
          </p:cNvPr>
          <p:cNvSpPr txBox="1"/>
          <p:nvPr/>
        </p:nvSpPr>
        <p:spPr>
          <a:xfrm>
            <a:off x="1215442" y="0"/>
            <a:ext cx="9761116" cy="7593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>
            <a:noAutofit/>
          </a:bodyPr>
          <a:lstStyle>
            <a:lvl1pPr algn="l" defTabSz="418980">
              <a:defRPr sz="4386" b="0" cap="all" spc="701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US" sz="4800" b="1" dirty="0">
                <a:solidFill>
                  <a:srgbClr val="FFC82E"/>
                </a:solidFill>
                <a:latin typeface="Franklin Gothic Medium" panose="020B0603020102020204" pitchFamily="34" charset="0"/>
                <a:cs typeface="Arial" panose="020B0604020202020204" pitchFamily="34" charset="0"/>
              </a:rPr>
              <a:t>KNOWING YOUR AUDIENCE</a:t>
            </a:r>
            <a:endParaRPr sz="4800" b="1" dirty="0">
              <a:solidFill>
                <a:srgbClr val="FFC82E"/>
              </a:solidFill>
              <a:latin typeface="Franklin Gothic Medium" panose="020B06030201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depositphotos_30462983-stock-photo-couch-potato-watching-tv.jpg" descr="depositphotos_30462983-stock-photo-couch-potato-watching-tv.jpg">
            <a:extLst>
              <a:ext uri="{FF2B5EF4-FFF2-40B4-BE49-F238E27FC236}">
                <a16:creationId xmlns:a16="http://schemas.microsoft.com/office/drawing/2014/main" id="{2E9F463C-42C7-42FE-98D3-187462A98D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761" y="970318"/>
            <a:ext cx="5277225" cy="4291937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Quit your bitching and tell me how any of this affects me?">
            <a:extLst>
              <a:ext uri="{FF2B5EF4-FFF2-40B4-BE49-F238E27FC236}">
                <a16:creationId xmlns:a16="http://schemas.microsoft.com/office/drawing/2014/main" id="{565AF902-030F-476B-851F-0CE7EED12573}"/>
              </a:ext>
            </a:extLst>
          </p:cNvPr>
          <p:cNvSpPr txBox="1"/>
          <p:nvPr/>
        </p:nvSpPr>
        <p:spPr>
          <a:xfrm>
            <a:off x="133761" y="5582386"/>
            <a:ext cx="11448648" cy="5645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4600" b="0">
                <a:solidFill>
                  <a:srgbClr val="FFE338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3200" b="1" dirty="0">
                <a:solidFill>
                  <a:srgbClr val="C00000"/>
                </a:solidFill>
              </a:rPr>
              <a:t>Quit your bitching and </a:t>
            </a:r>
            <a:r>
              <a:rPr lang="en-US" sz="3200" b="1" dirty="0">
                <a:solidFill>
                  <a:srgbClr val="C00000"/>
                </a:solidFill>
              </a:rPr>
              <a:t>explain</a:t>
            </a:r>
            <a:r>
              <a:rPr sz="3200" b="1" dirty="0">
                <a:solidFill>
                  <a:srgbClr val="C00000"/>
                </a:solidFill>
              </a:rPr>
              <a:t> how any of this affects me?</a:t>
            </a:r>
          </a:p>
        </p:txBody>
      </p:sp>
      <p:sp>
        <p:nvSpPr>
          <p:cNvPr id="6" name="You have staffing issues?…">
            <a:extLst>
              <a:ext uri="{FF2B5EF4-FFF2-40B4-BE49-F238E27FC236}">
                <a16:creationId xmlns:a16="http://schemas.microsoft.com/office/drawing/2014/main" id="{5F307EF3-4B10-42D6-BE5E-8FFFE2D22808}"/>
              </a:ext>
            </a:extLst>
          </p:cNvPr>
          <p:cNvSpPr txBox="1"/>
          <p:nvPr/>
        </p:nvSpPr>
        <p:spPr>
          <a:xfrm>
            <a:off x="5591683" y="907953"/>
            <a:ext cx="6277370" cy="48118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algn="l">
              <a:defRPr sz="3600">
                <a:solidFill>
                  <a:srgbClr val="FFEC3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200" u="sng" dirty="0">
                <a:solidFill>
                  <a:srgbClr val="C00000"/>
                </a:solidFill>
                <a:latin typeface="Franklin Gothic Medium" panose="020B0603020102020204" pitchFamily="34" charset="0"/>
              </a:rPr>
              <a:t>You have staffing issues? </a:t>
            </a:r>
          </a:p>
          <a:p>
            <a:pPr algn="l">
              <a:defRPr sz="3600">
                <a:latin typeface="Arial"/>
                <a:ea typeface="Arial"/>
                <a:cs typeface="Arial"/>
                <a:sym typeface="Arial"/>
              </a:defRPr>
            </a:pPr>
            <a:r>
              <a:rPr sz="2200" dirty="0">
                <a:latin typeface="Franklin Gothic Medium" panose="020B0603020102020204" pitchFamily="34" charset="0"/>
              </a:rPr>
              <a:t>Well we are short people at work too.</a:t>
            </a:r>
          </a:p>
          <a:p>
            <a:pPr algn="l">
              <a:defRPr sz="3600">
                <a:latin typeface="Arial"/>
                <a:ea typeface="Arial"/>
                <a:cs typeface="Arial"/>
                <a:sym typeface="Arial"/>
              </a:defRPr>
            </a:pPr>
            <a:endParaRPr sz="22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  <a:p>
            <a:pPr algn="l">
              <a:defRPr sz="3600">
                <a:solidFill>
                  <a:srgbClr val="FFE63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200" u="sng" dirty="0">
                <a:solidFill>
                  <a:srgbClr val="C00000"/>
                </a:solidFill>
                <a:latin typeface="Franklin Gothic Medium" panose="020B0603020102020204" pitchFamily="34" charset="0"/>
              </a:rPr>
              <a:t>You don't like your boss?</a:t>
            </a:r>
          </a:p>
          <a:p>
            <a:pPr algn="l">
              <a:defRPr sz="3600">
                <a:latin typeface="Arial"/>
                <a:ea typeface="Arial"/>
                <a:cs typeface="Arial"/>
                <a:sym typeface="Arial"/>
              </a:defRPr>
            </a:pPr>
            <a:r>
              <a:rPr sz="2200" dirty="0">
                <a:latin typeface="Franklin Gothic Medium" panose="020B0603020102020204" pitchFamily="34" charset="0"/>
              </a:rPr>
              <a:t>I don't like mine either. Deal with it snowflake</a:t>
            </a:r>
            <a:r>
              <a:rPr lang="en-US" sz="2200" dirty="0">
                <a:latin typeface="Franklin Gothic Medium" panose="020B0603020102020204" pitchFamily="34" charset="0"/>
              </a:rPr>
              <a:t>.</a:t>
            </a:r>
            <a:r>
              <a:rPr sz="2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.</a:t>
            </a:r>
          </a:p>
          <a:p>
            <a:pPr algn="l">
              <a:defRPr sz="3600">
                <a:latin typeface="Arial"/>
                <a:ea typeface="Arial"/>
                <a:cs typeface="Arial"/>
                <a:sym typeface="Arial"/>
              </a:defRPr>
            </a:pPr>
            <a:endParaRPr sz="22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  <a:p>
            <a:pPr algn="l">
              <a:defRPr sz="3600">
                <a:solidFill>
                  <a:srgbClr val="FFE33C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200" u="sng" dirty="0">
                <a:solidFill>
                  <a:srgbClr val="C00000"/>
                </a:solidFill>
                <a:latin typeface="Franklin Gothic Medium" panose="020B0603020102020204" pitchFamily="34" charset="0"/>
              </a:rPr>
              <a:t>They're cutting positions?</a:t>
            </a:r>
          </a:p>
          <a:p>
            <a:pPr algn="l">
              <a:defRPr sz="3600">
                <a:latin typeface="Arial"/>
                <a:ea typeface="Arial"/>
                <a:cs typeface="Arial"/>
                <a:sym typeface="Arial"/>
              </a:defRPr>
            </a:pPr>
            <a:r>
              <a:rPr sz="2200" dirty="0">
                <a:latin typeface="Franklin Gothic Medium" panose="020B0603020102020204" pitchFamily="34" charset="0"/>
              </a:rPr>
              <a:t>We cut back at my job and we survived.  </a:t>
            </a:r>
          </a:p>
          <a:p>
            <a:pPr algn="l">
              <a:defRPr sz="3600">
                <a:latin typeface="Arial"/>
                <a:ea typeface="Arial"/>
                <a:cs typeface="Arial"/>
                <a:sym typeface="Arial"/>
              </a:defRPr>
            </a:pPr>
            <a:endParaRPr sz="22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  <a:p>
            <a:pPr algn="l">
              <a:defRPr sz="3600">
                <a:latin typeface="Arial"/>
                <a:ea typeface="Arial"/>
                <a:cs typeface="Arial"/>
                <a:sym typeface="Arial"/>
              </a:defRPr>
            </a:pPr>
            <a:r>
              <a:rPr sz="2200" u="sng" dirty="0">
                <a:solidFill>
                  <a:srgbClr val="C00000"/>
                </a:solidFill>
                <a:latin typeface="Franklin Gothic Medium" panose="020B0603020102020204" pitchFamily="34" charset="0"/>
              </a:rPr>
              <a:t>You need a new fire truck?  </a:t>
            </a:r>
          </a:p>
          <a:p>
            <a:pPr algn="l">
              <a:defRPr sz="3600">
                <a:latin typeface="Arial"/>
                <a:ea typeface="Arial"/>
                <a:cs typeface="Arial"/>
                <a:sym typeface="Arial"/>
              </a:defRPr>
            </a:pPr>
            <a:r>
              <a:rPr sz="2200" dirty="0">
                <a:latin typeface="Franklin Gothic Medium" panose="020B0603020102020204" pitchFamily="34" charset="0"/>
              </a:rPr>
              <a:t>I need a new car too.</a:t>
            </a:r>
          </a:p>
          <a:p>
            <a:pPr algn="l">
              <a:defRPr sz="3600">
                <a:latin typeface="Arial"/>
                <a:ea typeface="Arial"/>
                <a:cs typeface="Arial"/>
                <a:sym typeface="Arial"/>
              </a:defRPr>
            </a:pPr>
            <a:endParaRPr sz="22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  <a:p>
            <a:pPr algn="l">
              <a:defRPr sz="3600">
                <a:solidFill>
                  <a:srgbClr val="FFE33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200" u="sng" dirty="0">
                <a:solidFill>
                  <a:srgbClr val="C00000"/>
                </a:solidFill>
                <a:latin typeface="Franklin Gothic Medium" panose="020B0603020102020204" pitchFamily="34" charset="0"/>
              </a:rPr>
              <a:t>You missed your kid's soccer game?</a:t>
            </a:r>
          </a:p>
          <a:p>
            <a:pPr algn="l">
              <a:defRPr sz="3600">
                <a:latin typeface="Arial"/>
                <a:ea typeface="Arial"/>
                <a:cs typeface="Arial"/>
                <a:sym typeface="Arial"/>
              </a:defRPr>
            </a:pPr>
            <a:r>
              <a:rPr sz="2200" dirty="0">
                <a:latin typeface="Franklin Gothic Medium" panose="020B0603020102020204" pitchFamily="34" charset="0"/>
              </a:rPr>
              <a:t>Poor thing. I wish I had your schedule.    </a:t>
            </a:r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045DEE6C-8B56-4F49-9AC4-2253C84D3FE3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4986666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Franklin Gothic Medium" panose="020B0603020102020204" pitchFamily="34" charset="0"/>
              </a:rPr>
              <a:t>YOUR AUDIENCE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771F9A-1B38-4174-8EB7-E617DF1B8827}"/>
              </a:ext>
            </a:extLst>
          </p:cNvPr>
          <p:cNvSpPr txBox="1"/>
          <p:nvPr/>
        </p:nvSpPr>
        <p:spPr>
          <a:xfrm>
            <a:off x="1298340" y="1720840"/>
            <a:ext cx="9595319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>
                <a:latin typeface="Franklin Gothic Medium" panose="020B0603020102020204" pitchFamily="34" charset="0"/>
                <a:cs typeface="Arial" panose="020B0604020202020204" pitchFamily="34" charset="0"/>
              </a:rPr>
              <a:t>The issue is </a:t>
            </a:r>
            <a:r>
              <a:rPr lang="en-US" sz="5400" b="1" dirty="0">
                <a:solidFill>
                  <a:srgbClr val="C00000"/>
                </a:solidFill>
                <a:latin typeface="Franklin Gothic Medium" panose="020B0603020102020204" pitchFamily="34" charset="0"/>
                <a:cs typeface="Arial" panose="020B0604020202020204" pitchFamily="34" charset="0"/>
              </a:rPr>
              <a:t>NEVER</a:t>
            </a:r>
            <a:r>
              <a:rPr lang="en-US" sz="5400" b="1" dirty="0">
                <a:latin typeface="Franklin Gothic Medium" panose="020B0603020102020204" pitchFamily="34" charset="0"/>
                <a:cs typeface="Arial" panose="020B0604020202020204" pitchFamily="34" charset="0"/>
              </a:rPr>
              <a:t> about </a:t>
            </a:r>
            <a:r>
              <a:rPr lang="en-US" sz="5400" b="1" dirty="0">
                <a:solidFill>
                  <a:srgbClr val="C00000"/>
                </a:solidFill>
                <a:latin typeface="Franklin Gothic Medium" panose="020B0603020102020204" pitchFamily="34" charset="0"/>
                <a:cs typeface="Arial" panose="020B0604020202020204" pitchFamily="34" charset="0"/>
              </a:rPr>
              <a:t>YOU</a:t>
            </a:r>
            <a:r>
              <a:rPr lang="en-US" sz="5400" b="1" dirty="0">
                <a:solidFill>
                  <a:schemeClr val="bg1"/>
                </a:solidFill>
                <a:latin typeface="Franklin Gothic Medium" panose="020B0603020102020204" pitchFamily="34" charset="0"/>
                <a:cs typeface="Arial" panose="020B0604020202020204" pitchFamily="34" charset="0"/>
              </a:rPr>
              <a:t>…</a:t>
            </a:r>
          </a:p>
          <a:p>
            <a:pPr algn="ctr"/>
            <a:endParaRPr lang="en-US" sz="5400" b="1" dirty="0">
              <a:solidFill>
                <a:schemeClr val="bg1"/>
              </a:solidFill>
              <a:latin typeface="Franklin Gothic Medium" panose="020B0603020102020204" pitchFamily="34" charset="0"/>
              <a:cs typeface="Arial" panose="020B0604020202020204" pitchFamily="34" charset="0"/>
            </a:endParaRPr>
          </a:p>
          <a:p>
            <a:pPr algn="ctr"/>
            <a:endParaRPr lang="en-US" sz="5400" b="1" dirty="0">
              <a:solidFill>
                <a:schemeClr val="bg1"/>
              </a:solidFill>
              <a:latin typeface="Franklin Gothic Medium" panose="020B06030201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5400" b="1" dirty="0">
                <a:latin typeface="Franklin Gothic Medium" panose="020B0603020102020204" pitchFamily="34" charset="0"/>
                <a:cs typeface="Arial" panose="020B0604020202020204" pitchFamily="34" charset="0"/>
              </a:rPr>
              <a:t>It is </a:t>
            </a:r>
            <a:r>
              <a:rPr lang="en-US" sz="5400" b="1" dirty="0">
                <a:solidFill>
                  <a:srgbClr val="C00000"/>
                </a:solidFill>
                <a:latin typeface="Franklin Gothic Medium" panose="020B0603020102020204" pitchFamily="34" charset="0"/>
                <a:cs typeface="Arial" panose="020B0604020202020204" pitchFamily="34" charset="0"/>
              </a:rPr>
              <a:t>ALWAYS</a:t>
            </a:r>
            <a:r>
              <a:rPr lang="en-US" sz="5400" b="1" dirty="0">
                <a:solidFill>
                  <a:schemeClr val="bg1"/>
                </a:solidFill>
                <a:latin typeface="Franklin Gothic Medium" panose="020B06030201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>
                <a:latin typeface="Franklin Gothic Medium" panose="020B0603020102020204" pitchFamily="34" charset="0"/>
                <a:cs typeface="Arial" panose="020B0604020202020204" pitchFamily="34" charset="0"/>
              </a:rPr>
              <a:t>about</a:t>
            </a:r>
            <a:r>
              <a:rPr lang="en-US" sz="5400" b="1" dirty="0">
                <a:solidFill>
                  <a:schemeClr val="bg1"/>
                </a:solidFill>
                <a:latin typeface="Franklin Gothic Medium" panose="020B06030201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>
                <a:solidFill>
                  <a:srgbClr val="C00000"/>
                </a:solidFill>
                <a:latin typeface="Franklin Gothic Medium" panose="020B0603020102020204" pitchFamily="34" charset="0"/>
                <a:cs typeface="Arial" panose="020B0604020202020204" pitchFamily="34" charset="0"/>
              </a:rPr>
              <a:t>THEM.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9D02D2-D910-4C09-BB0A-C4BADF65A5C0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28276684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Franklin Gothic Medium" panose="020B0603020102020204" pitchFamily="34" charset="0"/>
              </a:rPr>
              <a:t>YOUR AUDIENCE</a:t>
            </a:r>
          </a:p>
        </p:txBody>
      </p:sp>
      <p:sp>
        <p:nvSpPr>
          <p:cNvPr id="4" name="People are selfish.…">
            <a:extLst>
              <a:ext uri="{FF2B5EF4-FFF2-40B4-BE49-F238E27FC236}">
                <a16:creationId xmlns:a16="http://schemas.microsoft.com/office/drawing/2014/main" id="{4F1B8AC8-235B-4F6A-A40A-E5879F499081}"/>
              </a:ext>
            </a:extLst>
          </p:cNvPr>
          <p:cNvSpPr txBox="1"/>
          <p:nvPr/>
        </p:nvSpPr>
        <p:spPr>
          <a:xfrm>
            <a:off x="106960" y="1267304"/>
            <a:ext cx="11881715" cy="3765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marL="241102" indent="-241102" defTabSz="321469">
              <a:defRPr sz="7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4800" b="1" dirty="0">
                <a:latin typeface="Franklin Gothic Medium" panose="020B0603020102020204" pitchFamily="34" charset="0"/>
              </a:rPr>
              <a:t>People are selfish.</a:t>
            </a:r>
          </a:p>
          <a:p>
            <a:pPr marL="241102" indent="-241102" defTabSz="321469">
              <a:defRPr sz="7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4800" b="1" dirty="0">
              <a:latin typeface="Franklin Gothic Medium" panose="020B0603020102020204" pitchFamily="34" charset="0"/>
            </a:endParaRPr>
          </a:p>
          <a:p>
            <a:pPr marL="241102" indent="-241102" defTabSz="321469">
              <a:defRPr sz="7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4800" b="1" dirty="0">
                <a:latin typeface="Franklin Gothic Medium" panose="020B0603020102020204" pitchFamily="34" charset="0"/>
              </a:rPr>
              <a:t>They don’t care about your issues. </a:t>
            </a:r>
            <a:endParaRPr lang="en-US" sz="4800" b="1" dirty="0">
              <a:latin typeface="Franklin Gothic Medium" panose="020B0603020102020204" pitchFamily="34" charset="0"/>
            </a:endParaRPr>
          </a:p>
          <a:p>
            <a:pPr marL="241102" indent="-241102" defTabSz="321469">
              <a:defRPr sz="7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en-US" sz="4800" b="1" dirty="0">
              <a:latin typeface="Franklin Gothic Medium" panose="020B0603020102020204" pitchFamily="34" charset="0"/>
            </a:endParaRPr>
          </a:p>
          <a:p>
            <a:pPr marL="241102" indent="-241102" defTabSz="321469">
              <a:defRPr sz="7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4800" b="1" dirty="0">
                <a:latin typeface="Franklin Gothic Medium" panose="020B0603020102020204" pitchFamily="34" charset="0"/>
              </a:rPr>
              <a:t>They only care about things that affect them.</a:t>
            </a:r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B602F250-F518-48FF-8D9C-666C39E8FE89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26614039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he Likeliness Of Spot Thinking Related Delays In Your Kid At This Stage 2.jpg" descr="The Likeliness Of Spot Thinking Related Delays In Your Kid At This Stage 2.jpg">
            <a:extLst>
              <a:ext uri="{FF2B5EF4-FFF2-40B4-BE49-F238E27FC236}">
                <a16:creationId xmlns:a16="http://schemas.microsoft.com/office/drawing/2014/main" id="{33ECA2B8-BD54-46C1-BDEE-7ECF924EC3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735" y="914482"/>
            <a:ext cx="3797220" cy="4419363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YOUR AUDIENCE">
            <a:extLst>
              <a:ext uri="{FF2B5EF4-FFF2-40B4-BE49-F238E27FC236}">
                <a16:creationId xmlns:a16="http://schemas.microsoft.com/office/drawing/2014/main" id="{0624E575-0C7D-43F2-AF5B-2ED600BF2DF0}"/>
              </a:ext>
            </a:extLst>
          </p:cNvPr>
          <p:cNvSpPr txBox="1"/>
          <p:nvPr/>
        </p:nvSpPr>
        <p:spPr>
          <a:xfrm>
            <a:off x="3347651" y="-92332"/>
            <a:ext cx="5496698" cy="9954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5200" u="sng">
                <a:solidFill>
                  <a:srgbClr val="FFDE33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6000" b="1" u="none" dirty="0">
                <a:solidFill>
                  <a:srgbClr val="FFC000"/>
                </a:solidFill>
                <a:latin typeface="Franklin Gothic Medium" panose="020B0603020102020204" pitchFamily="34" charset="0"/>
              </a:rPr>
              <a:t>YOUR AUDIENCE</a:t>
            </a:r>
          </a:p>
        </p:txBody>
      </p:sp>
      <p:sp>
        <p:nvSpPr>
          <p:cNvPr id="6" name="There aren't enough fire fighters?…">
            <a:extLst>
              <a:ext uri="{FF2B5EF4-FFF2-40B4-BE49-F238E27FC236}">
                <a16:creationId xmlns:a16="http://schemas.microsoft.com/office/drawing/2014/main" id="{71AF3F47-654D-4748-B597-C2B8C34C4417}"/>
              </a:ext>
            </a:extLst>
          </p:cNvPr>
          <p:cNvSpPr txBox="1"/>
          <p:nvPr/>
        </p:nvSpPr>
        <p:spPr>
          <a:xfrm>
            <a:off x="5157101" y="945260"/>
            <a:ext cx="6353108" cy="47503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algn="l">
              <a:defRPr sz="4000">
                <a:solidFill>
                  <a:srgbClr val="FFEC3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400" dirty="0">
                <a:solidFill>
                  <a:srgbClr val="C00000"/>
                </a:solidFill>
                <a:latin typeface="Franklin Gothic Medium" panose="020B0603020102020204" pitchFamily="34" charset="0"/>
              </a:rPr>
              <a:t>There aren't enough fire fighters? </a:t>
            </a:r>
          </a:p>
          <a:p>
            <a:pPr algn="l">
              <a:defRPr sz="4000">
                <a:latin typeface="Arial"/>
                <a:ea typeface="Arial"/>
                <a:cs typeface="Arial"/>
                <a:sym typeface="Arial"/>
              </a:defRPr>
            </a:pPr>
            <a:r>
              <a:rPr sz="2400" dirty="0">
                <a:latin typeface="Franklin Gothic Medium" panose="020B0603020102020204" pitchFamily="34" charset="0"/>
              </a:rPr>
              <a:t>Hmmm… This makes me unsafe.</a:t>
            </a:r>
          </a:p>
          <a:p>
            <a:pPr algn="l">
              <a:defRPr sz="4000">
                <a:latin typeface="Arial"/>
                <a:ea typeface="Arial"/>
                <a:cs typeface="Arial"/>
                <a:sym typeface="Arial"/>
              </a:defRPr>
            </a:pPr>
            <a:endParaRPr sz="1600" dirty="0">
              <a:latin typeface="Franklin Gothic Medium" panose="020B0603020102020204" pitchFamily="34" charset="0"/>
            </a:endParaRPr>
          </a:p>
          <a:p>
            <a:pPr algn="l">
              <a:defRPr sz="4000">
                <a:solidFill>
                  <a:srgbClr val="FFE63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400" dirty="0">
                <a:solidFill>
                  <a:srgbClr val="C00000"/>
                </a:solidFill>
                <a:latin typeface="Franklin Gothic Medium" panose="020B0603020102020204" pitchFamily="34" charset="0"/>
              </a:rPr>
              <a:t>The Fire Chief is creating a crisis?</a:t>
            </a:r>
          </a:p>
          <a:p>
            <a:pPr algn="l">
              <a:defRPr sz="4000">
                <a:latin typeface="Arial"/>
                <a:ea typeface="Arial"/>
                <a:cs typeface="Arial"/>
                <a:sym typeface="Arial"/>
              </a:defRPr>
            </a:pPr>
            <a:r>
              <a:rPr sz="2400" dirty="0">
                <a:latin typeface="Franklin Gothic Medium" panose="020B0603020102020204" pitchFamily="34" charset="0"/>
              </a:rPr>
              <a:t>Hmmm… I don't think he needs to be there.</a:t>
            </a:r>
          </a:p>
          <a:p>
            <a:pPr algn="l">
              <a:defRPr sz="4000">
                <a:latin typeface="Arial"/>
                <a:ea typeface="Arial"/>
                <a:cs typeface="Arial"/>
                <a:sym typeface="Arial"/>
              </a:defRPr>
            </a:pPr>
            <a:endParaRPr sz="1600" dirty="0">
              <a:latin typeface="Franklin Gothic Medium" panose="020B0603020102020204" pitchFamily="34" charset="0"/>
            </a:endParaRPr>
          </a:p>
          <a:p>
            <a:pPr algn="l">
              <a:defRPr sz="4000">
                <a:solidFill>
                  <a:srgbClr val="FFE33C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400" dirty="0">
                <a:solidFill>
                  <a:srgbClr val="C00000"/>
                </a:solidFill>
                <a:latin typeface="Franklin Gothic Medium" panose="020B0603020102020204" pitchFamily="34" charset="0"/>
              </a:rPr>
              <a:t>They're eliminating fire fighters?</a:t>
            </a:r>
          </a:p>
          <a:p>
            <a:pPr algn="l">
              <a:defRPr sz="4000">
                <a:latin typeface="Arial"/>
                <a:ea typeface="Arial"/>
                <a:cs typeface="Arial"/>
                <a:sym typeface="Arial"/>
              </a:defRPr>
            </a:pPr>
            <a:r>
              <a:rPr sz="2400" dirty="0">
                <a:latin typeface="Franklin Gothic Medium" panose="020B0603020102020204" pitchFamily="34" charset="0"/>
              </a:rPr>
              <a:t>How does this make us safer? </a:t>
            </a:r>
          </a:p>
          <a:p>
            <a:pPr algn="l">
              <a:defRPr sz="4000">
                <a:latin typeface="Arial"/>
                <a:ea typeface="Arial"/>
                <a:cs typeface="Arial"/>
                <a:sym typeface="Arial"/>
              </a:defRPr>
            </a:pPr>
            <a:endParaRPr sz="1600" dirty="0">
              <a:latin typeface="Franklin Gothic Medium" panose="020B0603020102020204" pitchFamily="34" charset="0"/>
            </a:endParaRPr>
          </a:p>
          <a:p>
            <a:pPr algn="l">
              <a:defRPr sz="4000">
                <a:latin typeface="Arial"/>
                <a:ea typeface="Arial"/>
                <a:cs typeface="Arial"/>
                <a:sym typeface="Arial"/>
              </a:defRPr>
            </a:pPr>
            <a:r>
              <a:rPr sz="2400" dirty="0">
                <a:solidFill>
                  <a:srgbClr val="C00000"/>
                </a:solidFill>
                <a:latin typeface="Franklin Gothic Medium" panose="020B0603020102020204" pitchFamily="34" charset="0"/>
              </a:rPr>
              <a:t>The fire trucks are unsafe and outdated?  </a:t>
            </a:r>
          </a:p>
          <a:p>
            <a:pPr algn="l">
              <a:defRPr sz="4000">
                <a:latin typeface="Arial"/>
                <a:ea typeface="Arial"/>
                <a:cs typeface="Arial"/>
                <a:sym typeface="Arial"/>
              </a:defRPr>
            </a:pPr>
            <a:r>
              <a:rPr sz="2400" dirty="0">
                <a:latin typeface="Franklin Gothic Medium" panose="020B0603020102020204" pitchFamily="34" charset="0"/>
              </a:rPr>
              <a:t>They can't help me if they can't get to me.</a:t>
            </a:r>
          </a:p>
          <a:p>
            <a:pPr algn="l">
              <a:defRPr sz="4000">
                <a:latin typeface="Arial"/>
                <a:ea typeface="Arial"/>
                <a:cs typeface="Arial"/>
                <a:sym typeface="Arial"/>
              </a:defRPr>
            </a:pPr>
            <a:endParaRPr sz="1600" dirty="0">
              <a:latin typeface="Franklin Gothic Medium" panose="020B0603020102020204" pitchFamily="34" charset="0"/>
            </a:endParaRPr>
          </a:p>
          <a:p>
            <a:pPr algn="l">
              <a:defRPr sz="4000">
                <a:solidFill>
                  <a:srgbClr val="FFE33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400" dirty="0">
                <a:solidFill>
                  <a:srgbClr val="C00000"/>
                </a:solidFill>
                <a:latin typeface="Franklin Gothic Medium" panose="020B0603020102020204" pitchFamily="34" charset="0"/>
              </a:rPr>
              <a:t>Fire fighters are working how many hours?</a:t>
            </a:r>
          </a:p>
          <a:p>
            <a:pPr>
              <a:defRPr sz="4000">
                <a:latin typeface="Arial"/>
                <a:ea typeface="Arial"/>
                <a:cs typeface="Arial"/>
                <a:sym typeface="Arial"/>
              </a:defRPr>
            </a:pPr>
            <a:r>
              <a:rPr lang="en-US" sz="2400" dirty="0">
                <a:latin typeface="Franklin Gothic Medium" panose="020B0603020102020204" pitchFamily="34" charset="0"/>
              </a:rPr>
              <a:t>Fire fighters need to be ready to respond.</a:t>
            </a:r>
            <a:endParaRPr sz="2400" dirty="0">
              <a:latin typeface="Franklin Gothic Medium" panose="020B0603020102020204" pitchFamily="34" charset="0"/>
            </a:endParaRPr>
          </a:p>
        </p:txBody>
      </p:sp>
      <p:sp>
        <p:nvSpPr>
          <p:cNvPr id="7" name="So easy a kid can understand it.">
            <a:extLst>
              <a:ext uri="{FF2B5EF4-FFF2-40B4-BE49-F238E27FC236}">
                <a16:creationId xmlns:a16="http://schemas.microsoft.com/office/drawing/2014/main" id="{B7BAD023-531C-4F25-9D8F-37FEBA94CEE7}"/>
              </a:ext>
            </a:extLst>
          </p:cNvPr>
          <p:cNvSpPr txBox="1"/>
          <p:nvPr/>
        </p:nvSpPr>
        <p:spPr>
          <a:xfrm>
            <a:off x="409609" y="5692006"/>
            <a:ext cx="4747492" cy="4414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>
              <a:defRPr sz="4600">
                <a:solidFill>
                  <a:srgbClr val="FFE338"/>
                </a:solidFill>
              </a:defRPr>
            </a:lvl1pPr>
          </a:lstStyle>
          <a:p>
            <a:r>
              <a:rPr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 easy a kid can understand it.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8313C931-1A02-40C8-B5D9-2AF7E05DCE64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17709889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>
                <a:latin typeface="Franklin Gothic Medium" panose="020B0603020102020204" pitchFamily="34" charset="0"/>
              </a:rPr>
              <a:t>THE WORDS WE USE</a:t>
            </a:r>
          </a:p>
        </p:txBody>
      </p:sp>
      <p:sp>
        <p:nvSpPr>
          <p:cNvPr id="5" name="The way we talk about our work…">
            <a:extLst>
              <a:ext uri="{FF2B5EF4-FFF2-40B4-BE49-F238E27FC236}">
                <a16:creationId xmlns:a16="http://schemas.microsoft.com/office/drawing/2014/main" id="{2CB4FA51-FC13-447D-A6FE-57A82CA2B8F1}"/>
              </a:ext>
            </a:extLst>
          </p:cNvPr>
          <p:cNvSpPr txBox="1"/>
          <p:nvPr/>
        </p:nvSpPr>
        <p:spPr>
          <a:xfrm>
            <a:off x="873071" y="1876892"/>
            <a:ext cx="10445858" cy="20962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2147" tIns="32147" rIns="32147" bIns="32147">
            <a:spAutoFit/>
          </a:bodyPr>
          <a:lstStyle/>
          <a:p>
            <a:pPr algn="ctr" defTabSz="321469">
              <a:defRPr sz="7900" b="0">
                <a:latin typeface="Arial"/>
                <a:ea typeface="Arial"/>
                <a:cs typeface="Arial"/>
                <a:sym typeface="Arial"/>
              </a:defRPr>
            </a:pPr>
            <a:r>
              <a:rPr sz="4400" b="1" dirty="0">
                <a:latin typeface="Franklin Gothic Medium" panose="020B0603020102020204" pitchFamily="34" charset="0"/>
              </a:rPr>
              <a:t>The way we talk about our work </a:t>
            </a:r>
          </a:p>
          <a:p>
            <a:pPr algn="ctr" defTabSz="321469">
              <a:defRPr sz="7900" b="0">
                <a:latin typeface="Arial"/>
                <a:ea typeface="Arial"/>
                <a:cs typeface="Arial"/>
                <a:sym typeface="Arial"/>
              </a:defRPr>
            </a:pPr>
            <a:endParaRPr sz="4400" b="1" dirty="0">
              <a:latin typeface="Franklin Gothic Medium" panose="020B0603020102020204" pitchFamily="34" charset="0"/>
            </a:endParaRPr>
          </a:p>
          <a:p>
            <a:pPr algn="ctr" defTabSz="321469">
              <a:defRPr sz="7900" b="0">
                <a:latin typeface="Arial"/>
                <a:ea typeface="Arial"/>
                <a:cs typeface="Arial"/>
                <a:sym typeface="Arial"/>
              </a:defRPr>
            </a:pPr>
            <a:r>
              <a:rPr sz="4400" b="1" dirty="0">
                <a:latin typeface="Franklin Gothic Medium" panose="020B0603020102020204" pitchFamily="34" charset="0"/>
              </a:rPr>
              <a:t>is just as important as the work we do.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40956B-D77D-4645-B85F-B3C295620BCA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24449633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>
                <a:latin typeface="Franklin Gothic Medium" panose="020B0603020102020204" pitchFamily="34" charset="0"/>
              </a:rPr>
              <a:t>THE WORDS WE USE</a:t>
            </a:r>
          </a:p>
        </p:txBody>
      </p:sp>
      <p:sp>
        <p:nvSpPr>
          <p:cNvPr id="5" name="Your message needs to be shaped so that it affects the public personally.">
            <a:extLst>
              <a:ext uri="{FF2B5EF4-FFF2-40B4-BE49-F238E27FC236}">
                <a16:creationId xmlns:a16="http://schemas.microsoft.com/office/drawing/2014/main" id="{08DDDAF5-16E8-47AE-B8F0-032C357A21D9}"/>
              </a:ext>
            </a:extLst>
          </p:cNvPr>
          <p:cNvSpPr txBox="1"/>
          <p:nvPr/>
        </p:nvSpPr>
        <p:spPr>
          <a:xfrm>
            <a:off x="2634712" y="1075470"/>
            <a:ext cx="6922576" cy="988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2147" tIns="32147" rIns="32147" bIns="32147">
            <a:spAutoFit/>
          </a:bodyPr>
          <a:lstStyle>
            <a:lvl1pPr defTabSz="642937">
              <a:defRPr sz="600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r>
              <a:rPr sz="3000" dirty="0">
                <a:solidFill>
                  <a:schemeClr val="tx1"/>
                </a:solidFill>
                <a:latin typeface="Franklin Gothic Medium" panose="020B0603020102020204" pitchFamily="34" charset="0"/>
              </a:rPr>
              <a:t>Your message needs to be shaped so that it affects the public personally.</a:t>
            </a:r>
          </a:p>
        </p:txBody>
      </p:sp>
      <p:sp>
        <p:nvSpPr>
          <p:cNvPr id="7" name="Example 1:…">
            <a:extLst>
              <a:ext uri="{FF2B5EF4-FFF2-40B4-BE49-F238E27FC236}">
                <a16:creationId xmlns:a16="http://schemas.microsoft.com/office/drawing/2014/main" id="{2E03C282-6639-460E-86E5-FEE2DACA7114}"/>
              </a:ext>
            </a:extLst>
          </p:cNvPr>
          <p:cNvSpPr txBox="1"/>
          <p:nvPr/>
        </p:nvSpPr>
        <p:spPr>
          <a:xfrm>
            <a:off x="335613" y="2597697"/>
            <a:ext cx="5239156" cy="28349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2147" tIns="32147" rIns="32147" bIns="32147">
            <a:spAutoFit/>
          </a:bodyPr>
          <a:lstStyle/>
          <a:p>
            <a:pPr defTabSz="321469">
              <a:defRPr sz="60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3000" u="sng" dirty="0">
                <a:solidFill>
                  <a:srgbClr val="C00000"/>
                </a:solidFill>
                <a:latin typeface="Franklin Gothic Medium" panose="020B0603020102020204" pitchFamily="34" charset="0"/>
              </a:rPr>
              <a:t>Example 1: </a:t>
            </a:r>
          </a:p>
          <a:p>
            <a:pPr defTabSz="321469">
              <a:defRPr sz="6000">
                <a:latin typeface="Arial"/>
                <a:ea typeface="Arial"/>
                <a:cs typeface="Arial"/>
                <a:sym typeface="Arial"/>
              </a:defRPr>
            </a:pPr>
            <a:r>
              <a:rPr sz="3000" dirty="0">
                <a:latin typeface="Franklin Gothic Medium" panose="020B0603020102020204" pitchFamily="34" charset="0"/>
              </a:rPr>
              <a:t>The city council is planning a budget that is going to cut fire department staffing. These cuts will force brownouts due to the lack of manpower.</a:t>
            </a:r>
          </a:p>
        </p:txBody>
      </p:sp>
      <p:sp>
        <p:nvSpPr>
          <p:cNvPr id="8" name="Example 2:…">
            <a:extLst>
              <a:ext uri="{FF2B5EF4-FFF2-40B4-BE49-F238E27FC236}">
                <a16:creationId xmlns:a16="http://schemas.microsoft.com/office/drawing/2014/main" id="{AB3DFA03-0019-42DE-BF07-6C14C5CFE94C}"/>
              </a:ext>
            </a:extLst>
          </p:cNvPr>
          <p:cNvSpPr txBox="1"/>
          <p:nvPr/>
        </p:nvSpPr>
        <p:spPr>
          <a:xfrm>
            <a:off x="6096000" y="2597697"/>
            <a:ext cx="5530724" cy="3296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2147" tIns="32147" rIns="32147" bIns="32147">
            <a:spAutoFit/>
          </a:bodyPr>
          <a:lstStyle/>
          <a:p>
            <a:pPr defTabSz="321469">
              <a:defRPr sz="60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3000" u="sng" dirty="0">
                <a:solidFill>
                  <a:srgbClr val="C00000"/>
                </a:solidFill>
                <a:latin typeface="Franklin Gothic Medium" panose="020B0603020102020204" pitchFamily="34" charset="0"/>
              </a:rPr>
              <a:t>Example 2: </a:t>
            </a:r>
          </a:p>
          <a:p>
            <a:pPr defTabSz="321469">
              <a:defRPr sz="6000">
                <a:latin typeface="Arial"/>
                <a:ea typeface="Arial"/>
                <a:cs typeface="Arial"/>
                <a:sym typeface="Arial"/>
              </a:defRPr>
            </a:pPr>
            <a:r>
              <a:rPr sz="3000" dirty="0">
                <a:latin typeface="Franklin Gothic Medium" panose="020B0603020102020204" pitchFamily="34" charset="0"/>
              </a:rPr>
              <a:t>City politicians are proposing an irresponsible budget that will dangerously reduce the number of fire fighters and possibly close the firehouses that protect our families.  </a:t>
            </a:r>
          </a:p>
        </p:txBody>
      </p:sp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782225AA-0052-4FB5-8A89-0600421B2348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25471626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Franklin Gothic Medium" panose="020B0603020102020204" pitchFamily="34" charset="0"/>
              </a:rPr>
              <a:t>THE WORDS WE USE</a:t>
            </a:r>
          </a:p>
        </p:txBody>
      </p:sp>
      <p:sp>
        <p:nvSpPr>
          <p:cNvPr id="3" name="Politicians don’t plan… they scheme, plot, and conspire.…">
            <a:extLst>
              <a:ext uri="{FF2B5EF4-FFF2-40B4-BE49-F238E27FC236}">
                <a16:creationId xmlns:a16="http://schemas.microsoft.com/office/drawing/2014/main" id="{B4756E3B-19BD-45EF-A862-7AE8DBFCCE31}"/>
              </a:ext>
            </a:extLst>
          </p:cNvPr>
          <p:cNvSpPr txBox="1"/>
          <p:nvPr/>
        </p:nvSpPr>
        <p:spPr>
          <a:xfrm>
            <a:off x="418454" y="1423162"/>
            <a:ext cx="11249859" cy="4011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defTabSz="321469">
              <a:defRPr sz="6000">
                <a:latin typeface="Arial"/>
                <a:ea typeface="Arial"/>
                <a:cs typeface="Arial"/>
                <a:sym typeface="Arial"/>
              </a:defRPr>
            </a:pPr>
            <a:r>
              <a:rPr sz="3200" dirty="0">
                <a:latin typeface="Franklin Gothic Medium" panose="020B0603020102020204" pitchFamily="34" charset="0"/>
              </a:rPr>
              <a:t>Politicians don’t plan… they scheme, plot, and conspire.</a:t>
            </a:r>
          </a:p>
          <a:p>
            <a:pPr defTabSz="321469">
              <a:defRPr sz="6000">
                <a:latin typeface="Arial"/>
                <a:ea typeface="Arial"/>
                <a:cs typeface="Arial"/>
                <a:sym typeface="Arial"/>
              </a:defRPr>
            </a:pPr>
            <a:endParaRPr sz="3200" dirty="0">
              <a:latin typeface="Franklin Gothic Medium" panose="020B0603020102020204" pitchFamily="34" charset="0"/>
            </a:endParaRPr>
          </a:p>
          <a:p>
            <a:pPr defTabSz="321469">
              <a:defRPr sz="6000">
                <a:latin typeface="Arial"/>
                <a:ea typeface="Arial"/>
                <a:cs typeface="Arial"/>
                <a:sym typeface="Arial"/>
              </a:defRPr>
            </a:pPr>
            <a:r>
              <a:rPr sz="3200" dirty="0">
                <a:latin typeface="Franklin Gothic Medium" panose="020B0603020102020204" pitchFamily="34" charset="0"/>
              </a:rPr>
              <a:t>That politician’s plan can also be troublesome, irresponsible, dangerous, etc.</a:t>
            </a:r>
          </a:p>
          <a:p>
            <a:pPr defTabSz="321469">
              <a:defRPr sz="6000">
                <a:latin typeface="Arial"/>
                <a:ea typeface="Arial"/>
                <a:cs typeface="Arial"/>
                <a:sym typeface="Arial"/>
              </a:defRPr>
            </a:pPr>
            <a:endParaRPr sz="3200" dirty="0">
              <a:latin typeface="Franklin Gothic Medium" panose="020B0603020102020204" pitchFamily="34" charset="0"/>
            </a:endParaRPr>
          </a:p>
          <a:p>
            <a:pPr defTabSz="321469">
              <a:defRPr sz="6000">
                <a:latin typeface="Arial"/>
                <a:ea typeface="Arial"/>
                <a:cs typeface="Arial"/>
                <a:sym typeface="Arial"/>
              </a:defRPr>
            </a:pPr>
            <a:r>
              <a:rPr sz="3200" dirty="0">
                <a:latin typeface="Franklin Gothic Medium" panose="020B0603020102020204" pitchFamily="34" charset="0"/>
              </a:rPr>
              <a:t>Politicians don’t reduce staffing… they slash, decimate, and tear apart… They're eliminating fire fighters from our community.</a:t>
            </a:r>
          </a:p>
          <a:p>
            <a:pPr defTabSz="321469">
              <a:defRPr sz="6000">
                <a:latin typeface="Arial"/>
                <a:ea typeface="Arial"/>
                <a:cs typeface="Arial"/>
                <a:sym typeface="Arial"/>
              </a:defRPr>
            </a:pPr>
            <a:r>
              <a:rPr sz="3200" dirty="0">
                <a:latin typeface="Franklin Gothic Medium" panose="020B0603020102020204" pitchFamily="34" charset="0"/>
              </a:rPr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D938FA-A542-4DCA-9966-956D3D6E254B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27407909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15104"/>
            <a:ext cx="12192000" cy="777240"/>
          </a:xfrm>
        </p:spPr>
        <p:txBody>
          <a:bodyPr/>
          <a:lstStyle/>
          <a:p>
            <a:r>
              <a:rPr lang="en-US" sz="4800" dirty="0">
                <a:latin typeface="Franklin Gothic Medium" panose="020B0603020102020204" pitchFamily="34" charset="0"/>
              </a:rPr>
              <a:t>WORDS TELL YOUR STORY</a:t>
            </a:r>
          </a:p>
        </p:txBody>
      </p:sp>
      <p:sp>
        <p:nvSpPr>
          <p:cNvPr id="3" name="UNION">
            <a:extLst>
              <a:ext uri="{FF2B5EF4-FFF2-40B4-BE49-F238E27FC236}">
                <a16:creationId xmlns:a16="http://schemas.microsoft.com/office/drawing/2014/main" id="{F4379CE6-0709-4B38-9393-63A7B6051E26}"/>
              </a:ext>
            </a:extLst>
          </p:cNvPr>
          <p:cNvSpPr txBox="1"/>
          <p:nvPr/>
        </p:nvSpPr>
        <p:spPr>
          <a:xfrm>
            <a:off x="2795343" y="1402392"/>
            <a:ext cx="791884" cy="379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7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latin typeface="Franklin Gothic Medium" panose="020B0603020102020204" pitchFamily="34" charset="0"/>
              </a:rPr>
              <a:t>UNION</a:t>
            </a:r>
          </a:p>
        </p:txBody>
      </p:sp>
      <p:sp>
        <p:nvSpPr>
          <p:cNvPr id="4" name="Line">
            <a:extLst>
              <a:ext uri="{FF2B5EF4-FFF2-40B4-BE49-F238E27FC236}">
                <a16:creationId xmlns:a16="http://schemas.microsoft.com/office/drawing/2014/main" id="{5DCEB368-542A-4CEF-9D42-8AA94E3E4283}"/>
              </a:ext>
            </a:extLst>
          </p:cNvPr>
          <p:cNvSpPr/>
          <p:nvPr/>
        </p:nvSpPr>
        <p:spPr>
          <a:xfrm flipH="1" flipV="1">
            <a:off x="6096000" y="1070515"/>
            <a:ext cx="0" cy="5174167"/>
          </a:xfrm>
          <a:prstGeom prst="line">
            <a:avLst/>
          </a:prstGeom>
          <a:ln w="25400">
            <a:solidFill>
              <a:srgbClr val="FFFFFF"/>
            </a:solidFill>
          </a:ln>
          <a:effectLst>
            <a:outerShdw blurRad="50800" dist="25400" dir="5400000" rotWithShape="0">
              <a:srgbClr val="000000">
                <a:alpha val="37998"/>
              </a:srgbClr>
            </a:outerShdw>
          </a:effectLst>
        </p:spPr>
        <p:txBody>
          <a:bodyPr lIns="32147" tIns="32147" rIns="32147" bIns="32147"/>
          <a:lstStyle/>
          <a:p>
            <a:pPr defTabSz="321469">
              <a:defRPr sz="2400" b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4400" dirty="0">
              <a:solidFill>
                <a:schemeClr val="bg1"/>
              </a:solidFill>
              <a:highlight>
                <a:srgbClr val="000000"/>
              </a:highlight>
            </a:endParaRPr>
          </a:p>
        </p:txBody>
      </p:sp>
      <p:sp>
        <p:nvSpPr>
          <p:cNvPr id="5" name="ASSOCIATION…">
            <a:extLst>
              <a:ext uri="{FF2B5EF4-FFF2-40B4-BE49-F238E27FC236}">
                <a16:creationId xmlns:a16="http://schemas.microsoft.com/office/drawing/2014/main" id="{54BF7280-079A-436D-95F7-FC7ADBB1F968}"/>
              </a:ext>
            </a:extLst>
          </p:cNvPr>
          <p:cNvSpPr txBox="1"/>
          <p:nvPr/>
        </p:nvSpPr>
        <p:spPr>
          <a:xfrm>
            <a:off x="7203691" y="1418497"/>
            <a:ext cx="4081342" cy="379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algn="ctr">
              <a:defRPr sz="7000"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Franklin Gothic Medium" panose="020B0603020102020204" pitchFamily="34" charset="0"/>
              </a:rPr>
              <a:t>ASSOCIATION</a:t>
            </a:r>
            <a:r>
              <a:rPr lang="en-US" sz="2000" dirty="0">
                <a:latin typeface="Franklin Gothic Medium" panose="020B0603020102020204" pitchFamily="34" charset="0"/>
              </a:rPr>
              <a:t>/</a:t>
            </a:r>
            <a:r>
              <a:rPr sz="2000" dirty="0">
                <a:latin typeface="Franklin Gothic Medium" panose="020B0603020102020204" pitchFamily="34" charset="0"/>
              </a:rPr>
              <a:t>FIRE FIGHTERS</a:t>
            </a:r>
          </a:p>
        </p:txBody>
      </p:sp>
      <p:sp>
        <p:nvSpPr>
          <p:cNvPr id="7" name="UNION">
            <a:extLst>
              <a:ext uri="{FF2B5EF4-FFF2-40B4-BE49-F238E27FC236}">
                <a16:creationId xmlns:a16="http://schemas.microsoft.com/office/drawing/2014/main" id="{094A4AF0-7211-4975-8453-47610F5D7BCA}"/>
              </a:ext>
            </a:extLst>
          </p:cNvPr>
          <p:cNvSpPr txBox="1"/>
          <p:nvPr/>
        </p:nvSpPr>
        <p:spPr>
          <a:xfrm>
            <a:off x="2631034" y="2092905"/>
            <a:ext cx="1077219" cy="379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7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US" sz="2000" dirty="0">
                <a:latin typeface="Franklin Gothic Medium" panose="020B0603020102020204" pitchFamily="34" charset="0"/>
                <a:cs typeface="Arial" panose="020B0604020202020204" pitchFamily="34" charset="0"/>
              </a:rPr>
              <a:t>PENSION</a:t>
            </a:r>
            <a:endParaRPr sz="2000" dirty="0">
              <a:latin typeface="Franklin Gothic Medium" panose="020B06030201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ASSOCIATION…">
            <a:extLst>
              <a:ext uri="{FF2B5EF4-FFF2-40B4-BE49-F238E27FC236}">
                <a16:creationId xmlns:a16="http://schemas.microsoft.com/office/drawing/2014/main" id="{539432F9-E49B-44A1-BDA3-3ADB5E636F72}"/>
              </a:ext>
            </a:extLst>
          </p:cNvPr>
          <p:cNvSpPr txBox="1"/>
          <p:nvPr/>
        </p:nvSpPr>
        <p:spPr>
          <a:xfrm>
            <a:off x="8373129" y="2109008"/>
            <a:ext cx="1503618" cy="379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>
              <a:defRPr sz="7000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>
                <a:latin typeface="Franklin Gothic Medium" panose="020B0603020102020204" pitchFamily="34" charset="0"/>
              </a:rPr>
              <a:t>RETIREMENT</a:t>
            </a:r>
            <a:endParaRPr sz="2000" dirty="0">
              <a:latin typeface="Franklin Gothic Medium" panose="020B0603020102020204" pitchFamily="34" charset="0"/>
            </a:endParaRPr>
          </a:p>
        </p:txBody>
      </p:sp>
      <p:sp>
        <p:nvSpPr>
          <p:cNvPr id="10" name="UNION">
            <a:extLst>
              <a:ext uri="{FF2B5EF4-FFF2-40B4-BE49-F238E27FC236}">
                <a16:creationId xmlns:a16="http://schemas.microsoft.com/office/drawing/2014/main" id="{13A36C94-DF94-4EC6-9356-656D7DD4C32E}"/>
              </a:ext>
            </a:extLst>
          </p:cNvPr>
          <p:cNvSpPr txBox="1"/>
          <p:nvPr/>
        </p:nvSpPr>
        <p:spPr>
          <a:xfrm>
            <a:off x="1283201" y="2781995"/>
            <a:ext cx="4456683" cy="379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>
              <a:defRPr sz="7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US" sz="2000" dirty="0">
                <a:latin typeface="Franklin Gothic Medium" panose="020B0603020102020204" pitchFamily="34" charset="0"/>
              </a:rPr>
              <a:t>STAFFING/MANNING/MANPOWER</a:t>
            </a:r>
            <a:endParaRPr sz="2000" dirty="0">
              <a:latin typeface="Franklin Gothic Medium" panose="020B0603020102020204" pitchFamily="34" charset="0"/>
            </a:endParaRPr>
          </a:p>
        </p:txBody>
      </p:sp>
      <p:sp>
        <p:nvSpPr>
          <p:cNvPr id="11" name="ASSOCIATION…">
            <a:extLst>
              <a:ext uri="{FF2B5EF4-FFF2-40B4-BE49-F238E27FC236}">
                <a16:creationId xmlns:a16="http://schemas.microsoft.com/office/drawing/2014/main" id="{EDA7068B-2771-426B-8A07-E6CEB53942A4}"/>
              </a:ext>
            </a:extLst>
          </p:cNvPr>
          <p:cNvSpPr txBox="1"/>
          <p:nvPr/>
        </p:nvSpPr>
        <p:spPr>
          <a:xfrm>
            <a:off x="6360822" y="2763451"/>
            <a:ext cx="5436621" cy="379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algn="ctr">
              <a:defRPr sz="7000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>
                <a:latin typeface="Franklin Gothic Medium" panose="020B0603020102020204" pitchFamily="34" charset="0"/>
              </a:rPr>
              <a:t>FIRE FIGHTERS IN THE COMMUNITY</a:t>
            </a:r>
          </a:p>
        </p:txBody>
      </p:sp>
      <p:sp>
        <p:nvSpPr>
          <p:cNvPr id="12" name="UNION">
            <a:extLst>
              <a:ext uri="{FF2B5EF4-FFF2-40B4-BE49-F238E27FC236}">
                <a16:creationId xmlns:a16="http://schemas.microsoft.com/office/drawing/2014/main" id="{4A811021-9539-42FC-B84B-304457EC6C08}"/>
              </a:ext>
            </a:extLst>
          </p:cNvPr>
          <p:cNvSpPr txBox="1"/>
          <p:nvPr/>
        </p:nvSpPr>
        <p:spPr>
          <a:xfrm>
            <a:off x="1111675" y="3470911"/>
            <a:ext cx="5151833" cy="379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>
              <a:defRPr sz="7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US" sz="2000" dirty="0">
                <a:latin typeface="Franklin Gothic Medium" panose="020B0603020102020204" pitchFamily="34" charset="0"/>
              </a:rPr>
              <a:t>MAYOR/CITY COUNCIL/CITY MANAGER</a:t>
            </a:r>
          </a:p>
        </p:txBody>
      </p:sp>
      <p:sp>
        <p:nvSpPr>
          <p:cNvPr id="13" name="ASSOCIATION…">
            <a:extLst>
              <a:ext uri="{FF2B5EF4-FFF2-40B4-BE49-F238E27FC236}">
                <a16:creationId xmlns:a16="http://schemas.microsoft.com/office/drawing/2014/main" id="{D9459DCA-95F2-42D0-8F7B-B4B3465F353B}"/>
              </a:ext>
            </a:extLst>
          </p:cNvPr>
          <p:cNvSpPr txBox="1"/>
          <p:nvPr/>
        </p:nvSpPr>
        <p:spPr>
          <a:xfrm>
            <a:off x="8345757" y="3467642"/>
            <a:ext cx="1466748" cy="379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>
              <a:defRPr sz="7000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>
                <a:latin typeface="Franklin Gothic Medium" panose="020B0603020102020204" pitchFamily="34" charset="0"/>
              </a:rPr>
              <a:t>POLITICIANS</a:t>
            </a:r>
          </a:p>
        </p:txBody>
      </p:sp>
      <p:sp>
        <p:nvSpPr>
          <p:cNvPr id="14" name="UNION">
            <a:extLst>
              <a:ext uri="{FF2B5EF4-FFF2-40B4-BE49-F238E27FC236}">
                <a16:creationId xmlns:a16="http://schemas.microsoft.com/office/drawing/2014/main" id="{AB5D340E-3146-4D09-9655-D525E99D19B4}"/>
              </a:ext>
            </a:extLst>
          </p:cNvPr>
          <p:cNvSpPr txBox="1"/>
          <p:nvPr/>
        </p:nvSpPr>
        <p:spPr>
          <a:xfrm>
            <a:off x="2321942" y="4182700"/>
            <a:ext cx="1797929" cy="379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7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US" sz="2000" dirty="0">
                <a:latin typeface="Franklin Gothic Medium" panose="020B0603020102020204" pitchFamily="34" charset="0"/>
              </a:rPr>
              <a:t>PROFESSIONAL</a:t>
            </a:r>
            <a:endParaRPr sz="2000" dirty="0">
              <a:latin typeface="Franklin Gothic Medium" panose="020B0603020102020204" pitchFamily="34" charset="0"/>
            </a:endParaRPr>
          </a:p>
        </p:txBody>
      </p:sp>
      <p:sp>
        <p:nvSpPr>
          <p:cNvPr id="15" name="ASSOCIATION…">
            <a:extLst>
              <a:ext uri="{FF2B5EF4-FFF2-40B4-BE49-F238E27FC236}">
                <a16:creationId xmlns:a16="http://schemas.microsoft.com/office/drawing/2014/main" id="{314AEC05-1A12-40E1-9AB0-46E763B19173}"/>
              </a:ext>
            </a:extLst>
          </p:cNvPr>
          <p:cNvSpPr txBox="1"/>
          <p:nvPr/>
        </p:nvSpPr>
        <p:spPr>
          <a:xfrm>
            <a:off x="8588451" y="4171538"/>
            <a:ext cx="981359" cy="379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>
              <a:defRPr sz="7000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>
                <a:latin typeface="Franklin Gothic Medium" panose="020B0603020102020204" pitchFamily="34" charset="0"/>
              </a:rPr>
              <a:t>CAREER</a:t>
            </a:r>
          </a:p>
        </p:txBody>
      </p:sp>
      <p:sp>
        <p:nvSpPr>
          <p:cNvPr id="16" name="UNION">
            <a:extLst>
              <a:ext uri="{FF2B5EF4-FFF2-40B4-BE49-F238E27FC236}">
                <a16:creationId xmlns:a16="http://schemas.microsoft.com/office/drawing/2014/main" id="{03B25415-4D0A-4E3B-893E-5BB5C556CB8D}"/>
              </a:ext>
            </a:extLst>
          </p:cNvPr>
          <p:cNvSpPr txBox="1"/>
          <p:nvPr/>
        </p:nvSpPr>
        <p:spPr>
          <a:xfrm>
            <a:off x="1111675" y="4905327"/>
            <a:ext cx="4438156" cy="379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>
              <a:defRPr sz="7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r>
              <a:rPr lang="en-US" sz="2000" dirty="0">
                <a:latin typeface="Franklin Gothic Medium" panose="020B0603020102020204" pitchFamily="34" charset="0"/>
              </a:rPr>
              <a:t>VOLUNTEER COMPANY</a:t>
            </a:r>
            <a:endParaRPr sz="2000" dirty="0">
              <a:latin typeface="Franklin Gothic Medium" panose="020B0603020102020204" pitchFamily="34" charset="0"/>
            </a:endParaRPr>
          </a:p>
        </p:txBody>
      </p:sp>
      <p:sp>
        <p:nvSpPr>
          <p:cNvPr id="17" name="ASSOCIATION…">
            <a:extLst>
              <a:ext uri="{FF2B5EF4-FFF2-40B4-BE49-F238E27FC236}">
                <a16:creationId xmlns:a16="http://schemas.microsoft.com/office/drawing/2014/main" id="{9012D613-E715-4C48-A4E0-3A84D74837AE}"/>
              </a:ext>
            </a:extLst>
          </p:cNvPr>
          <p:cNvSpPr txBox="1"/>
          <p:nvPr/>
        </p:nvSpPr>
        <p:spPr>
          <a:xfrm>
            <a:off x="6617484" y="4866616"/>
            <a:ext cx="4923293" cy="379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algn="ctr">
              <a:defRPr sz="7000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>
                <a:latin typeface="Franklin Gothic Medium" panose="020B0603020102020204" pitchFamily="34" charset="0"/>
              </a:rPr>
              <a:t>VOLUNTEER CORPORATION</a:t>
            </a:r>
          </a:p>
        </p:txBody>
      </p:sp>
      <p:sp>
        <p:nvSpPr>
          <p:cNvPr id="18" name="UNION">
            <a:extLst>
              <a:ext uri="{FF2B5EF4-FFF2-40B4-BE49-F238E27FC236}">
                <a16:creationId xmlns:a16="http://schemas.microsoft.com/office/drawing/2014/main" id="{10DA7179-FCE2-4C2F-9831-32962911A6C2}"/>
              </a:ext>
            </a:extLst>
          </p:cNvPr>
          <p:cNvSpPr txBox="1"/>
          <p:nvPr/>
        </p:nvSpPr>
        <p:spPr>
          <a:xfrm>
            <a:off x="1678485" y="5552950"/>
            <a:ext cx="3304536" cy="379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>
              <a:defRPr sz="7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r>
              <a:rPr lang="en-US" sz="2000" dirty="0">
                <a:latin typeface="Franklin Gothic Medium" panose="020B0603020102020204" pitchFamily="34" charset="0"/>
              </a:rPr>
              <a:t>PRIVATE AMBULANCE</a:t>
            </a:r>
            <a:endParaRPr sz="2000" dirty="0">
              <a:latin typeface="Franklin Gothic Medium" panose="020B0603020102020204" pitchFamily="34" charset="0"/>
            </a:endParaRPr>
          </a:p>
        </p:txBody>
      </p:sp>
      <p:sp>
        <p:nvSpPr>
          <p:cNvPr id="19" name="ASSOCIATION…">
            <a:extLst>
              <a:ext uri="{FF2B5EF4-FFF2-40B4-BE49-F238E27FC236}">
                <a16:creationId xmlns:a16="http://schemas.microsoft.com/office/drawing/2014/main" id="{E9EC9759-BC8A-4401-BC81-B936922E6EE2}"/>
              </a:ext>
            </a:extLst>
          </p:cNvPr>
          <p:cNvSpPr txBox="1"/>
          <p:nvPr/>
        </p:nvSpPr>
        <p:spPr>
          <a:xfrm>
            <a:off x="6617484" y="5551812"/>
            <a:ext cx="4923293" cy="379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algn="ctr">
              <a:defRPr sz="7000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>
                <a:latin typeface="Franklin Gothic Medium" panose="020B0603020102020204" pitchFamily="34" charset="0"/>
              </a:rPr>
              <a:t>FOR-PROFIT AMBULANCE</a:t>
            </a:r>
          </a:p>
        </p:txBody>
      </p:sp>
      <p:sp>
        <p:nvSpPr>
          <p:cNvPr id="20" name="Footer Placeholder 3">
            <a:extLst>
              <a:ext uri="{FF2B5EF4-FFF2-40B4-BE49-F238E27FC236}">
                <a16:creationId xmlns:a16="http://schemas.microsoft.com/office/drawing/2014/main" id="{D068AE3E-287C-4FF7-B8BC-FF612EC18434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1557731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15104"/>
            <a:ext cx="12192000" cy="777240"/>
          </a:xfrm>
        </p:spPr>
        <p:txBody>
          <a:bodyPr/>
          <a:lstStyle/>
          <a:p>
            <a:r>
              <a:rPr lang="en-US" sz="4800" dirty="0">
                <a:latin typeface="Franklin Gothic Medium" panose="020B0603020102020204" pitchFamily="34" charset="0"/>
              </a:rPr>
              <a:t>WORDS TELL YOUR STORY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F464B3-5FE5-47D5-8F5A-34DB6F9E4BF0}"/>
              </a:ext>
            </a:extLst>
          </p:cNvPr>
          <p:cNvSpPr txBox="1"/>
          <p:nvPr/>
        </p:nvSpPr>
        <p:spPr>
          <a:xfrm>
            <a:off x="1862307" y="1923394"/>
            <a:ext cx="84673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>
                <a:solidFill>
                  <a:srgbClr val="FF0000"/>
                </a:solidFill>
                <a:latin typeface="Franklin Gothic Medium" panose="020B0603020102020204" pitchFamily="34" charset="0"/>
              </a:rPr>
              <a:t>DUES</a:t>
            </a:r>
            <a:r>
              <a:rPr lang="en-US" sz="7200" b="1" dirty="0">
                <a:latin typeface="Franklin Gothic Medium" panose="020B0603020102020204" pitchFamily="34" charset="0"/>
              </a:rPr>
              <a:t> = INVESTMENT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F91A99-621A-467D-A2B5-9B9E3A30DECF}"/>
              </a:ext>
            </a:extLst>
          </p:cNvPr>
          <p:cNvSpPr txBox="1"/>
          <p:nvPr/>
        </p:nvSpPr>
        <p:spPr>
          <a:xfrm>
            <a:off x="1937420" y="3909848"/>
            <a:ext cx="831715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Franklin Gothic Medium" panose="020B0603020102020204" pitchFamily="34" charset="0"/>
              </a:rPr>
              <a:t>Never repeat the word “Dues”</a:t>
            </a:r>
          </a:p>
          <a:p>
            <a:pPr algn="ctr"/>
            <a:endParaRPr lang="en-US" sz="2800" dirty="0">
              <a:latin typeface="Franklin Gothic Medium" panose="020B0603020102020204" pitchFamily="34" charset="0"/>
            </a:endParaRPr>
          </a:p>
          <a:p>
            <a:pPr algn="ctr"/>
            <a:r>
              <a:rPr lang="en-US" sz="2800" dirty="0">
                <a:latin typeface="Franklin Gothic Medium" panose="020B0603020102020204" pitchFamily="34" charset="0"/>
              </a:rPr>
              <a:t>The moment you hear this word, you should immediately switch to the word “investment.” </a:t>
            </a:r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247553A5-52C4-4C56-A082-92CD3AE9915D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21923932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solidFill>
                  <a:srgbClr val="FFC500"/>
                </a:solidFill>
                <a:latin typeface="Franklin Gothic Medium" panose="020B0603020102020204" pitchFamily="34" charset="0"/>
              </a:rPr>
              <a:t>FIRE SPEAK / JARGON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0696C47-DD08-4582-BAB3-42A1C0E0F0E1}"/>
              </a:ext>
            </a:extLst>
          </p:cNvPr>
          <p:cNvSpPr/>
          <p:nvPr/>
        </p:nvSpPr>
        <p:spPr>
          <a:xfrm>
            <a:off x="684107" y="1582340"/>
            <a:ext cx="4660053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4800" b="0">
                <a:latin typeface="Helvetica"/>
                <a:ea typeface="Helvetica"/>
                <a:cs typeface="Helvetica"/>
                <a:sym typeface="Helvetica"/>
              </a:defRPr>
            </a:pPr>
            <a:r>
              <a:rPr lang="en-US" sz="2800" b="1" dirty="0">
                <a:latin typeface="Franklin Gothic Medium" panose="020B0603020102020204" pitchFamily="34" charset="0"/>
                <a:cs typeface="Arial" panose="020B0604020202020204" pitchFamily="34" charset="0"/>
              </a:rPr>
              <a:t>Engine/Ladder</a:t>
            </a:r>
            <a:br>
              <a:rPr lang="en-US" sz="2800" b="1" dirty="0">
                <a:latin typeface="Franklin Gothic Medium" panose="020B0603020102020204" pitchFamily="34" charset="0"/>
                <a:cs typeface="Arial" panose="020B0604020202020204" pitchFamily="34" charset="0"/>
              </a:rPr>
            </a:br>
            <a:r>
              <a:rPr lang="en-US" sz="2800" b="1" dirty="0">
                <a:latin typeface="Franklin Gothic Medium" panose="020B0603020102020204" pitchFamily="34" charset="0"/>
                <a:cs typeface="Arial" panose="020B0604020202020204" pitchFamily="34" charset="0"/>
              </a:rPr>
              <a:t>Apparatus/Pumper </a:t>
            </a:r>
          </a:p>
          <a:p>
            <a:pPr>
              <a:defRPr sz="4800" b="0">
                <a:latin typeface="Helvetica"/>
                <a:ea typeface="Helvetica"/>
                <a:cs typeface="Helvetica"/>
                <a:sym typeface="Helvetica"/>
              </a:defRPr>
            </a:pPr>
            <a:r>
              <a:rPr lang="en-US" sz="2800" b="1" dirty="0">
                <a:latin typeface="Franklin Gothic Medium" panose="020B0603020102020204" pitchFamily="34" charset="0"/>
                <a:cs typeface="Arial" panose="020B0604020202020204" pitchFamily="34" charset="0"/>
              </a:rPr>
              <a:t>Medic Unit / Box</a:t>
            </a:r>
          </a:p>
          <a:p>
            <a:pPr>
              <a:defRPr sz="4800" b="0">
                <a:latin typeface="Helvetica"/>
                <a:ea typeface="Helvetica"/>
                <a:cs typeface="Helvetica"/>
                <a:sym typeface="Helvetica"/>
              </a:defRPr>
            </a:pPr>
            <a:r>
              <a:rPr lang="en-US" sz="2800" b="1" dirty="0">
                <a:latin typeface="Franklin Gothic Medium" panose="020B0603020102020204" pitchFamily="34" charset="0"/>
                <a:cs typeface="Arial" panose="020B0604020202020204" pitchFamily="34" charset="0"/>
              </a:rPr>
              <a:t>Tour / Unit / Turn </a:t>
            </a:r>
          </a:p>
          <a:p>
            <a:pPr>
              <a:defRPr sz="4800" b="0">
                <a:latin typeface="Helvetica"/>
                <a:ea typeface="Helvetica"/>
                <a:cs typeface="Helvetica"/>
                <a:sym typeface="Helvetica"/>
              </a:defRPr>
            </a:pPr>
            <a:r>
              <a:rPr lang="en-US" sz="2800" b="1" dirty="0" err="1">
                <a:latin typeface="Franklin Gothic Medium" panose="020B0603020102020204" pitchFamily="34" charset="0"/>
                <a:cs typeface="Arial" panose="020B0604020202020204" pitchFamily="34" charset="0"/>
              </a:rPr>
              <a:t>Hoseline</a:t>
            </a:r>
            <a:r>
              <a:rPr lang="en-US" sz="2800" b="1" dirty="0">
                <a:latin typeface="Franklin Gothic Medium" panose="020B0603020102020204" pitchFamily="34" charset="0"/>
                <a:cs typeface="Arial" panose="020B0604020202020204" pitchFamily="34" charset="0"/>
              </a:rPr>
              <a:t> / Line / Pipe </a:t>
            </a:r>
          </a:p>
          <a:p>
            <a:pPr>
              <a:defRPr sz="4800" b="0">
                <a:latin typeface="Helvetica"/>
                <a:ea typeface="Helvetica"/>
                <a:cs typeface="Helvetica"/>
                <a:sym typeface="Helvetica"/>
              </a:defRPr>
            </a:pPr>
            <a:r>
              <a:rPr lang="en-US" sz="2800" b="1" dirty="0">
                <a:latin typeface="Franklin Gothic Medium" panose="020B0603020102020204" pitchFamily="34" charset="0"/>
                <a:cs typeface="Arial" panose="020B0604020202020204" pitchFamily="34" charset="0"/>
              </a:rPr>
              <a:t>Staffing  </a:t>
            </a:r>
          </a:p>
          <a:p>
            <a:pPr>
              <a:defRPr sz="4800" b="0">
                <a:latin typeface="Helvetica"/>
                <a:ea typeface="Helvetica"/>
                <a:cs typeface="Helvetica"/>
                <a:sym typeface="Helvetica"/>
              </a:defRPr>
            </a:pPr>
            <a:r>
              <a:rPr lang="en-US" sz="2800" b="1" dirty="0">
                <a:latin typeface="Franklin Gothic Medium" panose="020B0603020102020204" pitchFamily="34" charset="0"/>
                <a:cs typeface="Arial" panose="020B0604020202020204" pitchFamily="34" charset="0"/>
              </a:rPr>
              <a:t>Brownouts</a:t>
            </a:r>
          </a:p>
          <a:p>
            <a:pPr>
              <a:defRPr sz="4800" b="0">
                <a:latin typeface="Helvetica"/>
                <a:ea typeface="Helvetica"/>
                <a:cs typeface="Helvetica"/>
                <a:sym typeface="Helvetica"/>
              </a:defRPr>
            </a:pPr>
            <a:r>
              <a:rPr lang="en-US" sz="2800" b="1" dirty="0">
                <a:latin typeface="Franklin Gothic Medium" panose="020B0603020102020204" pitchFamily="34" charset="0"/>
                <a:cs typeface="Arial" panose="020B0604020202020204" pitchFamily="34" charset="0"/>
              </a:rPr>
              <a:t>Knocked Down</a:t>
            </a:r>
          </a:p>
          <a:p>
            <a:pPr>
              <a:defRPr sz="4800" b="0">
                <a:latin typeface="Helvetica"/>
                <a:ea typeface="Helvetica"/>
                <a:cs typeface="Helvetica"/>
                <a:sym typeface="Helvetica"/>
              </a:defRPr>
            </a:pPr>
            <a:endParaRPr lang="en-US" sz="1000" b="1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46B523C-EF3E-4B43-8C2E-515B58FB0321}"/>
              </a:ext>
            </a:extLst>
          </p:cNvPr>
          <p:cNvSpPr/>
          <p:nvPr/>
        </p:nvSpPr>
        <p:spPr>
          <a:xfrm>
            <a:off x="6339840" y="1582340"/>
            <a:ext cx="527398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4800" b="0">
                <a:latin typeface="Helvetica"/>
                <a:ea typeface="Helvetica"/>
                <a:cs typeface="Helvetica"/>
                <a:sym typeface="Helvetica"/>
              </a:defRPr>
            </a:pPr>
            <a:r>
              <a:rPr lang="en-US" sz="2800" b="1" dirty="0">
                <a:latin typeface="Franklin Gothic Medium" panose="020B0603020102020204" pitchFamily="34" charset="0"/>
              </a:rPr>
              <a:t>Bunker gear/PPE </a:t>
            </a:r>
          </a:p>
          <a:p>
            <a:pPr>
              <a:defRPr sz="4800" b="0">
                <a:latin typeface="Helvetica"/>
                <a:ea typeface="Helvetica"/>
                <a:cs typeface="Helvetica"/>
                <a:sym typeface="Helvetica"/>
              </a:defRPr>
            </a:pPr>
            <a:r>
              <a:rPr lang="en-US" sz="2800" b="1" dirty="0">
                <a:latin typeface="Franklin Gothic Medium" panose="020B0603020102020204" pitchFamily="34" charset="0"/>
              </a:rPr>
              <a:t>Aerial </a:t>
            </a:r>
          </a:p>
          <a:p>
            <a:pPr>
              <a:defRPr sz="4800" b="0">
                <a:latin typeface="Helvetica"/>
                <a:ea typeface="Helvetica"/>
                <a:cs typeface="Helvetica"/>
                <a:sym typeface="Helvetica"/>
              </a:defRPr>
            </a:pPr>
            <a:r>
              <a:rPr lang="en-US" sz="2800" b="1" dirty="0">
                <a:latin typeface="Franklin Gothic Medium" panose="020B0603020102020204" pitchFamily="34" charset="0"/>
              </a:rPr>
              <a:t>House / Structure / Apartment </a:t>
            </a:r>
          </a:p>
          <a:p>
            <a:pPr>
              <a:defRPr sz="4800" b="0">
                <a:latin typeface="Helvetica"/>
                <a:ea typeface="Helvetica"/>
                <a:cs typeface="Helvetica"/>
                <a:sym typeface="Helvetica"/>
              </a:defRPr>
            </a:pPr>
            <a:r>
              <a:rPr lang="en-US" sz="2800" b="1" dirty="0">
                <a:latin typeface="Franklin Gothic Medium" panose="020B0603020102020204" pitchFamily="34" charset="0"/>
              </a:rPr>
              <a:t>Job / Worker</a:t>
            </a:r>
          </a:p>
          <a:p>
            <a:pPr>
              <a:defRPr sz="4800" b="0">
                <a:latin typeface="Helvetica"/>
                <a:ea typeface="Helvetica"/>
                <a:cs typeface="Helvetica"/>
                <a:sym typeface="Helvetica"/>
              </a:defRPr>
            </a:pPr>
            <a:r>
              <a:rPr lang="en-US" sz="2800" b="1" dirty="0">
                <a:latin typeface="Franklin Gothic Medium" panose="020B0603020102020204" pitchFamily="34" charset="0"/>
              </a:rPr>
              <a:t>Chauffeur / Engineer </a:t>
            </a:r>
          </a:p>
          <a:p>
            <a:pPr>
              <a:defRPr sz="4800" b="0">
                <a:latin typeface="Helvetica"/>
                <a:ea typeface="Helvetica"/>
                <a:cs typeface="Helvetica"/>
                <a:sym typeface="Helvetica"/>
              </a:defRPr>
            </a:pPr>
            <a:r>
              <a:rPr lang="en-US" sz="2800" b="1" dirty="0">
                <a:latin typeface="Franklin Gothic Medium" panose="020B0603020102020204" pitchFamily="34" charset="0"/>
              </a:rPr>
              <a:t>SCBA </a:t>
            </a:r>
          </a:p>
          <a:p>
            <a:pPr>
              <a:defRPr sz="4800" b="0">
                <a:latin typeface="Helvetica"/>
                <a:ea typeface="Helvetica"/>
                <a:cs typeface="Helvetica"/>
                <a:sym typeface="Helvetica"/>
              </a:defRPr>
            </a:pPr>
            <a:r>
              <a:rPr lang="en-US" sz="2800" b="1" dirty="0">
                <a:latin typeface="Franklin Gothic Medium" panose="020B0603020102020204" pitchFamily="34" charset="0"/>
              </a:rPr>
              <a:t>ALS / BLS </a:t>
            </a:r>
          </a:p>
          <a:p>
            <a:pPr>
              <a:defRPr sz="4800" b="0">
                <a:latin typeface="Helvetica"/>
                <a:ea typeface="Helvetica"/>
                <a:cs typeface="Helvetica"/>
                <a:sym typeface="Helvetica"/>
              </a:defRPr>
            </a:pPr>
            <a:r>
              <a:rPr lang="en-US" sz="2800" b="1" dirty="0">
                <a:latin typeface="Franklin Gothic Medium" panose="020B0603020102020204" pitchFamily="34" charset="0"/>
              </a:rPr>
              <a:t>First Responder</a:t>
            </a:r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F749C196-3641-49A9-B149-F38561600E4E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11194593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200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7D43F2-F701-410F-BC4C-838348B35501}"/>
              </a:ext>
            </a:extLst>
          </p:cNvPr>
          <p:cNvSpPr txBox="1"/>
          <p:nvPr/>
        </p:nvSpPr>
        <p:spPr>
          <a:xfrm>
            <a:off x="4590284" y="0"/>
            <a:ext cx="22219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>
                <a:solidFill>
                  <a:srgbClr val="FFC000"/>
                </a:solidFill>
                <a:latin typeface="Franklin Gothic Medium" panose="020B0603020102020204" pitchFamily="34" charset="0"/>
              </a:rPr>
              <a:t>GOALS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1A5A35-30AC-4265-A0B9-960DA31BB22D}"/>
              </a:ext>
            </a:extLst>
          </p:cNvPr>
          <p:cNvSpPr txBox="1"/>
          <p:nvPr/>
        </p:nvSpPr>
        <p:spPr>
          <a:xfrm>
            <a:off x="70944" y="1145049"/>
            <a:ext cx="1205011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3200" dirty="0">
                <a:latin typeface="Franklin Gothic Medium" panose="020B0603020102020204" pitchFamily="34" charset="0"/>
              </a:rPr>
              <a:t>Understand why we communicate.</a:t>
            </a:r>
          </a:p>
          <a:p>
            <a:pPr marL="285750" indent="-285750">
              <a:buFontTx/>
              <a:buChar char="-"/>
            </a:pPr>
            <a:endParaRPr lang="en-US" sz="3200" dirty="0">
              <a:latin typeface="Franklin Gothic Medium" panose="020B06030201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3200" dirty="0">
                <a:latin typeface="Franklin Gothic Medium" panose="020B0603020102020204" pitchFamily="34" charset="0"/>
              </a:rPr>
              <a:t>Understand how the words you use are important.</a:t>
            </a:r>
          </a:p>
          <a:p>
            <a:pPr marL="285750" indent="-285750">
              <a:buFontTx/>
              <a:buChar char="-"/>
            </a:pPr>
            <a:endParaRPr lang="en-US" sz="3200" dirty="0">
              <a:latin typeface="Franklin Gothic Medium" panose="020B06030201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3200" dirty="0">
                <a:latin typeface="Franklin Gothic Medium" panose="020B0603020102020204" pitchFamily="34" charset="0"/>
              </a:rPr>
              <a:t>Understand the importance between messaging and communications.</a:t>
            </a:r>
          </a:p>
          <a:p>
            <a:pPr marL="285750" indent="-285750">
              <a:buFontTx/>
              <a:buChar char="-"/>
            </a:pPr>
            <a:endParaRPr lang="en-US" sz="3200" dirty="0">
              <a:latin typeface="Franklin Gothic Medium" panose="020B06030201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3200" dirty="0">
                <a:latin typeface="Franklin Gothic Medium" panose="020B0603020102020204" pitchFamily="34" charset="0"/>
              </a:rPr>
              <a:t>Upgrade DFSR communications ability in a crisis.</a:t>
            </a:r>
          </a:p>
          <a:p>
            <a:pPr marL="285750" indent="-285750">
              <a:buFontTx/>
              <a:buChar char="-"/>
            </a:pPr>
            <a:endParaRPr lang="en-US" sz="3200" dirty="0">
              <a:latin typeface="Franklin Gothic Medium" panose="020B06030201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3200" dirty="0">
                <a:latin typeface="Franklin Gothic Medium" panose="020B0603020102020204" pitchFamily="34" charset="0"/>
              </a:rPr>
              <a:t>Remember to activate IAFF Strategic Campaigns.</a:t>
            </a:r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700C7D16-76CE-4C00-A359-035D5169F6E0}"/>
              </a:ext>
            </a:extLst>
          </p:cNvPr>
          <p:cNvSpPr>
            <a:spLocks noGrp="1"/>
          </p:cNvSpPr>
          <p:nvPr/>
        </p:nvSpPr>
        <p:spPr>
          <a:xfrm>
            <a:off x="972207" y="631473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27111535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>
                <a:solidFill>
                  <a:srgbClr val="FFC500"/>
                </a:solidFill>
                <a:latin typeface="Franklin Gothic Medium" panose="020B0603020102020204" pitchFamily="34" charset="0"/>
              </a:rPr>
              <a:t>FIRE SPEAK/JARGON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EB6651-3686-4765-9859-5895A560D826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  <p:pic>
        <p:nvPicPr>
          <p:cNvPr id="3" name="Online Media 2" title="GA Fire Fighter Suspended">
            <a:hlinkClick r:id="" action="ppaction://media"/>
            <a:extLst>
              <a:ext uri="{FF2B5EF4-FFF2-40B4-BE49-F238E27FC236}">
                <a16:creationId xmlns:a16="http://schemas.microsoft.com/office/drawing/2014/main" id="{364B8DEA-66E1-44D2-B544-85DC1B152DA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453055" y="925436"/>
            <a:ext cx="9285890" cy="522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14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derstanding the words You use">
            <a:extLst>
              <a:ext uri="{FF2B5EF4-FFF2-40B4-BE49-F238E27FC236}">
                <a16:creationId xmlns:a16="http://schemas.microsoft.com/office/drawing/2014/main" id="{FE0726C0-3F3F-45B6-ABBC-2352DD59EDFF}"/>
              </a:ext>
            </a:extLst>
          </p:cNvPr>
          <p:cNvSpPr txBox="1"/>
          <p:nvPr/>
        </p:nvSpPr>
        <p:spPr>
          <a:xfrm>
            <a:off x="2668290" y="0"/>
            <a:ext cx="6855419" cy="3861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>
            <a:noAutofit/>
          </a:bodyPr>
          <a:lstStyle>
            <a:lvl1pPr algn="l" defTabSz="418980">
              <a:defRPr sz="4386" b="0" cap="all" spc="701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US" sz="3600" b="1" dirty="0"/>
              <a:t>YOUR </a:t>
            </a:r>
            <a:r>
              <a:rPr sz="3600" b="1" dirty="0"/>
              <a:t>words </a:t>
            </a:r>
            <a:r>
              <a:rPr lang="en-US" sz="3600" b="1" dirty="0"/>
              <a:t>MATTER</a:t>
            </a:r>
            <a:endParaRPr sz="3600" b="1" dirty="0"/>
          </a:p>
        </p:txBody>
      </p:sp>
      <p:pic>
        <p:nvPicPr>
          <p:cNvPr id="3" name="Picture 1" descr="Picture 1">
            <a:extLst>
              <a:ext uri="{FF2B5EF4-FFF2-40B4-BE49-F238E27FC236}">
                <a16:creationId xmlns:a16="http://schemas.microsoft.com/office/drawing/2014/main" id="{55806C9A-897D-466E-9859-4FEAFA2DA2A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559" t="15831" b="25187"/>
          <a:stretch>
            <a:fillRect/>
          </a:stretch>
        </p:blipFill>
        <p:spPr>
          <a:xfrm>
            <a:off x="870264" y="902784"/>
            <a:ext cx="10197106" cy="4629115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14E65065-6670-4419-9FA5-B263F8435295}"/>
              </a:ext>
            </a:extLst>
          </p:cNvPr>
          <p:cNvSpPr txBox="1"/>
          <p:nvPr/>
        </p:nvSpPr>
        <p:spPr>
          <a:xfrm>
            <a:off x="672201" y="5544194"/>
            <a:ext cx="10395169" cy="434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2147" tIns="32147" rIns="32147" bIns="32147">
            <a:spAutoFit/>
          </a:bodyPr>
          <a:lstStyle/>
          <a:p>
            <a:pPr algn="ctr" defTabSz="321469">
              <a:defRPr sz="2800">
                <a:latin typeface="Arial"/>
                <a:ea typeface="Arial"/>
                <a:cs typeface="Arial"/>
                <a:sym typeface="Arial"/>
              </a:defRPr>
            </a:pPr>
            <a:r>
              <a:rPr sz="2400" dirty="0">
                <a:latin typeface="Franklin Gothic Medium" panose="020B0603020102020204" pitchFamily="34" charset="0"/>
              </a:rPr>
              <a:t>Manpower = Jobs = Union Bosses Want Money. </a:t>
            </a:r>
            <a:r>
              <a:rPr lang="en-US" sz="2400" dirty="0">
                <a:latin typeface="Franklin Gothic Medium" panose="020B0603020102020204" pitchFamily="34" charset="0"/>
              </a:rPr>
              <a:t>    </a:t>
            </a:r>
            <a:r>
              <a:rPr sz="2400" dirty="0">
                <a:latin typeface="Franklin Gothic Medium" panose="020B0603020102020204" pitchFamily="34" charset="0"/>
              </a:rPr>
              <a:t>Does not = Public Safety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862A064-4BE9-4D1B-960F-0CCE025AC3AB}"/>
              </a:ext>
            </a:extLst>
          </p:cNvPr>
          <p:cNvSpPr txBox="1">
            <a:spLocks/>
          </p:cNvSpPr>
          <p:nvPr/>
        </p:nvSpPr>
        <p:spPr bwMode="auto">
          <a:xfrm>
            <a:off x="0" y="93018"/>
            <a:ext cx="12192000" cy="777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5400" dirty="0">
                <a:solidFill>
                  <a:srgbClr val="FFC000"/>
                </a:solidFill>
                <a:latin typeface="Franklin Gothic Medium" panose="020B0603020102020204" pitchFamily="34" charset="0"/>
              </a:rPr>
              <a:t>YOUR WORDS MATTER</a:t>
            </a:r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F5ABA515-3CBC-4C25-947A-E399A36BDD2B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38959065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derstanding the words You use">
            <a:extLst>
              <a:ext uri="{FF2B5EF4-FFF2-40B4-BE49-F238E27FC236}">
                <a16:creationId xmlns:a16="http://schemas.microsoft.com/office/drawing/2014/main" id="{FE0726C0-3F3F-45B6-ABBC-2352DD59EDFF}"/>
              </a:ext>
            </a:extLst>
          </p:cNvPr>
          <p:cNvSpPr txBox="1"/>
          <p:nvPr/>
        </p:nvSpPr>
        <p:spPr>
          <a:xfrm>
            <a:off x="2645043" y="14145"/>
            <a:ext cx="6901914" cy="3861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>
            <a:noAutofit/>
          </a:bodyPr>
          <a:lstStyle>
            <a:lvl1pPr algn="l" defTabSz="418980">
              <a:defRPr sz="4386" b="0" cap="all" spc="701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US" sz="3600" b="1" dirty="0"/>
              <a:t>YOUR </a:t>
            </a:r>
            <a:r>
              <a:rPr sz="3600" b="1" dirty="0"/>
              <a:t>words </a:t>
            </a:r>
            <a:r>
              <a:rPr lang="en-US" sz="3600" b="1" dirty="0"/>
              <a:t>MATTER</a:t>
            </a:r>
            <a:endParaRPr sz="3600" b="1" dirty="0"/>
          </a:p>
        </p:txBody>
      </p:sp>
      <p:pic>
        <p:nvPicPr>
          <p:cNvPr id="3" name="Picture 2" descr="Picture 4">
            <a:extLst>
              <a:ext uri="{FF2B5EF4-FFF2-40B4-BE49-F238E27FC236}">
                <a16:creationId xmlns:a16="http://schemas.microsoft.com/office/drawing/2014/main" id="{BECF08C6-1846-49C3-9119-1F8B5BBC686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449" t="30932" r="6614" b="34933"/>
          <a:stretch>
            <a:fillRect/>
          </a:stretch>
        </p:blipFill>
        <p:spPr>
          <a:xfrm>
            <a:off x="698478" y="913389"/>
            <a:ext cx="10962795" cy="4364239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2D086081-AAFD-451C-B01E-00A506AEF5C1}"/>
              </a:ext>
            </a:extLst>
          </p:cNvPr>
          <p:cNvSpPr txBox="1"/>
          <p:nvPr/>
        </p:nvSpPr>
        <p:spPr>
          <a:xfrm>
            <a:off x="0" y="5307841"/>
            <a:ext cx="12192000" cy="8035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2147" tIns="32147" rIns="32147" bIns="32147">
            <a:spAutoFit/>
          </a:bodyPr>
          <a:lstStyle/>
          <a:p>
            <a:pPr algn="ctr" defTabSz="321469">
              <a:defRPr sz="2800">
                <a:latin typeface="Arial"/>
                <a:ea typeface="Arial"/>
                <a:cs typeface="Arial"/>
                <a:sym typeface="Arial"/>
              </a:defRPr>
            </a:pPr>
            <a:r>
              <a:rPr sz="2400" dirty="0">
                <a:latin typeface="Franklin Gothic Medium" panose="020B0603020102020204" pitchFamily="34" charset="0"/>
              </a:rPr>
              <a:t>Fire Fighters = Public Safety</a:t>
            </a:r>
            <a:r>
              <a:rPr lang="en-US" sz="2400" dirty="0">
                <a:latin typeface="Franklin Gothic Medium" panose="020B0603020102020204" pitchFamily="34" charset="0"/>
              </a:rPr>
              <a:t>. </a:t>
            </a:r>
          </a:p>
          <a:p>
            <a:pPr algn="ctr" defTabSz="321469">
              <a:defRPr sz="2800">
                <a:latin typeface="Arial"/>
                <a:ea typeface="Arial"/>
                <a:cs typeface="Arial"/>
                <a:sym typeface="Arial"/>
              </a:defRPr>
            </a:pPr>
            <a:r>
              <a:rPr sz="2400" dirty="0">
                <a:latin typeface="Franklin Gothic Medium" panose="020B0603020102020204" pitchFamily="34" charset="0"/>
              </a:rPr>
              <a:t>Taking away their talking points is just as effective as having good ones yourself.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1EC0735-1A84-45D5-909F-3F6E514A25C0}"/>
              </a:ext>
            </a:extLst>
          </p:cNvPr>
          <p:cNvSpPr txBox="1">
            <a:spLocks/>
          </p:cNvSpPr>
          <p:nvPr/>
        </p:nvSpPr>
        <p:spPr bwMode="auto">
          <a:xfrm>
            <a:off x="0" y="77252"/>
            <a:ext cx="12192000" cy="777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5400" dirty="0">
                <a:solidFill>
                  <a:srgbClr val="FFC000"/>
                </a:solidFill>
                <a:latin typeface="Franklin Gothic Medium" panose="020B0603020102020204" pitchFamily="34" charset="0"/>
              </a:rPr>
              <a:t>Your Words Matter</a:t>
            </a:r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EBF5F366-B905-4577-A1AE-F743DF060DB1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7650449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84EE0AA5-D8F1-4D0A-ADC1-6373CA5D02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Autofit/>
          </a:bodyPr>
          <a:lstStyle/>
          <a:p>
            <a:r>
              <a:rPr lang="en-US" sz="5400" b="0" dirty="0">
                <a:latin typeface="Franklin Gothic Medium" panose="020B0603020102020204" pitchFamily="34" charset="0"/>
              </a:rPr>
              <a:t>Communications cannot always be controlled:</a:t>
            </a:r>
            <a:endParaRPr lang="en-US" sz="4800" b="0" dirty="0">
              <a:latin typeface="Franklin Gothic Medium" panose="020B0603020102020204" pitchFamily="34" charset="0"/>
            </a:endParaRPr>
          </a:p>
        </p:txBody>
      </p:sp>
      <p:sp>
        <p:nvSpPr>
          <p:cNvPr id="3" name="Subtitle 1">
            <a:extLst>
              <a:ext uri="{FF2B5EF4-FFF2-40B4-BE49-F238E27FC236}">
                <a16:creationId xmlns:a16="http://schemas.microsoft.com/office/drawing/2014/main" id="{E7799DC6-96B8-4EE2-A99F-38D650E6B6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417017"/>
            <a:ext cx="8534400" cy="53081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C00000"/>
                </a:solidFill>
                <a:latin typeface="Franklin Gothic Medium" panose="020B0603020102020204" pitchFamily="34" charset="0"/>
              </a:rPr>
              <a:t>Messages can.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62628C-C030-4E12-8A13-6589AB72A57A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13074720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61486"/>
            <a:ext cx="12192000" cy="777240"/>
          </a:xfrm>
        </p:spPr>
        <p:txBody>
          <a:bodyPr/>
          <a:lstStyle/>
          <a:p>
            <a:r>
              <a:rPr lang="en-US" sz="5400" dirty="0">
                <a:latin typeface="Franklin Gothic Medium" panose="020B0603020102020204" pitchFamily="34" charset="0"/>
              </a:rPr>
              <a:t>MESSAGING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43E8042-EE7D-4772-97A0-35D9C967200B}"/>
              </a:ext>
            </a:extLst>
          </p:cNvPr>
          <p:cNvSpPr txBox="1"/>
          <p:nvPr/>
        </p:nvSpPr>
        <p:spPr>
          <a:xfrm>
            <a:off x="216506" y="822960"/>
            <a:ext cx="11758988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latin typeface="Franklin Gothic Medium" panose="020B0603020102020204" pitchFamily="34" charset="0"/>
              </a:rPr>
              <a:t>“</a:t>
            </a:r>
            <a:r>
              <a:rPr lang="en-US" sz="3600" b="1" u="sng" dirty="0">
                <a:latin typeface="Franklin Gothic Medium" panose="020B0603020102020204" pitchFamily="34" charset="0"/>
              </a:rPr>
              <a:t>MESSAGE</a:t>
            </a:r>
            <a:r>
              <a:rPr lang="en-US" sz="3600" b="1" dirty="0">
                <a:latin typeface="Franklin Gothic Medium" panose="020B0603020102020204" pitchFamily="34" charset="0"/>
              </a:rPr>
              <a:t>” </a:t>
            </a:r>
          </a:p>
          <a:p>
            <a:pPr algn="ctr"/>
            <a:r>
              <a:rPr lang="en-US" sz="2800" dirty="0">
                <a:latin typeface="Franklin Gothic Medium" panose="020B0603020102020204" pitchFamily="34" charset="0"/>
              </a:rPr>
              <a:t>One of those words that is often used – and often misused</a:t>
            </a:r>
          </a:p>
          <a:p>
            <a:endParaRPr lang="en-US" sz="2800" dirty="0">
              <a:latin typeface="Franklin Gothic Medium" panose="020B0603020102020204" pitchFamily="34" charset="0"/>
            </a:endParaRPr>
          </a:p>
          <a:p>
            <a:endParaRPr lang="en-US" sz="2800" dirty="0">
              <a:latin typeface="Franklin Gothic Medium" panose="020B0603020102020204" pitchFamily="34" charset="0"/>
            </a:endParaRPr>
          </a:p>
          <a:p>
            <a:endParaRPr lang="en-US" sz="2800" dirty="0">
              <a:latin typeface="Franklin Gothic Medium" panose="020B0603020102020204" pitchFamily="34" charset="0"/>
            </a:endParaRPr>
          </a:p>
          <a:p>
            <a:r>
              <a:rPr lang="en-US" sz="2800" dirty="0">
                <a:latin typeface="Franklin Gothic Medium" panose="020B0603020102020204" pitchFamily="34" charset="0"/>
              </a:rPr>
              <a:t>Message is what you want your audience to Think, Feel, Do, and Remember</a:t>
            </a:r>
          </a:p>
          <a:p>
            <a:endParaRPr lang="en-US" sz="2800" dirty="0">
              <a:latin typeface="Franklin Gothic Medium" panose="020B0603020102020204" pitchFamily="34" charset="0"/>
            </a:endParaRPr>
          </a:p>
          <a:p>
            <a:r>
              <a:rPr lang="en-US" sz="2800" dirty="0">
                <a:latin typeface="Franklin Gothic Medium" panose="020B0603020102020204" pitchFamily="34" charset="0"/>
              </a:rPr>
              <a:t>It should be appealing, interesting, clear, concise, effective, and compelling</a:t>
            </a:r>
          </a:p>
          <a:p>
            <a:endParaRPr lang="en-US" sz="2800" dirty="0">
              <a:latin typeface="Franklin Gothic Medium" panose="020B0603020102020204" pitchFamily="34" charset="0"/>
            </a:endParaRPr>
          </a:p>
          <a:p>
            <a:r>
              <a:rPr lang="en-US" sz="2800" dirty="0">
                <a:latin typeface="Franklin Gothic Medium" panose="020B0603020102020204" pitchFamily="34" charset="0"/>
              </a:rPr>
              <a:t>It must have a call to action or ask.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49750C-9B74-4512-AA14-6DB42EDCBA4E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37335159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C8AD1B9B-24CD-403C-B5FD-6F42E26B7A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061" y="1042560"/>
            <a:ext cx="11303876" cy="1470025"/>
          </a:xfrm>
        </p:spPr>
        <p:txBody>
          <a:bodyPr>
            <a:noAutofit/>
          </a:bodyPr>
          <a:lstStyle/>
          <a:p>
            <a:r>
              <a:rPr lang="en-US" u="sng" dirty="0">
                <a:latin typeface="Franklin Gothic Medium" panose="020B0603020102020204" pitchFamily="34" charset="0"/>
              </a:rPr>
              <a:t>Message Discipline </a:t>
            </a:r>
            <a:br>
              <a:rPr lang="en-US" sz="3200" b="0" dirty="0">
                <a:latin typeface="Franklin Gothic Medium" panose="020B0603020102020204" pitchFamily="34" charset="0"/>
              </a:rPr>
            </a:br>
            <a:r>
              <a:rPr lang="en-US" sz="3200" b="0" dirty="0">
                <a:latin typeface="Franklin Gothic Medium" panose="020B0603020102020204" pitchFamily="34" charset="0"/>
              </a:rPr>
              <a:t>The art of communicating what you set out to communicate, clearly, memorably and consistently.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116341-C000-4E9A-824A-B2A6933825B4}"/>
              </a:ext>
            </a:extLst>
          </p:cNvPr>
          <p:cNvSpPr txBox="1">
            <a:spLocks/>
          </p:cNvSpPr>
          <p:nvPr/>
        </p:nvSpPr>
        <p:spPr bwMode="auto">
          <a:xfrm>
            <a:off x="444061" y="3429000"/>
            <a:ext cx="11303876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algn="ctr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l"/>
            <a:r>
              <a:rPr lang="en-US" sz="3200" b="0" dirty="0">
                <a:latin typeface="Franklin Gothic Medium" panose="020B0603020102020204" pitchFamily="34" charset="0"/>
              </a:rPr>
              <a:t>Everything you say--- talking points, slogans, and visuals--- should all align to support your core messages.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B8EADE-0EFF-4BED-A682-4CC08FBAFA3A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24646466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9B64172F-DA9E-46E1-ABF0-AF3CC37A50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69671" y="1156474"/>
            <a:ext cx="9452658" cy="1060120"/>
          </a:xfrm>
        </p:spPr>
        <p:txBody>
          <a:bodyPr>
            <a:noAutofit/>
          </a:bodyPr>
          <a:lstStyle/>
          <a:p>
            <a:pPr algn="l"/>
            <a:r>
              <a:rPr lang="en-US" sz="3600" b="0" dirty="0">
                <a:latin typeface="Franklin Gothic Medium" panose="020B0603020102020204" pitchFamily="34" charset="0"/>
              </a:rPr>
              <a:t>When you’re on message, you’re more likely to reach your audience and move them to action.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64EA98E-2B96-4D2E-A057-E7FF4CFD1CB7}"/>
              </a:ext>
            </a:extLst>
          </p:cNvPr>
          <p:cNvSpPr txBox="1">
            <a:spLocks/>
          </p:cNvSpPr>
          <p:nvPr/>
        </p:nvSpPr>
        <p:spPr bwMode="auto">
          <a:xfrm>
            <a:off x="992798" y="3112641"/>
            <a:ext cx="10363200" cy="632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algn="ctr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3200" b="0" dirty="0">
                <a:latin typeface="Franklin Gothic Medium" panose="020B0603020102020204" pitchFamily="34" charset="0"/>
              </a:rPr>
              <a:t>Make it stick: Say one thing and say it well.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C25C8FD-2B1B-4F1C-A1E2-1085D0213C86}"/>
              </a:ext>
            </a:extLst>
          </p:cNvPr>
          <p:cNvSpPr txBox="1">
            <a:spLocks/>
          </p:cNvSpPr>
          <p:nvPr/>
        </p:nvSpPr>
        <p:spPr bwMode="auto">
          <a:xfrm>
            <a:off x="914400" y="4884234"/>
            <a:ext cx="10363200" cy="632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/>
          </a:bodyPr>
          <a:lstStyle>
            <a:lvl1pPr algn="ctr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3200" b="0" dirty="0">
                <a:latin typeface="Franklin Gothic Medium" panose="020B0603020102020204" pitchFamily="34" charset="0"/>
              </a:rPr>
              <a:t>Less is more.</a:t>
            </a:r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EF9F3846-065E-433A-845A-8570DCA44FE5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4507724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5400" dirty="0">
                <a:solidFill>
                  <a:srgbClr val="FFC500"/>
                </a:solidFill>
                <a:latin typeface="Franklin Gothic Medium" panose="020B0603020102020204" pitchFamily="34" charset="0"/>
              </a:rPr>
              <a:t>MESSAGING TIPS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806AEA7-D039-2642-A6C4-6DFAE2E66521}"/>
              </a:ext>
            </a:extLst>
          </p:cNvPr>
          <p:cNvSpPr txBox="1"/>
          <p:nvPr/>
        </p:nvSpPr>
        <p:spPr>
          <a:xfrm>
            <a:off x="2730500" y="2644170"/>
            <a:ext cx="6731000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atin typeface="Franklin Gothic Medium" panose="020B0603020102020204" pitchFamily="34" charset="0"/>
                <a:cs typeface="Arial" panose="020B0604020202020204" pitchFamily="34" charset="0"/>
              </a:rPr>
              <a:t>Keep it </a:t>
            </a:r>
          </a:p>
          <a:p>
            <a:pPr algn="ctr"/>
            <a:r>
              <a:rPr lang="en-US" sz="4800" b="1" dirty="0">
                <a:latin typeface="Franklin Gothic Medium" panose="020B0603020102020204" pitchFamily="34" charset="0"/>
                <a:cs typeface="Arial" panose="020B0604020202020204" pitchFamily="34" charset="0"/>
              </a:rPr>
              <a:t>Short and Simple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41B38A-EFD9-40DA-84A8-6A903AA4DDF1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11768494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1B4CA8C-678A-3240-AF46-C81C20609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>
                <a:solidFill>
                  <a:srgbClr val="FFC500"/>
                </a:solidFill>
                <a:latin typeface="Franklin Gothic Medium" panose="020B0603020102020204" pitchFamily="34" charset="0"/>
              </a:rPr>
              <a:t>Message Discipline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5A23880-F7EE-4AB0-BC4F-A57C09F3C5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219" y="3040380"/>
            <a:ext cx="11261562" cy="777240"/>
          </a:xfrm>
        </p:spPr>
        <p:txBody>
          <a:bodyPr/>
          <a:lstStyle/>
          <a:p>
            <a:pPr algn="ctr"/>
            <a:r>
              <a:rPr lang="en-US" sz="4400" b="1" dirty="0">
                <a:latin typeface="Franklin Gothic Medium" panose="020B0603020102020204" pitchFamily="34" charset="0"/>
              </a:rPr>
              <a:t>If you don’t say it --- they can’t use it. 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758C6A-A002-44F7-9CA1-2362B989375F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18972285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4E9C593-5C03-D14A-BEAF-BE7F8C9E5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6703" y="1290918"/>
            <a:ext cx="11261562" cy="1075764"/>
          </a:xfrm>
        </p:spPr>
        <p:txBody>
          <a:bodyPr/>
          <a:lstStyle/>
          <a:p>
            <a:pPr marL="0" indent="0" algn="ctr">
              <a:buNone/>
            </a:pPr>
            <a:r>
              <a:rPr lang="en-US" sz="4000" b="1" dirty="0">
                <a:latin typeface="Franklin Gothic Medium" panose="020B0603020102020204" pitchFamily="34" charset="0"/>
              </a:rPr>
              <a:t>UNDERSTAND THE PLATFORM and </a:t>
            </a:r>
          </a:p>
          <a:p>
            <a:pPr marL="0" indent="0" algn="ctr">
              <a:buNone/>
            </a:pPr>
            <a:r>
              <a:rPr lang="en-US" sz="4000" b="1" dirty="0">
                <a:latin typeface="Franklin Gothic Medium" panose="020B0603020102020204" pitchFamily="34" charset="0"/>
              </a:rPr>
              <a:t>its unique needs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3F788C-49CA-8A40-8ED9-4EAA541228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0683" y="3125096"/>
            <a:ext cx="4215653" cy="3007166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51D6B2F8-E3C6-BF48-9618-C0E798D81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485" y="210313"/>
            <a:ext cx="12192000" cy="587850"/>
          </a:xfrm>
        </p:spPr>
        <p:txBody>
          <a:bodyPr/>
          <a:lstStyle/>
          <a:p>
            <a:r>
              <a:rPr lang="en-US" sz="5400" dirty="0">
                <a:solidFill>
                  <a:srgbClr val="FFC500"/>
                </a:solidFill>
                <a:latin typeface="Franklin Gothic Medium" panose="020B0603020102020204" pitchFamily="34" charset="0"/>
              </a:rPr>
              <a:t>Know the Media Platform</a:t>
            </a:r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967D2C93-5A48-413E-806A-21E48C8D54A2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1150775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5">
            <a:extLst>
              <a:ext uri="{FF2B5EF4-FFF2-40B4-BE49-F238E27FC236}">
                <a16:creationId xmlns:a16="http://schemas.microsoft.com/office/drawing/2014/main" id="{426ED1A0-CA2C-4121-AB73-2E0FF2801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5720"/>
            <a:ext cx="12192000" cy="777240"/>
          </a:xfrm>
        </p:spPr>
        <p:txBody>
          <a:bodyPr/>
          <a:lstStyle/>
          <a:p>
            <a:r>
              <a:rPr lang="en-US" sz="4800" dirty="0">
                <a:latin typeface="Franklin Gothic Medium" panose="020B0603020102020204" pitchFamily="34" charset="0"/>
              </a:rPr>
              <a:t>WHY WE COMMUNICATE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04D3DBD-E6CE-4E21-A546-457DA6295527}"/>
              </a:ext>
            </a:extLst>
          </p:cNvPr>
          <p:cNvSpPr txBox="1"/>
          <p:nvPr/>
        </p:nvSpPr>
        <p:spPr>
          <a:xfrm>
            <a:off x="595423" y="1658679"/>
            <a:ext cx="10485114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4000" dirty="0">
                <a:latin typeface="Franklin Gothic Medium" panose="020B0603020102020204" pitchFamily="34" charset="0"/>
              </a:rPr>
              <a:t>We communicate to position our brand/union</a:t>
            </a:r>
          </a:p>
          <a:p>
            <a:pPr marL="285750" indent="-285750">
              <a:buFontTx/>
              <a:buChar char="-"/>
            </a:pPr>
            <a:r>
              <a:rPr lang="en-US" sz="4000" dirty="0">
                <a:latin typeface="Franklin Gothic Medium" panose="020B0603020102020204" pitchFamily="34" charset="0"/>
              </a:rPr>
              <a:t>We communicate to keep members informed</a:t>
            </a:r>
          </a:p>
          <a:p>
            <a:pPr marL="285750" indent="-285750">
              <a:buFontTx/>
              <a:buChar char="-"/>
            </a:pPr>
            <a:r>
              <a:rPr lang="en-US" sz="4000" dirty="0">
                <a:latin typeface="Franklin Gothic Medium" panose="020B0603020102020204" pitchFamily="34" charset="0"/>
              </a:rPr>
              <a:t>We communicate for politics</a:t>
            </a:r>
          </a:p>
          <a:p>
            <a:pPr marL="285750" indent="-285750">
              <a:buFontTx/>
              <a:buChar char="-"/>
            </a:pPr>
            <a:r>
              <a:rPr lang="en-US" sz="4000" dirty="0">
                <a:latin typeface="Franklin Gothic Medium" panose="020B0603020102020204" pitchFamily="34" charset="0"/>
              </a:rPr>
              <a:t>We communicate for public understanding</a:t>
            </a:r>
          </a:p>
          <a:p>
            <a:pPr marL="285750" indent="-285750">
              <a:buFontTx/>
              <a:buChar char="-"/>
            </a:pPr>
            <a:r>
              <a:rPr lang="en-US" sz="4000" dirty="0">
                <a:latin typeface="Franklin Gothic Medium" panose="020B0603020102020204" pitchFamily="34" charset="0"/>
              </a:rPr>
              <a:t>We communicate to build power</a:t>
            </a:r>
          </a:p>
          <a:p>
            <a:pPr marL="285750" indent="-285750">
              <a:buFontTx/>
              <a:buChar char="-"/>
            </a:pPr>
            <a:r>
              <a:rPr lang="en-US" sz="4000" dirty="0">
                <a:latin typeface="Franklin Gothic Medium" panose="020B0603020102020204" pitchFamily="34" charset="0"/>
              </a:rPr>
              <a:t>We communicate to build authority</a:t>
            </a:r>
          </a:p>
          <a:p>
            <a:pPr marL="285750" indent="-285750">
              <a:buFontTx/>
              <a:buChar char="-"/>
            </a:pPr>
            <a:endParaRPr lang="en-US" sz="4000" dirty="0">
              <a:latin typeface="Franklin Gothic Medium" panose="020B06030201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2D8969-DFEB-4AEA-97D3-8B60343BC3E6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25682124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>
                <a:solidFill>
                  <a:srgbClr val="FFC500"/>
                </a:solidFill>
                <a:latin typeface="Franklin Gothic Medium" panose="020B0603020102020204" pitchFamily="34" charset="0"/>
              </a:rPr>
              <a:t>Non Verbal Messages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78A5E6-BED9-493D-BE58-B6F1AC5112F1}"/>
              </a:ext>
            </a:extLst>
          </p:cNvPr>
          <p:cNvSpPr txBox="1"/>
          <p:nvPr/>
        </p:nvSpPr>
        <p:spPr>
          <a:xfrm>
            <a:off x="0" y="808644"/>
            <a:ext cx="12192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atin typeface="Franklin Gothic Medium" panose="020B0603020102020204" pitchFamily="34" charset="0"/>
                <a:cs typeface="Arial" panose="020B0604020202020204" pitchFamily="34" charset="0"/>
              </a:rPr>
              <a:t>What is your uniform?</a:t>
            </a:r>
          </a:p>
        </p:txBody>
      </p:sp>
      <p:pic>
        <p:nvPicPr>
          <p:cNvPr id="2053" name="643609DE-0774-46D1-9B74-97B335C60245" descr="643609DE-0774-46D1-9B74-97B335C60245">
            <a:extLst>
              <a:ext uri="{FF2B5EF4-FFF2-40B4-BE49-F238E27FC236}">
                <a16:creationId xmlns:a16="http://schemas.microsoft.com/office/drawing/2014/main" id="{4F1ECF73-2C5C-48A4-8EF6-8B6623EC9F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13" t="-1" r="18868" b="635"/>
          <a:stretch/>
        </p:blipFill>
        <p:spPr bwMode="auto">
          <a:xfrm>
            <a:off x="8256400" y="3479081"/>
            <a:ext cx="3696278" cy="2366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 descr="https://i.dailymail.co.uk/1s/2019/04/29/17/12867672-6972679-image-a-37_1556555960452.jpg">
            <a:extLst>
              <a:ext uri="{FF2B5EF4-FFF2-40B4-BE49-F238E27FC236}">
                <a16:creationId xmlns:a16="http://schemas.microsoft.com/office/drawing/2014/main" id="{6D504E06-A975-408F-9735-7F57CE43C1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601" y="1738115"/>
            <a:ext cx="4522323" cy="254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iafflocal3249.org/images_a/keith_interview_a.jpg">
            <a:extLst>
              <a:ext uri="{FF2B5EF4-FFF2-40B4-BE49-F238E27FC236}">
                <a16:creationId xmlns:a16="http://schemas.microsoft.com/office/drawing/2014/main" id="{C39432EA-2A20-4510-806A-B60B24A213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5" t="20149" r="-1895"/>
          <a:stretch/>
        </p:blipFill>
        <p:spPr bwMode="auto">
          <a:xfrm>
            <a:off x="351863" y="3479080"/>
            <a:ext cx="3951195" cy="2366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458658C6-D337-4B85-A0E1-F609E9CC2E43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21951097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>
                <a:solidFill>
                  <a:srgbClr val="FFC500"/>
                </a:solidFill>
                <a:latin typeface="Franklin Gothic Medium" panose="020B0603020102020204" pitchFamily="34" charset="0"/>
              </a:rPr>
              <a:t>Non Verbal Messages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78A5E6-BED9-493D-BE58-B6F1AC5112F1}"/>
              </a:ext>
            </a:extLst>
          </p:cNvPr>
          <p:cNvSpPr txBox="1"/>
          <p:nvPr/>
        </p:nvSpPr>
        <p:spPr>
          <a:xfrm>
            <a:off x="213360" y="2468939"/>
            <a:ext cx="4876800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Franklin Gothic Medium" panose="020B0603020102020204" pitchFamily="34" charset="0"/>
                <a:cs typeface="Arial" panose="020B0604020202020204" pitchFamily="34" charset="0"/>
              </a:rPr>
              <a:t>Why does it matter?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F0A6C51-DAC7-4B53-B484-6EF84D75E8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609" t="62624" r="12895" b="-562"/>
          <a:stretch/>
        </p:blipFill>
        <p:spPr>
          <a:xfrm>
            <a:off x="5491104" y="968970"/>
            <a:ext cx="6487536" cy="5005172"/>
          </a:xfrm>
          <a:prstGeom prst="rect">
            <a:avLst/>
          </a:prstGeom>
        </p:spPr>
      </p:pic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4CEF34EF-F81C-43C7-8711-4E7404B2B90E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17544562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41B720B-3C26-45F9-9492-B003825F06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4018" t="9415" r="15043" b="20507"/>
          <a:stretch/>
        </p:blipFill>
        <p:spPr>
          <a:xfrm>
            <a:off x="3502374" y="1360725"/>
            <a:ext cx="5187252" cy="4473894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0EEC474-6FB1-4F82-8D4E-3C1D735965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>
                <a:latin typeface="Franklin Gothic Medium" panose="020B0603020102020204" pitchFamily="34" charset="0"/>
              </a:rPr>
              <a:t>Messenger Matters Too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F1EC54-E870-4644-B11A-47B5CD46DF6B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35020534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Franklin Gothic Medium" panose="020B0603020102020204" pitchFamily="34" charset="0"/>
              </a:rPr>
              <a:t>Crisis Communications</a:t>
            </a:r>
          </a:p>
        </p:txBody>
      </p:sp>
      <p:pic>
        <p:nvPicPr>
          <p:cNvPr id="3" name="Escalated Quickly.jpg" descr="Escalated Quickly.jpg">
            <a:extLst>
              <a:ext uri="{FF2B5EF4-FFF2-40B4-BE49-F238E27FC236}">
                <a16:creationId xmlns:a16="http://schemas.microsoft.com/office/drawing/2014/main" id="{6DC5B0E3-0869-7442-8537-D7F1DA35FB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550" y="990599"/>
            <a:ext cx="5233795" cy="5233795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omeone is going to message your members……">
            <a:extLst>
              <a:ext uri="{FF2B5EF4-FFF2-40B4-BE49-F238E27FC236}">
                <a16:creationId xmlns:a16="http://schemas.microsoft.com/office/drawing/2014/main" id="{EE4E8E7F-A75C-4EC3-916E-43DFBB8EAD30}"/>
              </a:ext>
            </a:extLst>
          </p:cNvPr>
          <p:cNvSpPr txBox="1"/>
          <p:nvPr/>
        </p:nvSpPr>
        <p:spPr>
          <a:xfrm>
            <a:off x="5871905" y="1357443"/>
            <a:ext cx="5233795" cy="19909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71437" tIns="71437" rIns="71437" bIns="71437" anchor="ctr">
            <a:spAutoFit/>
          </a:bodyPr>
          <a:lstStyle/>
          <a:p>
            <a:pPr>
              <a:defRPr sz="6000"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rPr lang="en-US" sz="4000" dirty="0">
                <a:latin typeface="Franklin Gothic Medium" panose="020B0603020102020204" pitchFamily="34" charset="0"/>
                <a:cs typeface="Arial" panose="020B0604020202020204" pitchFamily="34" charset="0"/>
              </a:rPr>
              <a:t>Because it is not if… </a:t>
            </a:r>
            <a:r>
              <a:rPr lang="en-US" sz="4000" u="sng" dirty="0">
                <a:solidFill>
                  <a:srgbClr val="FF0000"/>
                </a:solidFill>
                <a:latin typeface="Franklin Gothic Medium" panose="020B0603020102020204" pitchFamily="34" charset="0"/>
                <a:cs typeface="Arial" panose="020B0604020202020204" pitchFamily="34" charset="0"/>
              </a:rPr>
              <a:t>but when</a:t>
            </a:r>
            <a:r>
              <a:rPr lang="en-US" sz="4000" dirty="0">
                <a:latin typeface="Franklin Gothic Medium" panose="020B0603020102020204" pitchFamily="34" charset="0"/>
                <a:cs typeface="Arial" panose="020B0604020202020204" pitchFamily="34" charset="0"/>
              </a:rPr>
              <a:t>…your crisis is going to occur.</a:t>
            </a:r>
            <a:endParaRPr sz="4000" dirty="0">
              <a:latin typeface="Franklin Gothic Medium" panose="020B06030201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C21AE53A-4339-4557-97CE-7064CBE2532C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92276245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>
                <a:latin typeface="Franklin Gothic Medium" panose="020B0603020102020204" pitchFamily="34" charset="0"/>
              </a:rPr>
              <a:t>Crisis Communications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8D6664-D17A-45D2-9F3A-AB1F87802173}"/>
              </a:ext>
            </a:extLst>
          </p:cNvPr>
          <p:cNvSpPr txBox="1"/>
          <p:nvPr/>
        </p:nvSpPr>
        <p:spPr>
          <a:xfrm>
            <a:off x="178419" y="1239348"/>
            <a:ext cx="11522927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Medium" panose="020B0603020102020204" pitchFamily="34" charset="0"/>
              </a:rPr>
              <a:t>As a local leader, you will be called upon while a local’s crisis is in full swing, with little to no chance to plan in advance and avert the crisis.  Take these steps:</a:t>
            </a:r>
          </a:p>
          <a:p>
            <a:endParaRPr lang="en-US" sz="2800" dirty="0">
              <a:latin typeface="Franklin Gothic Medium" panose="020B0603020102020204" pitchFamily="34" charset="0"/>
            </a:endParaRPr>
          </a:p>
          <a:p>
            <a:pPr marL="342900" indent="-342900">
              <a:buAutoNum type="arabicParenR"/>
            </a:pPr>
            <a:r>
              <a:rPr lang="en-US" sz="2800" dirty="0">
                <a:latin typeface="Franklin Gothic Medium" panose="020B0603020102020204" pitchFamily="34" charset="0"/>
              </a:rPr>
              <a:t>Do not panic.  Verify the situation.</a:t>
            </a:r>
          </a:p>
          <a:p>
            <a:pPr marL="342900" indent="-342900">
              <a:buAutoNum type="arabicParenR"/>
            </a:pPr>
            <a:endParaRPr lang="en-US" sz="2800" dirty="0">
              <a:latin typeface="Franklin Gothic Medium" panose="020B0603020102020204" pitchFamily="34" charset="0"/>
            </a:endParaRPr>
          </a:p>
          <a:p>
            <a:r>
              <a:rPr lang="en-US" sz="2800" dirty="0">
                <a:latin typeface="Franklin Gothic Medium" panose="020B0603020102020204" pitchFamily="34" charset="0"/>
              </a:rPr>
              <a:t>2) Be professional. Your first responses to media are what is going to win the day with the public.</a:t>
            </a:r>
          </a:p>
          <a:p>
            <a:endParaRPr lang="en-US" sz="2800" dirty="0">
              <a:latin typeface="Franklin Gothic Medium" panose="020B0603020102020204" pitchFamily="34" charset="0"/>
            </a:endParaRPr>
          </a:p>
          <a:p>
            <a:r>
              <a:rPr lang="en-US" sz="2800" dirty="0">
                <a:latin typeface="Franklin Gothic Medium" panose="020B0603020102020204" pitchFamily="34" charset="0"/>
              </a:rPr>
              <a:t>3) Engage Strategic Campaigns on the front end. This is what they are here for.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C4A5CA-9A47-4294-979A-47B0819B310E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40634301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F5EE52D-2791-45DB-A1A1-969C8136C002}"/>
              </a:ext>
            </a:extLst>
          </p:cNvPr>
          <p:cNvSpPr txBox="1"/>
          <p:nvPr/>
        </p:nvSpPr>
        <p:spPr>
          <a:xfrm>
            <a:off x="2219554" y="15297"/>
            <a:ext cx="66752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rgbClr val="FFC000"/>
                </a:solidFill>
                <a:latin typeface="Franklin Gothic Medium" panose="020B0603020102020204" pitchFamily="34" charset="0"/>
              </a:rPr>
              <a:t>IDENTIFY THE REAL CRISIS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52BA049-0C55-4752-8D32-8A4FA8FF1F20}"/>
              </a:ext>
            </a:extLst>
          </p:cNvPr>
          <p:cNvSpPr txBox="1"/>
          <p:nvPr/>
        </p:nvSpPr>
        <p:spPr>
          <a:xfrm>
            <a:off x="7833674" y="1185340"/>
            <a:ext cx="345021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Franklin Gothic Medium" panose="020B0603020102020204" pitchFamily="34" charset="0"/>
              </a:rPr>
              <a:t>Many times, a local will be in crisis and have 3 or 4 different things they are mad about.</a:t>
            </a:r>
          </a:p>
          <a:p>
            <a:endParaRPr lang="en-US" sz="2400" dirty="0">
              <a:latin typeface="Franklin Gothic Medium" panose="020B0603020102020204" pitchFamily="34" charset="0"/>
            </a:endParaRPr>
          </a:p>
          <a:p>
            <a:r>
              <a:rPr lang="en-US" sz="2400" dirty="0">
                <a:latin typeface="Franklin Gothic Medium" panose="020B0603020102020204" pitchFamily="34" charset="0"/>
              </a:rPr>
              <a:t>Make sure to identify the issue that is most detrimental to the members, realizing that the local president will most likely be relying on emotion to make decisions, not logic.</a:t>
            </a:r>
          </a:p>
        </p:txBody>
      </p:sp>
      <p:pic>
        <p:nvPicPr>
          <p:cNvPr id="4" name="Airplane 2   Out of Coffee scene [360p]">
            <a:hlinkClick r:id="" action="ppaction://media"/>
            <a:extLst>
              <a:ext uri="{FF2B5EF4-FFF2-40B4-BE49-F238E27FC236}">
                <a16:creationId xmlns:a16="http://schemas.microsoft.com/office/drawing/2014/main" id="{459EAEF8-3DEB-4A38-AD2E-D7570E2182B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4847" y="1185340"/>
            <a:ext cx="7026776" cy="4684517"/>
          </a:xfrm>
          <a:prstGeom prst="rect">
            <a:avLst/>
          </a:prstGeom>
        </p:spPr>
      </p:pic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6870774C-167F-4E4C-B23A-702B69D4FBD1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3659897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7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Franklin Gothic Medium" panose="020B0603020102020204" pitchFamily="34" charset="0"/>
              </a:rPr>
              <a:t>WE DON’T SAY “NO COMMENT”</a:t>
            </a:r>
          </a:p>
        </p:txBody>
      </p:sp>
      <p:pic>
        <p:nvPicPr>
          <p:cNvPr id="5" name="Picture 4" descr="A picture containing outdoor, building, man&#10;&#10;Description automatically generated">
            <a:extLst>
              <a:ext uri="{FF2B5EF4-FFF2-40B4-BE49-F238E27FC236}">
                <a16:creationId xmlns:a16="http://schemas.microsoft.com/office/drawing/2014/main" id="{63ABEAFA-E39C-4D9D-8FFD-AC80AF9169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5081" y="917663"/>
            <a:ext cx="9438578" cy="5398867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22D2F5-2CD4-4465-AAA4-6A01D0B4583C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25466251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Franklin Gothic Medium" panose="020B0603020102020204" pitchFamily="34" charset="0"/>
              </a:rPr>
              <a:t>WE DON’T SAY “NO COMMENT”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069BEF49-5903-473A-8ED1-0BD247E1AF97}"/>
              </a:ext>
            </a:extLst>
          </p:cNvPr>
          <p:cNvSpPr txBox="1"/>
          <p:nvPr/>
        </p:nvSpPr>
        <p:spPr>
          <a:xfrm>
            <a:off x="346829" y="1174373"/>
            <a:ext cx="10216259" cy="5645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>
              <a:spcBef>
                <a:spcPts val="2953"/>
              </a:spcBef>
              <a:defRPr sz="3000" b="1">
                <a:latin typeface="Arial"/>
                <a:ea typeface="Arial"/>
                <a:cs typeface="Arial"/>
                <a:sym typeface="Arial"/>
              </a:defRPr>
            </a:pPr>
            <a:r>
              <a:rPr sz="3200" dirty="0">
                <a:latin typeface="Franklin Gothic Medium" panose="020B0603020102020204" pitchFamily="34" charset="0"/>
              </a:rPr>
              <a:t> </a:t>
            </a:r>
            <a:r>
              <a:rPr sz="3200" u="sng" dirty="0">
                <a:latin typeface="Franklin Gothic Medium" panose="020B0603020102020204" pitchFamily="34" charset="0"/>
              </a:rPr>
              <a:t>“Deflect and Bridge” to ensure you control the messaging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BEBF7872-078A-4D5D-BCC6-E996708B4EC6}"/>
              </a:ext>
            </a:extLst>
          </p:cNvPr>
          <p:cNvSpPr txBox="1"/>
          <p:nvPr/>
        </p:nvSpPr>
        <p:spPr>
          <a:xfrm>
            <a:off x="371960" y="2261995"/>
            <a:ext cx="11499742" cy="37038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>
              <a:spcBef>
                <a:spcPts val="1195"/>
              </a:spcBef>
              <a:defRPr sz="2400" b="1">
                <a:latin typeface="Arial"/>
                <a:ea typeface="Arial"/>
                <a:cs typeface="Arial"/>
                <a:sym typeface="Arial"/>
              </a:defRPr>
            </a:pPr>
            <a:r>
              <a:rPr sz="2800" dirty="0">
                <a:solidFill>
                  <a:srgbClr val="C00000"/>
                </a:solidFill>
                <a:latin typeface="Franklin Gothic Medium" panose="020B0603020102020204" pitchFamily="34" charset="0"/>
              </a:rPr>
              <a:t>DEFLECT-</a:t>
            </a:r>
            <a:r>
              <a:rPr sz="2800" dirty="0">
                <a:latin typeface="Franklin Gothic Medium" panose="020B0603020102020204" pitchFamily="34" charset="0"/>
              </a:rPr>
              <a:t> </a:t>
            </a:r>
            <a:r>
              <a:rPr lang="en-US" sz="2800" dirty="0">
                <a:latin typeface="Franklin Gothic Medium" panose="020B0603020102020204" pitchFamily="34" charset="0"/>
              </a:rPr>
              <a:t>"</a:t>
            </a:r>
            <a:r>
              <a:rPr sz="2800" dirty="0">
                <a:latin typeface="Franklin Gothic Medium" panose="020B0603020102020204" pitchFamily="34" charset="0"/>
              </a:rPr>
              <a:t>It would be improper for me to speak on a private legal matter.”</a:t>
            </a:r>
            <a:endParaRPr lang="en-US" sz="2800" dirty="0">
              <a:latin typeface="Franklin Gothic Medium" panose="020B0603020102020204" pitchFamily="34" charset="0"/>
            </a:endParaRPr>
          </a:p>
          <a:p>
            <a:pPr>
              <a:spcBef>
                <a:spcPts val="1195"/>
              </a:spcBef>
              <a:defRPr sz="2400" b="1">
                <a:latin typeface="Arial"/>
                <a:ea typeface="Arial"/>
                <a:cs typeface="Arial"/>
                <a:sym typeface="Arial"/>
              </a:defRPr>
            </a:pPr>
            <a:endParaRPr sz="2800" dirty="0">
              <a:latin typeface="Franklin Gothic Medium" panose="020B0603020102020204" pitchFamily="34" charset="0"/>
            </a:endParaRPr>
          </a:p>
          <a:p>
            <a:pPr algn="ctr">
              <a:spcBef>
                <a:spcPts val="1195"/>
              </a:spcBef>
              <a:defRPr sz="2400" b="1">
                <a:latin typeface="Arial"/>
                <a:ea typeface="Arial"/>
                <a:cs typeface="Arial"/>
                <a:sym typeface="Arial"/>
              </a:defRPr>
            </a:pPr>
            <a:r>
              <a:rPr sz="2800" dirty="0">
                <a:solidFill>
                  <a:srgbClr val="C00000"/>
                </a:solidFill>
                <a:latin typeface="Franklin Gothic Medium" panose="020B0603020102020204" pitchFamily="34" charset="0"/>
              </a:rPr>
              <a:t>THEN</a:t>
            </a:r>
            <a:r>
              <a:rPr lang="en-US" sz="2800" dirty="0">
                <a:solidFill>
                  <a:srgbClr val="C00000"/>
                </a:solidFill>
                <a:latin typeface="Franklin Gothic Medium" panose="020B0603020102020204" pitchFamily="34" charset="0"/>
              </a:rPr>
              <a:t> </a:t>
            </a:r>
          </a:p>
          <a:p>
            <a:pPr>
              <a:spcBef>
                <a:spcPts val="1195"/>
              </a:spcBef>
              <a:defRPr sz="2400" b="1">
                <a:latin typeface="Arial"/>
                <a:ea typeface="Arial"/>
                <a:cs typeface="Arial"/>
                <a:sym typeface="Arial"/>
              </a:defRPr>
            </a:pPr>
            <a:endParaRPr lang="en-US" sz="2800" dirty="0">
              <a:latin typeface="Franklin Gothic Medium" panose="020B0603020102020204" pitchFamily="34" charset="0"/>
            </a:endParaRPr>
          </a:p>
          <a:p>
            <a:pPr>
              <a:spcBef>
                <a:spcPts val="1195"/>
              </a:spcBef>
              <a:defRPr sz="2400" b="1">
                <a:latin typeface="Arial"/>
                <a:ea typeface="Arial"/>
                <a:cs typeface="Arial"/>
                <a:sym typeface="Arial"/>
              </a:defRPr>
            </a:pPr>
            <a:r>
              <a:rPr sz="2800" dirty="0">
                <a:solidFill>
                  <a:srgbClr val="C00000"/>
                </a:solidFill>
                <a:latin typeface="Franklin Gothic Medium" panose="020B0603020102020204" pitchFamily="34" charset="0"/>
              </a:rPr>
              <a:t>BRIDGE-</a:t>
            </a:r>
            <a:r>
              <a:rPr lang="en-US" sz="2800" dirty="0">
                <a:latin typeface="Franklin Gothic Medium" panose="020B0603020102020204" pitchFamily="34" charset="0"/>
              </a:rPr>
              <a:t> "</a:t>
            </a:r>
            <a:r>
              <a:rPr sz="2800" dirty="0">
                <a:latin typeface="Franklin Gothic Medium" panose="020B0603020102020204" pitchFamily="34" charset="0"/>
              </a:rPr>
              <a:t>However, I think it is important to remind the public that this situation in no way hinders the great work our fire fighters do for this community every day.</a:t>
            </a:r>
            <a:r>
              <a:rPr lang="en-US" sz="2800" dirty="0">
                <a:latin typeface="Franklin Gothic Medium" panose="020B0603020102020204" pitchFamily="34" charset="0"/>
              </a:rPr>
              <a:t>"</a:t>
            </a:r>
            <a:endParaRPr sz="2800" dirty="0">
              <a:latin typeface="Franklin Gothic Medium" panose="020B0603020102020204" pitchFamily="34" charset="0"/>
            </a:endParaRPr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0AD2B9F4-0C36-4E3E-AE95-1A4816D81F6A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31052866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Franklin Gothic Medium" panose="020B0603020102020204" pitchFamily="34" charset="0"/>
              </a:rPr>
              <a:t>Question and Answer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069BEF49-5903-473A-8ED1-0BD247E1AF97}"/>
              </a:ext>
            </a:extLst>
          </p:cNvPr>
          <p:cNvSpPr txBox="1"/>
          <p:nvPr/>
        </p:nvSpPr>
        <p:spPr>
          <a:xfrm>
            <a:off x="1989289" y="1913862"/>
            <a:ext cx="7329700" cy="5645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>
              <a:spcBef>
                <a:spcPts val="2953"/>
              </a:spcBef>
              <a:defRPr sz="3000" b="1">
                <a:latin typeface="Arial"/>
                <a:ea typeface="Arial"/>
                <a:cs typeface="Arial"/>
                <a:sym typeface="Arial"/>
              </a:defRPr>
            </a:pPr>
            <a:r>
              <a:rPr lang="en-US" sz="3200" dirty="0">
                <a:latin typeface="Franklin Gothic Medium" panose="020B0603020102020204" pitchFamily="34" charset="0"/>
              </a:rPr>
              <a:t>Answer the question you wish was asked.</a:t>
            </a:r>
            <a:endParaRPr sz="3200" u="sng" dirty="0">
              <a:latin typeface="Franklin Gothic Medium" panose="020B0603020102020204" pitchFamily="34" charset="0"/>
            </a:endParaRP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BEBF7872-078A-4D5D-BCC6-E996708B4EC6}"/>
              </a:ext>
            </a:extLst>
          </p:cNvPr>
          <p:cNvSpPr txBox="1"/>
          <p:nvPr/>
        </p:nvSpPr>
        <p:spPr>
          <a:xfrm>
            <a:off x="346129" y="3851829"/>
            <a:ext cx="11499742" cy="4414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>
              <a:spcBef>
                <a:spcPts val="1195"/>
              </a:spcBef>
              <a:defRPr sz="2400" b="1">
                <a:latin typeface="Arial"/>
                <a:ea typeface="Arial"/>
                <a:cs typeface="Arial"/>
                <a:sym typeface="Arial"/>
              </a:defRPr>
            </a:pPr>
            <a:endParaRPr sz="2400" dirty="0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6C5D6C20-3A09-4407-A5ED-73706DEF5CCF}"/>
              </a:ext>
            </a:extLst>
          </p:cNvPr>
          <p:cNvSpPr txBox="1"/>
          <p:nvPr/>
        </p:nvSpPr>
        <p:spPr>
          <a:xfrm>
            <a:off x="0" y="3790274"/>
            <a:ext cx="12192000" cy="5645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algn="ctr">
              <a:spcBef>
                <a:spcPts val="2953"/>
              </a:spcBef>
              <a:defRPr sz="3000" b="1">
                <a:latin typeface="Arial"/>
                <a:ea typeface="Arial"/>
                <a:cs typeface="Arial"/>
                <a:sym typeface="Arial"/>
              </a:defRPr>
            </a:pPr>
            <a:r>
              <a:rPr lang="en-US" sz="3200" dirty="0">
                <a:latin typeface="Franklin Gothic Medium" panose="020B0603020102020204" pitchFamily="34" charset="0"/>
              </a:rPr>
              <a:t>Don’t repeat a negative question or say NO.   </a:t>
            </a:r>
            <a:endParaRPr sz="3200" u="sng" dirty="0">
              <a:latin typeface="Franklin Gothic Medium" panose="020B0603020102020204" pitchFamily="34" charset="0"/>
            </a:endParaRPr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A4A2A619-FACD-455F-ADEC-90073DED9009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25640954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1EB07A7-DC0A-8A4E-A178-0C5DE04D15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294964"/>
            <a:ext cx="12191999" cy="1775012"/>
          </a:xfrm>
        </p:spPr>
        <p:txBody>
          <a:bodyPr/>
          <a:lstStyle/>
          <a:p>
            <a:pPr algn="ctr"/>
            <a:r>
              <a:rPr lang="en-US" sz="4400" b="1" dirty="0">
                <a:latin typeface="Franklin Gothic Medium" panose="020B0603020102020204" pitchFamily="34" charset="0"/>
              </a:rPr>
              <a:t>The public will judge your message by its content, messenger, and method of delivery.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B4CA8C-678A-3240-AF46-C81C20609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>
                <a:solidFill>
                  <a:srgbClr val="FFC500"/>
                </a:solidFill>
                <a:latin typeface="Franklin Gothic Medium" panose="020B0603020102020204" pitchFamily="34" charset="0"/>
              </a:rPr>
              <a:t>REMEMBER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345C011-C48C-8343-AE94-C6B06EC816CA}"/>
              </a:ext>
            </a:extLst>
          </p:cNvPr>
          <p:cNvCxnSpPr/>
          <p:nvPr/>
        </p:nvCxnSpPr>
        <p:spPr>
          <a:xfrm>
            <a:off x="268941" y="4464424"/>
            <a:ext cx="1177962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5DE251F9-DC4A-448A-8E29-F40DCF7938A0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3203178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200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7D43F2-F701-410F-BC4C-838348B35501}"/>
              </a:ext>
            </a:extLst>
          </p:cNvPr>
          <p:cNvSpPr txBox="1"/>
          <p:nvPr/>
        </p:nvSpPr>
        <p:spPr>
          <a:xfrm>
            <a:off x="2636670" y="1941879"/>
            <a:ext cx="691865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Franklin Gothic Medium" panose="020B0603020102020204" pitchFamily="34" charset="0"/>
              </a:rPr>
              <a:t>Communications is a part of every issue you will work with a local on.</a:t>
            </a:r>
          </a:p>
        </p:txBody>
      </p:sp>
      <p:sp>
        <p:nvSpPr>
          <p:cNvPr id="4" name="Title 5">
            <a:extLst>
              <a:ext uri="{FF2B5EF4-FFF2-40B4-BE49-F238E27FC236}">
                <a16:creationId xmlns:a16="http://schemas.microsoft.com/office/drawing/2014/main" id="{2BAF02EA-3775-49C1-B83A-78F224D643D0}"/>
              </a:ext>
            </a:extLst>
          </p:cNvPr>
          <p:cNvSpPr txBox="1">
            <a:spLocks/>
          </p:cNvSpPr>
          <p:nvPr/>
        </p:nvSpPr>
        <p:spPr bwMode="auto">
          <a:xfrm>
            <a:off x="152400" y="93018"/>
            <a:ext cx="12192000" cy="777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200" b="1" kern="1200">
                <a:solidFill>
                  <a:srgbClr val="FFC82E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4800" dirty="0">
                <a:latin typeface="Franklin Gothic Medium" panose="020B0603020102020204" pitchFamily="34" charset="0"/>
              </a:rPr>
              <a:t>WHY WE COMMUNICATE</a:t>
            </a:r>
          </a:p>
        </p:txBody>
      </p:sp>
    </p:spTree>
    <p:extLst>
      <p:ext uri="{BB962C8B-B14F-4D97-AF65-F5344CB8AC3E}">
        <p14:creationId xmlns:p14="http://schemas.microsoft.com/office/powerpoint/2010/main" val="311820601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F5EE52D-2791-45DB-A1A1-969C8136C002}"/>
              </a:ext>
            </a:extLst>
          </p:cNvPr>
          <p:cNvSpPr txBox="1"/>
          <p:nvPr/>
        </p:nvSpPr>
        <p:spPr>
          <a:xfrm>
            <a:off x="2594079" y="27525"/>
            <a:ext cx="70038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rgbClr val="FFC000"/>
                </a:solidFill>
                <a:latin typeface="Franklin Gothic Medium" panose="020B0603020102020204" pitchFamily="34" charset="0"/>
              </a:rPr>
              <a:t>THE INTERNAL COMPONENT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52BA049-0C55-4752-8D32-8A4FA8FF1F20}"/>
              </a:ext>
            </a:extLst>
          </p:cNvPr>
          <p:cNvSpPr txBox="1"/>
          <p:nvPr/>
        </p:nvSpPr>
        <p:spPr>
          <a:xfrm>
            <a:off x="1131974" y="2095503"/>
            <a:ext cx="99280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Franklin Gothic Medium" panose="020B0603020102020204" pitchFamily="34" charset="0"/>
              </a:rPr>
              <a:t>It is also important to understand that in every crisis, there is an internal messaging component that requires you to keep local members informed of the situation.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DC9BED-411D-48EB-B1CD-BA658121C876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245209601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>
                <a:solidFill>
                  <a:srgbClr val="FFC500"/>
                </a:solidFill>
                <a:latin typeface="Franklin Gothic Medium" panose="020B0603020102020204" pitchFamily="34" charset="0"/>
              </a:rPr>
              <a:t>AMPLIFY YOUR NEWS STORIES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48FC351-DC35-40FF-9B52-C195E247C015}"/>
              </a:ext>
            </a:extLst>
          </p:cNvPr>
          <p:cNvSpPr txBox="1"/>
          <p:nvPr/>
        </p:nvSpPr>
        <p:spPr>
          <a:xfrm>
            <a:off x="746760" y="5044440"/>
            <a:ext cx="10698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Franklin Gothic Medium" panose="020B0603020102020204" pitchFamily="34" charset="0"/>
              </a:rPr>
              <a:t>The paper or tv news isn’t the end of the line…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8AF7CA-12E5-4B39-BB5A-34227D8364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5500" y="1167229"/>
            <a:ext cx="8001000" cy="2638425"/>
          </a:xfrm>
          <a:prstGeom prst="rect">
            <a:avLst/>
          </a:prstGeom>
        </p:spPr>
      </p:pic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F192618A-E13F-4F9C-AB02-2495BB59753D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171445852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>
                <a:latin typeface="Franklin Gothic Medium" panose="020B0603020102020204" pitchFamily="34" charset="0"/>
              </a:rPr>
              <a:t>BUILDING YOUR AUDIENCE</a:t>
            </a:r>
          </a:p>
        </p:txBody>
      </p:sp>
      <p:sp>
        <p:nvSpPr>
          <p:cNvPr id="5" name="The way we talk about our work…">
            <a:extLst>
              <a:ext uri="{FF2B5EF4-FFF2-40B4-BE49-F238E27FC236}">
                <a16:creationId xmlns:a16="http://schemas.microsoft.com/office/drawing/2014/main" id="{2CB4FA51-FC13-447D-A6FE-57A82CA2B8F1}"/>
              </a:ext>
            </a:extLst>
          </p:cNvPr>
          <p:cNvSpPr txBox="1"/>
          <p:nvPr/>
        </p:nvSpPr>
        <p:spPr>
          <a:xfrm>
            <a:off x="873071" y="1876892"/>
            <a:ext cx="10445858" cy="27733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2147" tIns="32147" rIns="32147" bIns="32147">
            <a:spAutoFit/>
          </a:bodyPr>
          <a:lstStyle/>
          <a:p>
            <a:pPr algn="ctr" defTabSz="321469">
              <a:defRPr sz="7900" b="0">
                <a:latin typeface="Arial"/>
                <a:ea typeface="Arial"/>
                <a:cs typeface="Arial"/>
                <a:sym typeface="Arial"/>
              </a:defRPr>
            </a:pPr>
            <a:r>
              <a:rPr lang="en-US" sz="4400" b="1" dirty="0">
                <a:latin typeface="Franklin Gothic Medium" panose="020B0603020102020204" pitchFamily="34" charset="0"/>
              </a:rPr>
              <a:t>The first time you are in the news can’t be because you need something.</a:t>
            </a:r>
          </a:p>
          <a:p>
            <a:pPr algn="ctr" defTabSz="321469">
              <a:defRPr sz="7900" b="0">
                <a:latin typeface="Arial"/>
                <a:ea typeface="Arial"/>
                <a:cs typeface="Arial"/>
                <a:sym typeface="Arial"/>
              </a:defRPr>
            </a:pPr>
            <a:endParaRPr lang="en-US" sz="4400" b="1" dirty="0">
              <a:latin typeface="Franklin Gothic Medium" panose="020B0603020102020204" pitchFamily="34" charset="0"/>
            </a:endParaRPr>
          </a:p>
          <a:p>
            <a:pPr algn="ctr" defTabSz="321469">
              <a:defRPr sz="7900" b="0">
                <a:latin typeface="Arial"/>
                <a:ea typeface="Arial"/>
                <a:cs typeface="Arial"/>
                <a:sym typeface="Arial"/>
              </a:defRPr>
            </a:pPr>
            <a:r>
              <a:rPr lang="en-US" sz="4400" b="1" dirty="0">
                <a:latin typeface="Franklin Gothic Medium" panose="020B0603020102020204" pitchFamily="34" charset="0"/>
              </a:rPr>
              <a:t>You must build your own audience.</a:t>
            </a:r>
            <a:endParaRPr sz="4400" b="1" dirty="0">
              <a:latin typeface="Franklin Gothic Medium" panose="020B06030201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FCF1EF-43D8-4AA4-9657-71541458802F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188940029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>
                <a:latin typeface="Franklin Gothic Medium" panose="020B0603020102020204" pitchFamily="34" charset="0"/>
              </a:rPr>
              <a:t>BUILDING YOUR AUDIENCE</a:t>
            </a:r>
          </a:p>
        </p:txBody>
      </p:sp>
      <p:sp>
        <p:nvSpPr>
          <p:cNvPr id="5" name="The way we talk about our work…">
            <a:extLst>
              <a:ext uri="{FF2B5EF4-FFF2-40B4-BE49-F238E27FC236}">
                <a16:creationId xmlns:a16="http://schemas.microsoft.com/office/drawing/2014/main" id="{2CB4FA51-FC13-447D-A6FE-57A82CA2B8F1}"/>
              </a:ext>
            </a:extLst>
          </p:cNvPr>
          <p:cNvSpPr txBox="1"/>
          <p:nvPr/>
        </p:nvSpPr>
        <p:spPr>
          <a:xfrm>
            <a:off x="210919" y="1134862"/>
            <a:ext cx="10445858" cy="41275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2147" tIns="32147" rIns="32147" bIns="32147">
            <a:spAutoFit/>
          </a:bodyPr>
          <a:lstStyle/>
          <a:p>
            <a:pPr defTabSz="321469">
              <a:defRPr sz="7900" b="0">
                <a:latin typeface="Arial"/>
                <a:ea typeface="Arial"/>
                <a:cs typeface="Arial"/>
                <a:sym typeface="Arial"/>
              </a:defRPr>
            </a:pPr>
            <a:r>
              <a:rPr lang="en-US" sz="4400" b="1" dirty="0">
                <a:latin typeface="Franklin Gothic Medium" panose="020B0603020102020204" pitchFamily="34" charset="0"/>
              </a:rPr>
              <a:t>Build your own audience by:</a:t>
            </a:r>
          </a:p>
          <a:p>
            <a:pPr defTabSz="321469">
              <a:defRPr sz="7900" b="0">
                <a:latin typeface="Arial"/>
                <a:ea typeface="Arial"/>
                <a:cs typeface="Arial"/>
                <a:sym typeface="Arial"/>
              </a:defRPr>
            </a:pPr>
            <a:endParaRPr lang="en-US" sz="4400" b="1" dirty="0">
              <a:latin typeface="Franklin Gothic Medium" panose="020B0603020102020204" pitchFamily="34" charset="0"/>
            </a:endParaRPr>
          </a:p>
          <a:p>
            <a:pPr marL="571500" indent="-571500" defTabSz="321469">
              <a:buFontTx/>
              <a:buChar char="-"/>
              <a:defRPr sz="7900" b="0">
                <a:latin typeface="Arial"/>
                <a:ea typeface="Arial"/>
                <a:cs typeface="Arial"/>
                <a:sym typeface="Arial"/>
              </a:defRPr>
            </a:pPr>
            <a:r>
              <a:rPr lang="en-US" sz="4400" b="1" dirty="0">
                <a:latin typeface="Franklin Gothic Medium" panose="020B0603020102020204" pitchFamily="34" charset="0"/>
              </a:rPr>
              <a:t>Cultivating relationships in the media</a:t>
            </a:r>
          </a:p>
          <a:p>
            <a:pPr marL="571500" indent="-571500" defTabSz="321469">
              <a:buFontTx/>
              <a:buChar char="-"/>
              <a:defRPr sz="7900" b="0">
                <a:latin typeface="Arial"/>
                <a:ea typeface="Arial"/>
                <a:cs typeface="Arial"/>
                <a:sym typeface="Arial"/>
              </a:defRPr>
            </a:pPr>
            <a:r>
              <a:rPr lang="en-US" sz="4400" b="1" dirty="0">
                <a:latin typeface="Franklin Gothic Medium" panose="020B0603020102020204" pitchFamily="34" charset="0"/>
              </a:rPr>
              <a:t>Getting to know your community</a:t>
            </a:r>
          </a:p>
          <a:p>
            <a:pPr marL="571500" indent="-571500" defTabSz="321469">
              <a:buFontTx/>
              <a:buChar char="-"/>
              <a:defRPr sz="7900" b="0">
                <a:latin typeface="Arial"/>
                <a:ea typeface="Arial"/>
                <a:cs typeface="Arial"/>
                <a:sym typeface="Arial"/>
              </a:defRPr>
            </a:pPr>
            <a:r>
              <a:rPr lang="en-US" sz="4400" b="1" dirty="0">
                <a:latin typeface="Franklin Gothic Medium" panose="020B0603020102020204" pitchFamily="34" charset="0"/>
              </a:rPr>
              <a:t>Building your social media influence</a:t>
            </a:r>
          </a:p>
          <a:p>
            <a:pPr marL="571500" indent="-571500" defTabSz="321469">
              <a:buFontTx/>
              <a:buChar char="-"/>
              <a:defRPr sz="7900" b="0">
                <a:latin typeface="Arial"/>
                <a:ea typeface="Arial"/>
                <a:cs typeface="Arial"/>
                <a:sym typeface="Arial"/>
              </a:defRPr>
            </a:pPr>
            <a:endParaRPr sz="4400" b="1" dirty="0">
              <a:latin typeface="Franklin Gothic Medium" panose="020B06030201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69901-1496-461A-AD97-9E183F84FDAB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60931327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>
                <a:latin typeface="Franklin Gothic Medium" panose="020B0603020102020204" pitchFamily="34" charset="0"/>
              </a:rPr>
              <a:t>BUILDING YOUR AUDIENCE</a:t>
            </a:r>
          </a:p>
        </p:txBody>
      </p:sp>
      <p:sp>
        <p:nvSpPr>
          <p:cNvPr id="5" name="The way we talk about our work…">
            <a:extLst>
              <a:ext uri="{FF2B5EF4-FFF2-40B4-BE49-F238E27FC236}">
                <a16:creationId xmlns:a16="http://schemas.microsoft.com/office/drawing/2014/main" id="{2CB4FA51-FC13-447D-A6FE-57A82CA2B8F1}"/>
              </a:ext>
            </a:extLst>
          </p:cNvPr>
          <p:cNvSpPr txBox="1"/>
          <p:nvPr/>
        </p:nvSpPr>
        <p:spPr>
          <a:xfrm>
            <a:off x="0" y="1134862"/>
            <a:ext cx="12192000" cy="30811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2147" tIns="32147" rIns="32147" bIns="32147">
            <a:spAutoFit/>
          </a:bodyPr>
          <a:lstStyle/>
          <a:p>
            <a:pPr defTabSz="321469">
              <a:defRPr sz="7900" b="0">
                <a:latin typeface="Arial"/>
                <a:ea typeface="Arial"/>
                <a:cs typeface="Arial"/>
                <a:sym typeface="Arial"/>
              </a:defRPr>
            </a:pPr>
            <a:r>
              <a:rPr lang="en-US" sz="4400" b="1" dirty="0">
                <a:latin typeface="Franklin Gothic Medium" panose="020B0603020102020204" pitchFamily="34" charset="0"/>
              </a:rPr>
              <a:t> Cultivate Relationships In The Media</a:t>
            </a:r>
          </a:p>
          <a:p>
            <a:pPr defTabSz="321469">
              <a:defRPr sz="7900" b="0">
                <a:latin typeface="Arial"/>
                <a:ea typeface="Arial"/>
                <a:cs typeface="Arial"/>
                <a:sym typeface="Arial"/>
              </a:defRPr>
            </a:pPr>
            <a:endParaRPr lang="en-US" sz="4400" b="1" dirty="0">
              <a:latin typeface="Franklin Gothic Medium" panose="020B0603020102020204" pitchFamily="34" charset="0"/>
            </a:endParaRPr>
          </a:p>
          <a:p>
            <a:pPr marL="571500" indent="-571500" defTabSz="321469">
              <a:buFontTx/>
              <a:buChar char="-"/>
              <a:defRPr sz="7900" b="0">
                <a:latin typeface="Arial"/>
                <a:ea typeface="Arial"/>
                <a:cs typeface="Arial"/>
                <a:sym typeface="Arial"/>
              </a:defRPr>
            </a:pPr>
            <a:r>
              <a:rPr lang="en-US" sz="3200" b="1" dirty="0">
                <a:latin typeface="Franklin Gothic Medium" panose="020B0603020102020204" pitchFamily="34" charset="0"/>
              </a:rPr>
              <a:t>Know who is writing on City Hall and Public Safety</a:t>
            </a:r>
          </a:p>
          <a:p>
            <a:pPr marL="571500" indent="-571500" defTabSz="321469">
              <a:buFontTx/>
              <a:buChar char="-"/>
              <a:defRPr sz="7900" b="0">
                <a:latin typeface="Arial"/>
                <a:ea typeface="Arial"/>
                <a:cs typeface="Arial"/>
                <a:sym typeface="Arial"/>
              </a:defRPr>
            </a:pPr>
            <a:r>
              <a:rPr lang="en-US" sz="3200" b="1" dirty="0">
                <a:latin typeface="Franklin Gothic Medium" panose="020B0603020102020204" pitchFamily="34" charset="0"/>
              </a:rPr>
              <a:t>Introduce yourself to the assignment editors at TV stations</a:t>
            </a:r>
          </a:p>
          <a:p>
            <a:pPr marL="571500" indent="-571500" defTabSz="321469">
              <a:buFontTx/>
              <a:buChar char="-"/>
              <a:defRPr sz="7900" b="0">
                <a:latin typeface="Arial"/>
                <a:ea typeface="Arial"/>
                <a:cs typeface="Arial"/>
                <a:sym typeface="Arial"/>
              </a:defRPr>
            </a:pPr>
            <a:endParaRPr sz="4400" b="1" dirty="0">
              <a:latin typeface="Franklin Gothic Medium" panose="020B06030201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F169DE-486C-4453-A4F5-B26FE6D4A4C9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218321956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5400" dirty="0">
                <a:latin typeface="Franklin Gothic Medium" panose="020B0603020102020204" pitchFamily="34" charset="0"/>
              </a:rPr>
              <a:t>THREE THINGS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F611B9-DCB1-4C45-B698-05B183C2F1C5}"/>
              </a:ext>
            </a:extLst>
          </p:cNvPr>
          <p:cNvSpPr txBox="1"/>
          <p:nvPr/>
        </p:nvSpPr>
        <p:spPr>
          <a:xfrm>
            <a:off x="139658" y="942681"/>
            <a:ext cx="119126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u="sng" dirty="0">
                <a:solidFill>
                  <a:srgbClr val="C00000"/>
                </a:solidFill>
                <a:latin typeface="Franklin Gothic Medium" panose="020B0603020102020204" pitchFamily="34" charset="0"/>
              </a:rPr>
              <a:t>THREE THINGS YOU CAN DO RIGHT NOW TO BETTER SERVE YOUR MEMBERS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66511-B695-49C8-BB20-3D8FA5D3D6FB}"/>
              </a:ext>
            </a:extLst>
          </p:cNvPr>
          <p:cNvSpPr txBox="1"/>
          <p:nvPr/>
        </p:nvSpPr>
        <p:spPr>
          <a:xfrm>
            <a:off x="310369" y="1895391"/>
            <a:ext cx="1157126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US" sz="2400" b="1" dirty="0">
                <a:latin typeface="Franklin Gothic Medium" panose="020B0603020102020204" pitchFamily="34" charset="0"/>
              </a:rPr>
              <a:t>Reach out to Strategic Campaigns </a:t>
            </a:r>
            <a:r>
              <a:rPr lang="en-US" sz="2400" b="1" dirty="0">
                <a:solidFill>
                  <a:srgbClr val="C00000"/>
                </a:solidFill>
                <a:latin typeface="Franklin Gothic Medium" panose="020B0603020102020204" pitchFamily="34" charset="0"/>
              </a:rPr>
              <a:t>BEFORE</a:t>
            </a:r>
            <a:r>
              <a:rPr lang="en-US" sz="2400" b="1" dirty="0">
                <a:latin typeface="Franklin Gothic Medium" panose="020B0603020102020204" pitchFamily="34" charset="0"/>
              </a:rPr>
              <a:t> a crisis starts. When working with a local, let’s make sure they have a strategic plan to potentially eliminate a crisis before it happens.</a:t>
            </a:r>
          </a:p>
          <a:p>
            <a:pPr marL="342900" indent="-342900">
              <a:buAutoNum type="arabicParenR"/>
            </a:pPr>
            <a:endParaRPr lang="en-US" sz="2400" b="1" dirty="0">
              <a:latin typeface="Franklin Gothic Medium" panose="020B0603020102020204" pitchFamily="34" charset="0"/>
            </a:endParaRPr>
          </a:p>
          <a:p>
            <a:pPr marL="342900" indent="-342900">
              <a:buAutoNum type="arabicParenR"/>
            </a:pPr>
            <a:r>
              <a:rPr lang="en-US" sz="2400" b="1" dirty="0">
                <a:latin typeface="Franklin Gothic Medium" panose="020B0603020102020204" pitchFamily="34" charset="0"/>
              </a:rPr>
              <a:t>When assigned to a local, assess the strength of their internal communications program. Strategic Campaigns can help the local improve the way a local communicates with its members.</a:t>
            </a:r>
          </a:p>
          <a:p>
            <a:pPr marL="342900" indent="-342900">
              <a:buAutoNum type="arabicParenR"/>
            </a:pPr>
            <a:endParaRPr lang="en-US" sz="2400" b="1" dirty="0">
              <a:latin typeface="Franklin Gothic Medium" panose="020B0603020102020204" pitchFamily="34" charset="0"/>
            </a:endParaRPr>
          </a:p>
          <a:p>
            <a:pPr marL="342900" indent="-342900">
              <a:buAutoNum type="arabicParenR"/>
            </a:pPr>
            <a:r>
              <a:rPr lang="en-US" sz="2400" b="1" dirty="0">
                <a:latin typeface="Franklin Gothic Medium" panose="020B0603020102020204" pitchFamily="34" charset="0"/>
              </a:rPr>
              <a:t>When crisis strikes, </a:t>
            </a:r>
            <a:r>
              <a:rPr lang="en-US" sz="2400" b="1" dirty="0">
                <a:solidFill>
                  <a:srgbClr val="C00000"/>
                </a:solidFill>
                <a:latin typeface="Franklin Gothic Medium" panose="020B0603020102020204" pitchFamily="34" charset="0"/>
              </a:rPr>
              <a:t>ACTIVATE IAFF STRATEGIC CAMPAIGNS</a:t>
            </a:r>
            <a:r>
              <a:rPr lang="en-US" sz="2400" b="1" dirty="0">
                <a:latin typeface="Franklin Gothic Medium" panose="020B0603020102020204" pitchFamily="34" charset="0"/>
              </a:rPr>
              <a:t>. You have an experienced team standing by to help you with your messaging.</a:t>
            </a:r>
          </a:p>
          <a:p>
            <a:pPr marL="342900" indent="-342900">
              <a:buAutoNum type="arabicParenR"/>
            </a:pPr>
            <a:endParaRPr lang="en-US" sz="2400" b="1" dirty="0">
              <a:latin typeface="Franklin Gothic Medium" panose="020B0603020102020204" pitchFamily="34" charset="0"/>
            </a:endParaRPr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241916D3-B9D9-40E9-AD1D-FC6905A54FD8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24560778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5400" dirty="0">
                <a:latin typeface="Franklin Gothic Medium" panose="020B0603020102020204" pitchFamily="34" charset="0"/>
              </a:rPr>
              <a:t>ACTIVATE STRATEGIC CAMPAIGNS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F611B9-DCB1-4C45-B698-05B183C2F1C5}"/>
              </a:ext>
            </a:extLst>
          </p:cNvPr>
          <p:cNvSpPr txBox="1"/>
          <p:nvPr/>
        </p:nvSpPr>
        <p:spPr>
          <a:xfrm>
            <a:off x="630621" y="942681"/>
            <a:ext cx="1127234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Franklin Gothic Medium" panose="020B0603020102020204" pitchFamily="34" charset="0"/>
              </a:rPr>
              <a:t>Communications Resources can be activated through your DVP to:</a:t>
            </a:r>
          </a:p>
          <a:p>
            <a:pPr algn="ctr"/>
            <a:endParaRPr lang="en-US" sz="3200" b="1" dirty="0">
              <a:latin typeface="Franklin Gothic Medium" panose="020B0603020102020204" pitchFamily="34" charset="0"/>
            </a:endParaRPr>
          </a:p>
          <a:p>
            <a:pPr algn="ctr"/>
            <a:r>
              <a:rPr lang="en-US" sz="3200" b="1" dirty="0">
                <a:latin typeface="Franklin Gothic Medium" panose="020B0603020102020204" pitchFamily="34" charset="0"/>
              </a:rPr>
              <a:t>Doug Stern</a:t>
            </a:r>
          </a:p>
          <a:p>
            <a:pPr algn="ctr"/>
            <a:r>
              <a:rPr lang="en-US" sz="3200" b="1" dirty="0">
                <a:latin typeface="Franklin Gothic Medium" panose="020B0603020102020204" pitchFamily="34" charset="0"/>
              </a:rPr>
              <a:t>Director of Strategic Campaigns</a:t>
            </a:r>
          </a:p>
          <a:p>
            <a:pPr algn="ctr"/>
            <a:r>
              <a:rPr lang="en-US" sz="3200" b="1" dirty="0">
                <a:latin typeface="Franklin Gothic Medium" panose="020B0603020102020204" pitchFamily="34" charset="0"/>
              </a:rPr>
              <a:t>(513) 919-4311</a:t>
            </a:r>
          </a:p>
          <a:p>
            <a:pPr algn="ctr"/>
            <a:r>
              <a:rPr lang="en-US" sz="3200" b="1" dirty="0">
                <a:latin typeface="Franklin Gothic Medium" panose="020B0603020102020204" pitchFamily="34" charset="0"/>
                <a:hlinkClick r:id="rId3"/>
              </a:rPr>
              <a:t>dstern@iaff.org</a:t>
            </a:r>
            <a:endParaRPr lang="en-US" sz="3200" b="1" dirty="0">
              <a:latin typeface="Franklin Gothic Medium" panose="020B06030201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9BC5FD-71C7-4826-8465-0D7276CB522C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35669057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5">
            <a:extLst>
              <a:ext uri="{FF2B5EF4-FFF2-40B4-BE49-F238E27FC236}">
                <a16:creationId xmlns:a16="http://schemas.microsoft.com/office/drawing/2014/main" id="{426ED1A0-CA2C-4121-AB73-2E0FF2801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5720"/>
            <a:ext cx="12192000" cy="777240"/>
          </a:xfrm>
        </p:spPr>
        <p:txBody>
          <a:bodyPr/>
          <a:lstStyle/>
          <a:p>
            <a:r>
              <a:rPr lang="en-US" sz="4800" dirty="0">
                <a:latin typeface="Franklin Gothic Medium" panose="020B0603020102020204" pitchFamily="34" charset="0"/>
              </a:rPr>
              <a:t>WHY WE COMMUNICATE</a:t>
            </a:r>
          </a:p>
        </p:txBody>
      </p:sp>
      <p:sp>
        <p:nvSpPr>
          <p:cNvPr id="4" name="Many of your battles are lost before they even start because of bad and/or ineffective messaging.">
            <a:extLst>
              <a:ext uri="{FF2B5EF4-FFF2-40B4-BE49-F238E27FC236}">
                <a16:creationId xmlns:a16="http://schemas.microsoft.com/office/drawing/2014/main" id="{9A529A66-F0BC-4F23-999E-84564EB6CC7A}"/>
              </a:ext>
            </a:extLst>
          </p:cNvPr>
          <p:cNvSpPr txBox="1"/>
          <p:nvPr/>
        </p:nvSpPr>
        <p:spPr>
          <a:xfrm>
            <a:off x="1821429" y="2091084"/>
            <a:ext cx="8549142" cy="24291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2147" tIns="32147" rIns="32147" bIns="32147">
            <a:spAutoFit/>
          </a:bodyPr>
          <a:lstStyle>
            <a:lvl1pPr defTabSz="642937">
              <a:lnSpc>
                <a:spcPct val="120000"/>
              </a:lnSpc>
              <a:defRPr sz="7000" b="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4400" dirty="0">
                <a:latin typeface="Franklin Gothic Medium" panose="020B0603020102020204" pitchFamily="34" charset="0"/>
              </a:rPr>
              <a:t>Many of your battles are lost before they even start because of bad and/or ineffective messaging.</a:t>
            </a:r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F1893BA0-B0C2-4D65-A9E3-B5A6A860A818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1654167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5">
            <a:extLst>
              <a:ext uri="{FF2B5EF4-FFF2-40B4-BE49-F238E27FC236}">
                <a16:creationId xmlns:a16="http://schemas.microsoft.com/office/drawing/2014/main" id="{426ED1A0-CA2C-4121-AB73-2E0FF2801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5720"/>
            <a:ext cx="12192000" cy="777240"/>
          </a:xfrm>
        </p:spPr>
        <p:txBody>
          <a:bodyPr/>
          <a:lstStyle/>
          <a:p>
            <a:r>
              <a:rPr lang="en-US" sz="4800" dirty="0">
                <a:latin typeface="Franklin Gothic Medium" panose="020B0603020102020204" pitchFamily="34" charset="0"/>
              </a:rPr>
              <a:t>WHY WE COMMUNICATE</a:t>
            </a:r>
          </a:p>
        </p:txBody>
      </p:sp>
      <p:pic>
        <p:nvPicPr>
          <p:cNvPr id="3" name="Picture 2" descr="A picture containing animal, mammal&#10;&#10;Description automatically generated">
            <a:extLst>
              <a:ext uri="{FF2B5EF4-FFF2-40B4-BE49-F238E27FC236}">
                <a16:creationId xmlns:a16="http://schemas.microsoft.com/office/drawing/2014/main" id="{BC81F419-8B7D-4D9B-A88D-BFAA262AB4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253" y="879100"/>
            <a:ext cx="11751494" cy="461908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7439F81-3BC8-4E7D-AD34-12936ADE8D59}"/>
              </a:ext>
            </a:extLst>
          </p:cNvPr>
          <p:cNvSpPr txBox="1"/>
          <p:nvPr/>
        </p:nvSpPr>
        <p:spPr>
          <a:xfrm>
            <a:off x="1397876" y="5498185"/>
            <a:ext cx="939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Franklin Gothic Medium" panose="020B0603020102020204" pitchFamily="34" charset="0"/>
              </a:rPr>
              <a:t>Public Relations gaffe by NBA Superstar Patrick Ewing, also head of the NBA Players Association during the 1998-99 lockout of players.</a:t>
            </a:r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6101B084-D1E6-48F9-B0E0-B76439F59271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23024644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5">
            <a:extLst>
              <a:ext uri="{FF2B5EF4-FFF2-40B4-BE49-F238E27FC236}">
                <a16:creationId xmlns:a16="http://schemas.microsoft.com/office/drawing/2014/main" id="{426ED1A0-CA2C-4121-AB73-2E0FF2801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5720"/>
            <a:ext cx="12192000" cy="777240"/>
          </a:xfrm>
        </p:spPr>
        <p:txBody>
          <a:bodyPr/>
          <a:lstStyle/>
          <a:p>
            <a:r>
              <a:rPr lang="en-US" sz="4800" dirty="0">
                <a:latin typeface="Franklin Gothic Medium" panose="020B0603020102020204" pitchFamily="34" charset="0"/>
              </a:rPr>
              <a:t>WHY WE COMMUNICATE</a:t>
            </a:r>
          </a:p>
        </p:txBody>
      </p:sp>
      <p:sp>
        <p:nvSpPr>
          <p:cNvPr id="5" name="In today’s world, the words you choose to get your message across is vital to winning the battles you fight.">
            <a:extLst>
              <a:ext uri="{FF2B5EF4-FFF2-40B4-BE49-F238E27FC236}">
                <a16:creationId xmlns:a16="http://schemas.microsoft.com/office/drawing/2014/main" id="{A2A42EDA-3C8D-45BC-84C0-D970DD109FAB}"/>
              </a:ext>
            </a:extLst>
          </p:cNvPr>
          <p:cNvSpPr txBox="1"/>
          <p:nvPr/>
        </p:nvSpPr>
        <p:spPr>
          <a:xfrm>
            <a:off x="207135" y="2036308"/>
            <a:ext cx="11777730" cy="21034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 defTabSz="642937">
              <a:defRPr sz="7000" b="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r>
              <a:rPr sz="4400" dirty="0">
                <a:latin typeface="Franklin Gothic Medium" panose="020B0603020102020204" pitchFamily="34" charset="0"/>
              </a:rPr>
              <a:t>In today’s world, the words you choose to get your message across is vital to winning the battles you fight.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9C5D8B3-2E1E-440F-BEB3-AF1C029C6D6A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6254576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Franklin Gothic Medium" panose="020B0603020102020204" pitchFamily="34" charset="0"/>
              </a:rPr>
              <a:t>THE WORDS WE USE</a:t>
            </a:r>
          </a:p>
        </p:txBody>
      </p:sp>
      <p:sp>
        <p:nvSpPr>
          <p:cNvPr id="3" name="Politicians, PR specialists, and attorneys all choose their words very carefully when messaging to the public.…">
            <a:extLst>
              <a:ext uri="{FF2B5EF4-FFF2-40B4-BE49-F238E27FC236}">
                <a16:creationId xmlns:a16="http://schemas.microsoft.com/office/drawing/2014/main" id="{32A8CE74-3DCE-48BB-BD6A-F89AA5404E85}"/>
              </a:ext>
            </a:extLst>
          </p:cNvPr>
          <p:cNvSpPr txBox="1"/>
          <p:nvPr/>
        </p:nvSpPr>
        <p:spPr>
          <a:xfrm>
            <a:off x="696641" y="1535030"/>
            <a:ext cx="10798718" cy="34576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algn="ctr" defTabSz="321469">
              <a:defRPr sz="7000" b="0">
                <a:latin typeface="Arial"/>
                <a:ea typeface="Arial"/>
                <a:cs typeface="Arial"/>
                <a:sym typeface="Arial"/>
              </a:defRPr>
            </a:pPr>
            <a:r>
              <a:rPr sz="4400" dirty="0">
                <a:latin typeface="Franklin Gothic Medium" panose="020B0603020102020204" pitchFamily="34" charset="0"/>
              </a:rPr>
              <a:t>Politicians, PR specialists, and attorneys all choose their words very carefully when messaging to the public. </a:t>
            </a:r>
          </a:p>
          <a:p>
            <a:pPr defTabSz="321469">
              <a:defRPr sz="70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44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  <a:p>
            <a:pPr algn="ctr" defTabSz="321469">
              <a:defRPr sz="700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4400" dirty="0">
                <a:solidFill>
                  <a:srgbClr val="C00000"/>
                </a:solidFill>
                <a:latin typeface="Franklin Gothic Medium" panose="020B0603020102020204" pitchFamily="34" charset="0"/>
              </a:rPr>
              <a:t>SO SHOULD YOU</a:t>
            </a:r>
            <a:r>
              <a:rPr lang="en-US" sz="4400" dirty="0">
                <a:solidFill>
                  <a:srgbClr val="C00000"/>
                </a:solidFill>
                <a:latin typeface="Franklin Gothic Medium" panose="020B0603020102020204" pitchFamily="34" charset="0"/>
              </a:rPr>
              <a:t>!!!</a:t>
            </a:r>
            <a:endParaRPr sz="4400" dirty="0">
              <a:solidFill>
                <a:srgbClr val="C00000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6AC579-D72A-4BC6-8C75-06EDA083F2F4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1443997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-1" y="48873"/>
            <a:ext cx="12192000" cy="777240"/>
          </a:xfrm>
        </p:spPr>
        <p:txBody>
          <a:bodyPr/>
          <a:lstStyle/>
          <a:p>
            <a:r>
              <a:rPr lang="en-US" sz="4800" dirty="0">
                <a:latin typeface="Franklin Gothic Medium" panose="020B0603020102020204" pitchFamily="34" charset="0"/>
              </a:rPr>
              <a:t>THE WORDS WE USE</a:t>
            </a:r>
          </a:p>
        </p:txBody>
      </p:sp>
      <p:sp>
        <p:nvSpPr>
          <p:cNvPr id="4" name="When creating the proper message, it is extremely important to recognize who your audience is BEFORE you speak.">
            <a:extLst>
              <a:ext uri="{FF2B5EF4-FFF2-40B4-BE49-F238E27FC236}">
                <a16:creationId xmlns:a16="http://schemas.microsoft.com/office/drawing/2014/main" id="{39C8A554-8498-4C51-871E-E0F746EE58E0}"/>
              </a:ext>
            </a:extLst>
          </p:cNvPr>
          <p:cNvSpPr txBox="1"/>
          <p:nvPr/>
        </p:nvSpPr>
        <p:spPr>
          <a:xfrm>
            <a:off x="186895" y="2198850"/>
            <a:ext cx="11818209" cy="21034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algn="ctr" defTabSz="321469">
              <a:defRPr sz="7000" b="0">
                <a:latin typeface="Arial"/>
                <a:ea typeface="Arial"/>
                <a:cs typeface="Arial"/>
                <a:sym typeface="Arial"/>
              </a:defRPr>
            </a:pPr>
            <a:r>
              <a:rPr sz="4400" b="1" dirty="0">
                <a:latin typeface="Franklin Gothic Medium" panose="020B0603020102020204" pitchFamily="34" charset="0"/>
              </a:rPr>
              <a:t>When creating the proper message, it is extremely important to recognize who your audience is </a:t>
            </a:r>
            <a:r>
              <a:rPr sz="4400" b="1" dirty="0">
                <a:solidFill>
                  <a:srgbClr val="C00000"/>
                </a:solidFill>
                <a:latin typeface="Franklin Gothic Medium" panose="020B0603020102020204" pitchFamily="34" charset="0"/>
              </a:rPr>
              <a:t>BEFORE</a:t>
            </a:r>
            <a:r>
              <a:rPr sz="4400" b="1" dirty="0">
                <a:solidFill>
                  <a:schemeClr val="bg1"/>
                </a:solidFill>
                <a:latin typeface="Franklin Gothic Medium" panose="020B0603020102020204" pitchFamily="34" charset="0"/>
              </a:rPr>
              <a:t> </a:t>
            </a:r>
            <a:r>
              <a:rPr sz="4400" b="1" dirty="0">
                <a:latin typeface="Franklin Gothic Medium" panose="020B0603020102020204" pitchFamily="34" charset="0"/>
              </a:rPr>
              <a:t>you speak. </a:t>
            </a:r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54A5E2FE-B9F6-4AA6-A508-01B4B74B0314}"/>
              </a:ext>
            </a:extLst>
          </p:cNvPr>
          <p:cNvSpPr>
            <a:spLocks noGrp="1"/>
          </p:cNvSpPr>
          <p:nvPr/>
        </p:nvSpPr>
        <p:spPr>
          <a:xfrm>
            <a:off x="924910" y="6295552"/>
            <a:ext cx="6400800" cy="33832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rgbClr val="7B5229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NYSPFFA Labor Conference, Binghamton NY, Feb 24-26 2020</a:t>
            </a:r>
          </a:p>
        </p:txBody>
      </p:sp>
    </p:spTree>
    <p:extLst>
      <p:ext uri="{BB962C8B-B14F-4D97-AF65-F5344CB8AC3E}">
        <p14:creationId xmlns:p14="http://schemas.microsoft.com/office/powerpoint/2010/main" val="89309801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2"/>
  <p:tag name="MMPROD_UIDATA" val="&lt;database version=&quot;7.0&quot;&gt;&lt;object type=&quot;1&quot; unique_id=&quot;10001&quot;&gt;&lt;object type=&quot;2&quot; unique_id=&quot;10317&quot;&gt;&lt;object type=&quot;3&quot; unique_id=&quot;10318&quot;&gt;&lt;property id=&quot;20148&quot; value=&quot;5&quot;/&gt;&lt;property id=&quot;20300&quot; value=&quot;Slide 1&quot;/&gt;&lt;property id=&quot;20307&quot; value=&quot;279&quot;/&gt;&lt;/object&gt;&lt;object type=&quot;3&quot; unique_id=&quot;10319&quot;&gt;&lt;property id=&quot;20148&quot; value=&quot;5&quot;/&gt;&lt;property id=&quot;20300&quot; value=&quot;Slide 2 - &amp;quot;General President’s Office&amp;quot;&quot;/&gt;&lt;property id=&quot;20307&quot; value=&quot;280&quot;/&gt;&lt;/object&gt;&lt;object type=&quot;3&quot; unique_id=&quot;10350&quot;&gt;&lt;property id=&quot;20148&quot; value=&quot;5&quot;/&gt;&lt;property id=&quot;20300&quot; value=&quot;Slide 3 - &amp;quot;General Secretary-Treasurer’s Office  &amp;quot;&quot;/&gt;&lt;property id=&quot;20307&quot; value=&quot;281&quot;/&gt;&lt;/object&gt;&lt;/object&gt;&lt;object type=&quot;8&quot; unique_id=&quot;10325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Slide Maste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LTS2018_PPT_Template_4x3.potx" id="{89504AF7-F1BF-4D7B-AB87-BB68FE08A508}" vid="{55531C3C-6383-4CAB-A9C7-934731D42B83}"/>
    </a:ext>
  </a:extLst>
</a:theme>
</file>

<file path=ppt/theme/theme2.xml><?xml version="1.0" encoding="utf-8"?>
<a:theme xmlns:a="http://schemas.openxmlformats.org/drawingml/2006/main" name="Custom Slide Maste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2677</TotalTime>
  <Words>1915</Words>
  <Application>Microsoft Office PowerPoint</Application>
  <PresentationFormat>Widescreen</PresentationFormat>
  <Paragraphs>307</Paragraphs>
  <Slides>46</Slides>
  <Notes>33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46</vt:i4>
      </vt:variant>
    </vt:vector>
  </HeadingPairs>
  <TitlesOfParts>
    <vt:vector size="52" baseType="lpstr">
      <vt:lpstr>Arial</vt:lpstr>
      <vt:lpstr>Calibri</vt:lpstr>
      <vt:lpstr>Calibri Light</vt:lpstr>
      <vt:lpstr>Franklin Gothic Medium</vt:lpstr>
      <vt:lpstr>Slide Master</vt:lpstr>
      <vt:lpstr>Custom Slide Master</vt:lpstr>
      <vt:lpstr>Communicating to Defeat Your Enemies and Win Public Support</vt:lpstr>
      <vt:lpstr> </vt:lpstr>
      <vt:lpstr>WHY WE COMMUNICATE</vt:lpstr>
      <vt:lpstr> </vt:lpstr>
      <vt:lpstr>WHY WE COMMUNICATE</vt:lpstr>
      <vt:lpstr>WHY WE COMMUNICATE</vt:lpstr>
      <vt:lpstr>WHY WE COMMUNICATE</vt:lpstr>
      <vt:lpstr>THE WORDS WE USE</vt:lpstr>
      <vt:lpstr>THE WORDS WE USE</vt:lpstr>
      <vt:lpstr>PowerPoint Presentation</vt:lpstr>
      <vt:lpstr>YOUR AUDIENCE</vt:lpstr>
      <vt:lpstr>YOUR AUDIENCE</vt:lpstr>
      <vt:lpstr>PowerPoint Presentation</vt:lpstr>
      <vt:lpstr>THE WORDS WE USE</vt:lpstr>
      <vt:lpstr>THE WORDS WE USE</vt:lpstr>
      <vt:lpstr>THE WORDS WE USE</vt:lpstr>
      <vt:lpstr>WORDS TELL YOUR STORY</vt:lpstr>
      <vt:lpstr>WORDS TELL YOUR STORY</vt:lpstr>
      <vt:lpstr>FIRE SPEAK / JARGON</vt:lpstr>
      <vt:lpstr>FIRE SPEAK/JARGON</vt:lpstr>
      <vt:lpstr>PowerPoint Presentation</vt:lpstr>
      <vt:lpstr>PowerPoint Presentation</vt:lpstr>
      <vt:lpstr>Communications cannot always be controlled:</vt:lpstr>
      <vt:lpstr>MESSAGING</vt:lpstr>
      <vt:lpstr>Message Discipline  The art of communicating what you set out to communicate, clearly, memorably and consistently.</vt:lpstr>
      <vt:lpstr>When you’re on message, you’re more likely to reach your audience and move them to action.</vt:lpstr>
      <vt:lpstr>MESSAGING TIPS</vt:lpstr>
      <vt:lpstr>Message Discipline</vt:lpstr>
      <vt:lpstr>Know the Media Platform</vt:lpstr>
      <vt:lpstr>Non Verbal Messages</vt:lpstr>
      <vt:lpstr>Non Verbal Messages</vt:lpstr>
      <vt:lpstr>Messenger Matters Too</vt:lpstr>
      <vt:lpstr>Crisis Communications</vt:lpstr>
      <vt:lpstr>Crisis Communications</vt:lpstr>
      <vt:lpstr>PowerPoint Presentation</vt:lpstr>
      <vt:lpstr>WE DON’T SAY “NO COMMENT”</vt:lpstr>
      <vt:lpstr>WE DON’T SAY “NO COMMENT”</vt:lpstr>
      <vt:lpstr>Question and Answer</vt:lpstr>
      <vt:lpstr>REMEMBER</vt:lpstr>
      <vt:lpstr>PowerPoint Presentation</vt:lpstr>
      <vt:lpstr>AMPLIFY YOUR NEWS STORIES</vt:lpstr>
      <vt:lpstr>BUILDING YOUR AUDIENCE</vt:lpstr>
      <vt:lpstr>BUILDING YOUR AUDIENCE</vt:lpstr>
      <vt:lpstr>BUILDING YOUR AUDIENCE</vt:lpstr>
      <vt:lpstr>THREE THINGS</vt:lpstr>
      <vt:lpstr>ACTIVATE STRATEGIC CAMPAIGNS</vt:lpstr>
    </vt:vector>
  </TitlesOfParts>
  <Company>CC Design Group,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Vinci, Matt</dc:creator>
  <cp:lastModifiedBy>Treglio, Mark</cp:lastModifiedBy>
  <cp:revision>321</cp:revision>
  <cp:lastPrinted>2017-10-06T17:02:58Z</cp:lastPrinted>
  <dcterms:created xsi:type="dcterms:W3CDTF">2009-11-24T05:31:26Z</dcterms:created>
  <dcterms:modified xsi:type="dcterms:W3CDTF">2020-02-20T04:58:02Z</dcterms:modified>
</cp:coreProperties>
</file>