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679" r:id="rId2"/>
  </p:sldMasterIdLst>
  <p:notesMasterIdLst>
    <p:notesMasterId r:id="rId83"/>
  </p:notesMasterIdLst>
  <p:handoutMasterIdLst>
    <p:handoutMasterId r:id="rId84"/>
  </p:handoutMasterIdLst>
  <p:sldIdLst>
    <p:sldId id="293" r:id="rId3"/>
    <p:sldId id="312" r:id="rId4"/>
    <p:sldId id="918" r:id="rId5"/>
    <p:sldId id="284" r:id="rId6"/>
    <p:sldId id="285" r:id="rId7"/>
    <p:sldId id="944" r:id="rId8"/>
    <p:sldId id="381" r:id="rId9"/>
    <p:sldId id="391" r:id="rId10"/>
    <p:sldId id="477" r:id="rId11"/>
    <p:sldId id="928" r:id="rId12"/>
    <p:sldId id="929" r:id="rId13"/>
    <p:sldId id="930" r:id="rId14"/>
    <p:sldId id="342" r:id="rId15"/>
    <p:sldId id="318" r:id="rId16"/>
    <p:sldId id="338" r:id="rId17"/>
    <p:sldId id="348" r:id="rId18"/>
    <p:sldId id="346" r:id="rId19"/>
    <p:sldId id="349" r:id="rId20"/>
    <p:sldId id="350" r:id="rId21"/>
    <p:sldId id="351" r:id="rId22"/>
    <p:sldId id="352" r:id="rId23"/>
    <p:sldId id="408" r:id="rId24"/>
    <p:sldId id="356" r:id="rId25"/>
    <p:sldId id="943" r:id="rId26"/>
    <p:sldId id="360" r:id="rId27"/>
    <p:sldId id="364" r:id="rId28"/>
    <p:sldId id="941" r:id="rId29"/>
    <p:sldId id="365" r:id="rId30"/>
    <p:sldId id="387" r:id="rId31"/>
    <p:sldId id="367" r:id="rId32"/>
    <p:sldId id="382" r:id="rId33"/>
    <p:sldId id="383" r:id="rId34"/>
    <p:sldId id="384" r:id="rId35"/>
    <p:sldId id="371" r:id="rId36"/>
    <p:sldId id="373" r:id="rId37"/>
    <p:sldId id="374" r:id="rId38"/>
    <p:sldId id="353" r:id="rId39"/>
    <p:sldId id="359" r:id="rId40"/>
    <p:sldId id="375" r:id="rId41"/>
    <p:sldId id="358" r:id="rId42"/>
    <p:sldId id="376" r:id="rId43"/>
    <p:sldId id="377" r:id="rId44"/>
    <p:sldId id="357" r:id="rId45"/>
    <p:sldId id="380" r:id="rId46"/>
    <p:sldId id="388" r:id="rId47"/>
    <p:sldId id="389" r:id="rId48"/>
    <p:sldId id="390" r:id="rId49"/>
    <p:sldId id="939" r:id="rId50"/>
    <p:sldId id="385" r:id="rId51"/>
    <p:sldId id="392" r:id="rId52"/>
    <p:sldId id="393" r:id="rId53"/>
    <p:sldId id="394" r:id="rId54"/>
    <p:sldId id="386" r:id="rId55"/>
    <p:sldId id="401" r:id="rId56"/>
    <p:sldId id="399" r:id="rId57"/>
    <p:sldId id="402" r:id="rId58"/>
    <p:sldId id="403" r:id="rId59"/>
    <p:sldId id="404" r:id="rId60"/>
    <p:sldId id="400" r:id="rId61"/>
    <p:sldId id="405" r:id="rId62"/>
    <p:sldId id="406" r:id="rId63"/>
    <p:sldId id="407" r:id="rId64"/>
    <p:sldId id="290" r:id="rId65"/>
    <p:sldId id="291" r:id="rId66"/>
    <p:sldId id="292" r:id="rId67"/>
    <p:sldId id="396" r:id="rId68"/>
    <p:sldId id="397" r:id="rId69"/>
    <p:sldId id="398" r:id="rId70"/>
    <p:sldId id="572" r:id="rId71"/>
    <p:sldId id="395" r:id="rId72"/>
    <p:sldId id="940" r:id="rId73"/>
    <p:sldId id="410" r:id="rId74"/>
    <p:sldId id="331" r:id="rId75"/>
    <p:sldId id="332" r:id="rId76"/>
    <p:sldId id="579" r:id="rId77"/>
    <p:sldId id="580" r:id="rId78"/>
    <p:sldId id="340" r:id="rId79"/>
    <p:sldId id="412" r:id="rId80"/>
    <p:sldId id="411" r:id="rId81"/>
    <p:sldId id="416" r:id="rId82"/>
  </p:sldIdLst>
  <p:sldSz cx="12192000" cy="6858000"/>
  <p:notesSz cx="7315200" cy="9601200"/>
  <p:custDataLst>
    <p:tags r:id="rId85"/>
  </p:custDataLst>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5229"/>
    <a:srgbClr val="FFC82E"/>
    <a:srgbClr val="996633"/>
    <a:srgbClr val="FFC000"/>
    <a:srgbClr val="FFC500"/>
    <a:srgbClr val="F3C582"/>
    <a:srgbClr val="C4161C"/>
    <a:srgbClr val="F7C66F"/>
    <a:srgbClr val="FDD667"/>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05" autoAdjust="0"/>
    <p:restoredTop sz="94660"/>
  </p:normalViewPr>
  <p:slideViewPr>
    <p:cSldViewPr snapToGrid="0" snapToObjects="1">
      <p:cViewPr varScale="1">
        <p:scale>
          <a:sx n="61" d="100"/>
          <a:sy n="61" d="100"/>
        </p:scale>
        <p:origin x="546" y="78"/>
      </p:cViewPr>
      <p:guideLst>
        <p:guide orient="horz" pos="2160"/>
        <p:guide pos="3840"/>
      </p:guideLst>
    </p:cSldViewPr>
  </p:slid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handoutMaster" Target="handoutMasters/handoutMaster1.xml"/><Relationship Id="rId89"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eaLnBrk="1" hangingPunct="1">
              <a:defRPr sz="1300">
                <a:latin typeface="Arial" charset="0"/>
                <a:ea typeface="ＭＳ Ｐゴシック" charset="-128"/>
              </a:defRPr>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6661" tIns="48331" rIns="96661" bIns="48331" rtlCol="0"/>
          <a:lstStyle>
            <a:lvl1pPr algn="r" eaLnBrk="1" hangingPunct="1">
              <a:defRPr sz="1300">
                <a:latin typeface="Arial" charset="0"/>
                <a:ea typeface="ＭＳ Ｐゴシック" charset="-128"/>
              </a:defRPr>
            </a:lvl1pPr>
          </a:lstStyle>
          <a:p>
            <a:pPr>
              <a:defRPr/>
            </a:pPr>
            <a:fld id="{5FE5C421-7E86-4987-AA60-F8A3422ADD64}" type="datetimeFigureOut">
              <a:rPr lang="en-US"/>
              <a:pPr>
                <a:defRPr/>
              </a:pPr>
              <a:t>2/18/2020</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6661" tIns="48331" rIns="96661" bIns="48331" rtlCol="0" anchor="b"/>
          <a:lstStyle>
            <a:lvl1pPr algn="l" eaLnBrk="1" hangingPunct="1">
              <a:defRPr sz="1300">
                <a:latin typeface="Arial" charset="0"/>
                <a:ea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vl1pPr>
          </a:lstStyle>
          <a:p>
            <a:pPr>
              <a:defRPr/>
            </a:pPr>
            <a:fld id="{ACB56D6B-826F-4D73-84B8-A1834E2C43B1}" type="slidenum">
              <a:rPr lang="en-US" altLang="en-US"/>
              <a:pPr>
                <a:defRPr/>
              </a:pPr>
              <a:t>‹#›</a:t>
            </a:fld>
            <a:endParaRPr lang="en-US" altLang="en-US"/>
          </a:p>
        </p:txBody>
      </p:sp>
    </p:spTree>
    <p:extLst>
      <p:ext uri="{BB962C8B-B14F-4D97-AF65-F5344CB8AC3E}">
        <p14:creationId xmlns:p14="http://schemas.microsoft.com/office/powerpoint/2010/main" val="26207559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9681C191-D03C-46B0-9555-DF15D029A695}" type="datetimeFigureOut">
              <a:rPr lang="en-US" smtClean="0"/>
              <a:t>2/18/2020</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39DE559D-2ACA-4EE9-B65E-1ACCD042CEB3}" type="slidenum">
              <a:rPr lang="en-US" smtClean="0"/>
              <a:t>‹#›</a:t>
            </a:fld>
            <a:endParaRPr lang="en-US"/>
          </a:p>
        </p:txBody>
      </p:sp>
    </p:spTree>
    <p:extLst>
      <p:ext uri="{BB962C8B-B14F-4D97-AF65-F5344CB8AC3E}">
        <p14:creationId xmlns:p14="http://schemas.microsoft.com/office/powerpoint/2010/main" val="352276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63.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64.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65.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9DE559D-2ACA-4EE9-B65E-1ACCD042CEB3}" type="slidenum">
              <a:rPr lang="en-US" smtClean="0"/>
              <a:t>1</a:t>
            </a:fld>
            <a:endParaRPr lang="en-US"/>
          </a:p>
        </p:txBody>
      </p:sp>
    </p:spTree>
    <p:extLst>
      <p:ext uri="{BB962C8B-B14F-4D97-AF65-F5344CB8AC3E}">
        <p14:creationId xmlns:p14="http://schemas.microsoft.com/office/powerpoint/2010/main" val="2555922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custDataLst>
              <p:tags r:id="rId1"/>
            </p:custDataLst>
          </p:nvPr>
        </p:nvSpPr>
        <p:spPr/>
        <p:txBody>
          <a:bodyPr/>
          <a:lstStyle/>
          <a:p>
            <a:pPr eaLnBrk="1" hangingPunct="1"/>
            <a:r>
              <a:rPr lang="en-US" altLang="en-US" dirty="0"/>
              <a:t>Throughout its history, the IAFF is always on the frontline looking out for fire fighter safety.</a:t>
            </a:r>
          </a:p>
          <a:p>
            <a:pPr marL="171450" indent="-171450" eaLnBrk="1" hangingPunct="1">
              <a:buFont typeface="Arial" panose="020B0604020202020204" pitchFamily="34" charset="0"/>
              <a:buChar char="•"/>
            </a:pPr>
            <a:r>
              <a:rPr lang="en-US" altLang="en-US" dirty="0"/>
              <a:t>In 1970, the National Commission on Fire Prevention and Control reported growing destruction and fire fighter death caused by fires.  Until then, fire fighting had changed very little, other than the introduction of the fire engine.  The IAFF’s Health and Safety Department soon began working on improving protecting clothing for fire fighters through their program, Project FIRES (Fire Fighter Integrated Response Equipment System). </a:t>
            </a:r>
          </a:p>
          <a:p>
            <a:pPr marL="171450" indent="-171450" eaLnBrk="1" hangingPunct="1">
              <a:buFont typeface="Arial" panose="020B0604020202020204" pitchFamily="34" charset="0"/>
              <a:buChar char="•"/>
            </a:pPr>
            <a:r>
              <a:rPr lang="en-US" altLang="en-US" dirty="0"/>
              <a:t>In 1980, the IAFF’s Health and Safety Department was behind one of the first regulations for the fire service, which today is regarded as a milestone in providing regulations to the fire service. The Fire Brigades Standard, as it was known, contained requirements for the organization, training, and PPE of fire brigades, and was considered milestone legislation—created by the IAFF for fire fighters. </a:t>
            </a:r>
          </a:p>
          <a:p>
            <a:pPr marL="171450" indent="-171450" eaLnBrk="1" hangingPunct="1">
              <a:buFont typeface="Arial" panose="020B0604020202020204" pitchFamily="34" charset="0"/>
              <a:buChar char="•"/>
            </a:pPr>
            <a:r>
              <a:rPr lang="en-US" altLang="en-US" dirty="0"/>
              <a:t>In 1986, the National Fire Protection Association (NFPA) passed their standard, NFPA 1500, which provides guidelines for establishing, implementing, and managing a comprehensive occupational safety and health program. </a:t>
            </a:r>
          </a:p>
          <a:p>
            <a:pPr marL="171450" indent="-171450" eaLnBrk="1" hangingPunct="1">
              <a:buFont typeface="Arial" panose="020B0604020202020204" pitchFamily="34" charset="0"/>
              <a:buChar char="•"/>
            </a:pPr>
            <a:r>
              <a:rPr lang="en-US" altLang="en-US" dirty="0"/>
              <a:t>In 1995, the IAFF started an initiative with the IAFC to improve the overall wellness and fitness in the fire service.  </a:t>
            </a:r>
          </a:p>
          <a:p>
            <a:pPr marL="171450" indent="-171450" eaLnBrk="1" hangingPunct="1">
              <a:buFont typeface="Arial" panose="020B0604020202020204" pitchFamily="34" charset="0"/>
              <a:buChar char="•"/>
            </a:pPr>
            <a:r>
              <a:rPr lang="en-US" altLang="en-US" dirty="0"/>
              <a:t>In 2002, the IAFF began Project HEROES (Homeland Emergency Response Operational and Equipment System) and is developing state of the art protective gear for modern emergencies. In 2005, the Project HEROES prototype gear went into field testing</a:t>
            </a:r>
          </a:p>
          <a:p>
            <a:endParaRPr lang="en-US" dirty="0"/>
          </a:p>
        </p:txBody>
      </p:sp>
      <p:sp>
        <p:nvSpPr>
          <p:cNvPr id="4" name="Slide Number Placeholder 3"/>
          <p:cNvSpPr>
            <a:spLocks noGrp="1"/>
          </p:cNvSpPr>
          <p:nvPr>
            <p:ph type="sldNum" sz="quarter" idx="10"/>
          </p:nvPr>
        </p:nvSpPr>
        <p:spPr/>
        <p:txBody>
          <a:bodyPr/>
          <a:lstStyle/>
          <a:p>
            <a:fld id="{6A8DBBD9-D94F-4998-8424-D9A9D3FC6E3F}" type="slidenum">
              <a:rPr lang="en-US" smtClean="0"/>
              <a:t>63</a:t>
            </a:fld>
            <a:endParaRPr lang="en-US"/>
          </a:p>
        </p:txBody>
      </p:sp>
    </p:spTree>
    <p:extLst>
      <p:ext uri="{BB962C8B-B14F-4D97-AF65-F5344CB8AC3E}">
        <p14:creationId xmlns:p14="http://schemas.microsoft.com/office/powerpoint/2010/main" val="72999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custDataLst>
              <p:tags r:id="rId1"/>
            </p:custDataLst>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Arial" panose="020B0604020202020204" pitchFamily="34" charset="0"/>
                <a:cs typeface="Arial" panose="020B0604020202020204" pitchFamily="34" charset="0"/>
              </a:rPr>
              <a:t>2013 </a:t>
            </a:r>
            <a:r>
              <a:rPr lang="en-US" u="sng" dirty="0">
                <a:latin typeface="Arial" panose="020B0604020202020204" pitchFamily="34" charset="0"/>
                <a:cs typeface="Arial" panose="020B0604020202020204" pitchFamily="34" charset="0"/>
              </a:rPr>
              <a:t>NIST High Rise study: </a:t>
            </a:r>
            <a:r>
              <a:rPr lang="en-US" dirty="0">
                <a:latin typeface="Arial" panose="020B0604020202020204" pitchFamily="34" charset="0"/>
                <a:cs typeface="Arial" panose="020B0604020202020204" pitchFamily="34" charset="0"/>
              </a:rPr>
              <a:t>More than 6,000 fire fighters participate in to better understand safer staffing needs for building over seven stories. According to the report, a fire fighting crew of six fire fighters is able to complete 14 “critical tasks” – including search and rescue- 23 minutes faster than three-member crews.</a:t>
            </a:r>
            <a:endParaRPr lang="en-US" altLang="en-US" b="1"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6A8DBBD9-D94F-4998-8424-D9A9D3FC6E3F}" type="slidenum">
              <a:rPr lang="en-US" smtClean="0"/>
              <a:t>64</a:t>
            </a:fld>
            <a:endParaRPr lang="en-US"/>
          </a:p>
        </p:txBody>
      </p:sp>
    </p:spTree>
    <p:extLst>
      <p:ext uri="{BB962C8B-B14F-4D97-AF65-F5344CB8AC3E}">
        <p14:creationId xmlns:p14="http://schemas.microsoft.com/office/powerpoint/2010/main" val="4175752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custDataLst>
              <p:tags r:id="rId1"/>
            </p:custDataLst>
          </p:nvPr>
        </p:nvSpPr>
        <p:spPr/>
        <p:txBody>
          <a:bodyPr/>
          <a:lstStyle/>
          <a:p>
            <a:pPr defTabSz="898006">
              <a:spcBef>
                <a:spcPct val="20000"/>
              </a:spcBef>
              <a:defRPr/>
            </a:pPr>
            <a:r>
              <a:rPr lang="en-US" altLang="en-US" b="1" dirty="0"/>
              <a:t>2014</a:t>
            </a:r>
            <a:r>
              <a:rPr lang="en-US" altLang="en-US" baseline="0" dirty="0"/>
              <a:t> The FILL THE BOOT campaign has raised more than $625 million since 1954 for the MDA. </a:t>
            </a:r>
            <a:r>
              <a:rPr lang="en-US" altLang="en-US" dirty="0"/>
              <a:t>The contributions of the fire fighters goes towards MDA’s summer camps for children, professional and public</a:t>
            </a:r>
            <a:r>
              <a:rPr lang="en-US" altLang="en-US" baseline="0" dirty="0"/>
              <a:t> </a:t>
            </a:r>
            <a:r>
              <a:rPr lang="en-US" altLang="en-US" dirty="0"/>
              <a:t>health education, and other programs. </a:t>
            </a:r>
            <a:endParaRPr lang="en-US" b="1" dirty="0">
              <a:latin typeface="Arial" panose="020B0604020202020204" pitchFamily="34" charset="0"/>
              <a:cs typeface="Arial" panose="020B0604020202020204" pitchFamily="34" charset="0"/>
            </a:endParaRPr>
          </a:p>
          <a:p>
            <a:pPr>
              <a:spcBef>
                <a:spcPct val="20000"/>
              </a:spcBef>
              <a:defRPr/>
            </a:pPr>
            <a:r>
              <a:rPr lang="en-US" b="1" dirty="0">
                <a:latin typeface="Arial" panose="020B0604020202020204" pitchFamily="34" charset="0"/>
                <a:cs typeface="Arial" panose="020B0604020202020204" pitchFamily="34" charset="0"/>
              </a:rPr>
              <a:t>2015 </a:t>
            </a:r>
            <a:r>
              <a:rPr lang="en-US" u="sng" dirty="0">
                <a:latin typeface="Arial" panose="020B0604020202020204" pitchFamily="34" charset="0"/>
                <a:cs typeface="Arial" panose="020B0604020202020204" pitchFamily="34" charset="0"/>
              </a:rPr>
              <a:t>Fallen Fire Fighter Memorial:</a:t>
            </a:r>
            <a:r>
              <a:rPr lang="en-US" dirty="0">
                <a:latin typeface="Arial" panose="020B0604020202020204" pitchFamily="34" charset="0"/>
                <a:cs typeface="Arial" panose="020B0604020202020204" pitchFamily="34" charset="0"/>
              </a:rPr>
              <a:t> The reconstructed memorial includes 121 granite slabs that display more than 7,300 names dating back to 1918, including hundreds who died of illnesses such as cancer from exposure to toxins on the job.</a:t>
            </a:r>
          </a:p>
          <a:p>
            <a:pPr>
              <a:spcBef>
                <a:spcPct val="20000"/>
              </a:spcBef>
              <a:defRPr/>
            </a:pPr>
            <a:endParaRPr lang="en-US" dirty="0">
              <a:latin typeface="Arial" panose="020B0604020202020204" pitchFamily="34" charset="0"/>
              <a:cs typeface="Arial" panose="020B0604020202020204" pitchFamily="34" charset="0"/>
            </a:endParaRPr>
          </a:p>
          <a:p>
            <a:r>
              <a:rPr lang="en-US" b="1" dirty="0"/>
              <a:t>2017:</a:t>
            </a:r>
          </a:p>
          <a:p>
            <a:r>
              <a:rPr lang="en-US" dirty="0"/>
              <a:t>In</a:t>
            </a:r>
            <a:r>
              <a:rPr lang="en-US" baseline="0" dirty="0"/>
              <a:t> late spring, Vice President Biden’s office helped connect Advanced Recovery Systems to IAFF.</a:t>
            </a:r>
          </a:p>
          <a:p>
            <a:endParaRPr lang="en-US" baseline="0" dirty="0"/>
          </a:p>
          <a:p>
            <a:r>
              <a:rPr lang="en-US" baseline="0" dirty="0"/>
              <a:t>ARS acquired property in Maryland and wanted to create a state-of-the-art treatment center and interested in partnering with IAFF to focus on fire fighters.</a:t>
            </a:r>
          </a:p>
          <a:p>
            <a:endParaRPr lang="en-US" baseline="0" dirty="0"/>
          </a:p>
          <a:p>
            <a:r>
              <a:rPr lang="en-US" baseline="0" dirty="0"/>
              <a:t>General President convened an Advisory Committee to determine need and give guidance on treatment protocol</a:t>
            </a:r>
          </a:p>
          <a:p>
            <a:endParaRPr lang="en-US" baseline="0" dirty="0"/>
          </a:p>
          <a:p>
            <a:r>
              <a:rPr lang="en-US" baseline="0" dirty="0"/>
              <a:t>IAFF Center of Excellence of Excellence for Behavioral Health Treatment and Recovery opened in Spring 2017 – and we are working to build more!</a:t>
            </a:r>
          </a:p>
          <a:p>
            <a:endParaRPr lang="en-US" baseline="0" dirty="0"/>
          </a:p>
          <a:p>
            <a:r>
              <a:rPr lang="en-US" baseline="0" dirty="0"/>
              <a:t>It provides treatment for successful recovery from substance abuse, PTSD and other co-occurring behavioral health issues</a:t>
            </a:r>
          </a:p>
          <a:p>
            <a:endParaRPr lang="en-US" baseline="0" dirty="0"/>
          </a:p>
          <a:p>
            <a:r>
              <a:rPr lang="en-US" b="1" baseline="0" dirty="0"/>
              <a:t>2018: </a:t>
            </a:r>
            <a:r>
              <a:rPr lang="en-US" b="0" baseline="0" dirty="0"/>
              <a:t>On February 28, 2018, the IAFF will be celebrating the 100</a:t>
            </a:r>
            <a:r>
              <a:rPr lang="en-US" b="0" baseline="30000" dirty="0"/>
              <a:t>th</a:t>
            </a:r>
            <a:r>
              <a:rPr lang="en-US" b="0" baseline="0" dirty="0"/>
              <a:t> anniversary of its founding.</a:t>
            </a:r>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6A8DBBD9-D94F-4998-8424-D9A9D3FC6E3F}" type="slidenum">
              <a:rPr lang="en-US" smtClean="0"/>
              <a:t>65</a:t>
            </a:fld>
            <a:endParaRPr lang="en-US"/>
          </a:p>
        </p:txBody>
      </p:sp>
    </p:spTree>
    <p:extLst>
      <p:ext uri="{BB962C8B-B14F-4D97-AF65-F5344CB8AC3E}">
        <p14:creationId xmlns:p14="http://schemas.microsoft.com/office/powerpoint/2010/main" val="2313457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DE559D-2ACA-4EE9-B65E-1ACCD042CEB3}" type="slidenum">
              <a:rPr lang="en-US" smtClean="0"/>
              <a:t>68</a:t>
            </a:fld>
            <a:endParaRPr lang="en-US"/>
          </a:p>
        </p:txBody>
      </p:sp>
    </p:spTree>
    <p:extLst>
      <p:ext uri="{BB962C8B-B14F-4D97-AF65-F5344CB8AC3E}">
        <p14:creationId xmlns:p14="http://schemas.microsoft.com/office/powerpoint/2010/main" val="2933222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2</a:t>
            </a:fld>
            <a:endParaRPr lang="en-US"/>
          </a:p>
        </p:txBody>
      </p:sp>
    </p:spTree>
    <p:extLst>
      <p:ext uri="{BB962C8B-B14F-4D97-AF65-F5344CB8AC3E}">
        <p14:creationId xmlns:p14="http://schemas.microsoft.com/office/powerpoint/2010/main" val="3258224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3</a:t>
            </a:fld>
            <a:endParaRPr lang="en-US"/>
          </a:p>
        </p:txBody>
      </p:sp>
    </p:spTree>
    <p:extLst>
      <p:ext uri="{BB962C8B-B14F-4D97-AF65-F5344CB8AC3E}">
        <p14:creationId xmlns:p14="http://schemas.microsoft.com/office/powerpoint/2010/main" val="2607423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custDataLst>
              <p:tags r:id="rId1"/>
            </p:custDataLst>
          </p:nvPr>
        </p:nvSpPr>
        <p:spPr/>
        <p:txBody>
          <a:bodyPr/>
          <a:lstStyle/>
          <a:p>
            <a:pPr eaLnBrk="1" hangingPunct="1"/>
            <a:r>
              <a:rPr lang="en-US" altLang="en-US" b="1" dirty="0"/>
              <a:t>1911 Fire at the Triangle Shirtwaist Factory, New York City</a:t>
            </a:r>
            <a:endParaRPr lang="en-US" altLang="en-US" dirty="0"/>
          </a:p>
          <a:p>
            <a:pPr eaLnBrk="1" hangingPunct="1"/>
            <a:r>
              <a:rPr lang="en-US" altLang="en-US" dirty="0"/>
              <a:t>One of the most pivotal events in United States labor history, this tragic fire at a women’s clothing factory caused the death of 146 of the 500 workers. Most of the laborers were young women who were locked into the factory during work hours and died from jumping out the ten-story windows to escape the fire. Ladders could not reach the higher floors. The incident’s magnitude brought attention to their horrific work environment, ninety hour work week, and extremely low pay. Before there were unions a large majority of American workers, including young children, had little rights, died in work related accidents, and were often fired for speaking out against their employer. Fire fighters wore no protective gear. Multiple fatalities were common. </a:t>
            </a:r>
          </a:p>
          <a:p>
            <a:pPr eaLnBrk="1" hangingPunct="1"/>
            <a:endParaRPr lang="en-US" altLang="en-US" dirty="0"/>
          </a:p>
          <a:p>
            <a:pPr eaLnBrk="1" hangingPunct="1"/>
            <a:r>
              <a:rPr lang="en-US" altLang="en-US" dirty="0"/>
              <a:t>In response, workers such as fire fighters, joined together in unions to improve their working conditions and their lives.  These unions gave them a voice to improve the safety in their workplace and the money they took home to feed their family.  Unions then joined together under the leadership of Samuel Gompers, a former cigar maker from New York City, to form the American Federation of Labor. Later, in 1955, the AFL joined the Congress of Industrial Organizations (CIO) to form one the largest organizations in the world.  Today, the IAFF is one of largest of the 53 unions that make up the AFL-CIO—along with teachers, miners, machinists, nurses, and other trades.</a:t>
            </a:r>
          </a:p>
          <a:p>
            <a:pPr eaLnBrk="1" hangingPunct="1"/>
            <a:r>
              <a:rPr lang="en-US" altLang="en-US" sz="1200" dirty="0"/>
              <a:t>(</a:t>
            </a:r>
            <a:r>
              <a:rPr lang="en-US" altLang="en-US" sz="900" dirty="0"/>
              <a:t>Photos: Fire fighters respond to the Triangle Shirtwaist Factory. Library of Congress)</a:t>
            </a:r>
            <a:endParaRPr lang="en-US" altLang="en-US" dirty="0"/>
          </a:p>
          <a:p>
            <a:endParaRPr lang="en-US" dirty="0"/>
          </a:p>
        </p:txBody>
      </p:sp>
      <p:sp>
        <p:nvSpPr>
          <p:cNvPr id="4" name="Slide Number Placeholder 3"/>
          <p:cNvSpPr>
            <a:spLocks noGrp="1"/>
          </p:cNvSpPr>
          <p:nvPr>
            <p:ph type="sldNum" sz="quarter" idx="10"/>
          </p:nvPr>
        </p:nvSpPr>
        <p:spPr/>
        <p:txBody>
          <a:bodyPr/>
          <a:lstStyle/>
          <a:p>
            <a:fld id="{6A8DBBD9-D94F-4998-8424-D9A9D3FC6E3F}" type="slidenum">
              <a:rPr lang="en-US" smtClean="0"/>
              <a:t>4</a:t>
            </a:fld>
            <a:endParaRPr lang="en-US"/>
          </a:p>
        </p:txBody>
      </p:sp>
    </p:spTree>
    <p:extLst>
      <p:ext uri="{BB962C8B-B14F-4D97-AF65-F5344CB8AC3E}">
        <p14:creationId xmlns:p14="http://schemas.microsoft.com/office/powerpoint/2010/main" val="2877094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custDataLst>
              <p:tags r:id="rId1"/>
            </p:custDataLst>
          </p:nvPr>
        </p:nvSpPr>
        <p:spPr/>
        <p:txBody>
          <a:bodyPr/>
          <a:lstStyle/>
          <a:p>
            <a:pPr eaLnBrk="1" hangingPunct="1"/>
            <a:r>
              <a:rPr lang="en-US" altLang="en-US" dirty="0"/>
              <a:t>In 1918, the IAFF was founded as part of the AFL and has gone on to be a positive force in fire fighter’s increased wages, reduced hours, improved safety, and overall well being. </a:t>
            </a:r>
          </a:p>
          <a:p>
            <a:pPr eaLnBrk="1" hangingPunct="1"/>
            <a:endParaRPr lang="en-US" altLang="en-US" dirty="0"/>
          </a:p>
          <a:p>
            <a:pPr eaLnBrk="1" hangingPunct="1"/>
            <a:r>
              <a:rPr lang="en-US" altLang="en-US" dirty="0"/>
              <a:t>For almost a Century, the IAFF has been there for our members and continues to be a driving force in advancements within the fire service.  It’s the IAFF that introduced the first safety standards and today is designing state of the art PPE for 21</a:t>
            </a:r>
            <a:r>
              <a:rPr lang="en-US" altLang="en-US" baseline="30000" dirty="0"/>
              <a:t>st</a:t>
            </a:r>
            <a:r>
              <a:rPr lang="en-US" altLang="en-US" dirty="0"/>
              <a:t>  fire fighters.  It was the IAFF who urged President Ford to sign the Public Safety Officer Benefit Act, which provides money to families of fire fighters who died in the line of duty and when hurricanes Katrina and Rita hit the Gulf coast region in 2005 it was the IAFF who rushed to assist IAFF locals and their families.  </a:t>
            </a:r>
          </a:p>
          <a:p>
            <a:endParaRPr lang="en-US" dirty="0"/>
          </a:p>
        </p:txBody>
      </p:sp>
      <p:sp>
        <p:nvSpPr>
          <p:cNvPr id="4" name="Slide Number Placeholder 3"/>
          <p:cNvSpPr>
            <a:spLocks noGrp="1"/>
          </p:cNvSpPr>
          <p:nvPr>
            <p:ph type="sldNum" sz="quarter" idx="10"/>
          </p:nvPr>
        </p:nvSpPr>
        <p:spPr/>
        <p:txBody>
          <a:bodyPr/>
          <a:lstStyle/>
          <a:p>
            <a:fld id="{6A8DBBD9-D94F-4998-8424-D9A9D3FC6E3F}" type="slidenum">
              <a:rPr lang="en-US" smtClean="0"/>
              <a:t>5</a:t>
            </a:fld>
            <a:endParaRPr lang="en-US"/>
          </a:p>
        </p:txBody>
      </p:sp>
    </p:spTree>
    <p:extLst>
      <p:ext uri="{BB962C8B-B14F-4D97-AF65-F5344CB8AC3E}">
        <p14:creationId xmlns:p14="http://schemas.microsoft.com/office/powerpoint/2010/main" val="3652634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6</a:t>
            </a:fld>
            <a:endParaRPr lang="en-US"/>
          </a:p>
        </p:txBody>
      </p:sp>
    </p:spTree>
    <p:extLst>
      <p:ext uri="{BB962C8B-B14F-4D97-AF65-F5344CB8AC3E}">
        <p14:creationId xmlns:p14="http://schemas.microsoft.com/office/powerpoint/2010/main" val="396644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9DE559D-2ACA-4EE9-B65E-1ACCD042CEB3}" type="slidenum">
              <a:rPr lang="en-US" smtClean="0"/>
              <a:t>13</a:t>
            </a:fld>
            <a:endParaRPr lang="en-US"/>
          </a:p>
        </p:txBody>
      </p:sp>
    </p:spTree>
    <p:extLst>
      <p:ext uri="{BB962C8B-B14F-4D97-AF65-F5344CB8AC3E}">
        <p14:creationId xmlns:p14="http://schemas.microsoft.com/office/powerpoint/2010/main" val="1620341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9DE559D-2ACA-4EE9-B65E-1ACCD042CEB3}" type="slidenum">
              <a:rPr lang="en-US" smtClean="0"/>
              <a:t>15</a:t>
            </a:fld>
            <a:endParaRPr lang="en-US"/>
          </a:p>
        </p:txBody>
      </p:sp>
    </p:spTree>
    <p:extLst>
      <p:ext uri="{BB962C8B-B14F-4D97-AF65-F5344CB8AC3E}">
        <p14:creationId xmlns:p14="http://schemas.microsoft.com/office/powerpoint/2010/main" val="2606297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1932- IAFF has 23,000 members</a:t>
            </a:r>
          </a:p>
        </p:txBody>
      </p:sp>
      <p:sp>
        <p:nvSpPr>
          <p:cNvPr id="4" name="Slide Number Placeholder 3"/>
          <p:cNvSpPr>
            <a:spLocks noGrp="1"/>
          </p:cNvSpPr>
          <p:nvPr>
            <p:ph type="sldNum" sz="quarter" idx="5"/>
          </p:nvPr>
        </p:nvSpPr>
        <p:spPr/>
        <p:txBody>
          <a:bodyPr/>
          <a:lstStyle/>
          <a:p>
            <a:fld id="{39DE559D-2ACA-4EE9-B65E-1ACCD042CEB3}" type="slidenum">
              <a:rPr lang="en-US" smtClean="0"/>
              <a:t>49</a:t>
            </a:fld>
            <a:endParaRPr lang="en-US"/>
          </a:p>
        </p:txBody>
      </p:sp>
    </p:spTree>
    <p:extLst>
      <p:ext uri="{BB962C8B-B14F-4D97-AF65-F5344CB8AC3E}">
        <p14:creationId xmlns:p14="http://schemas.microsoft.com/office/powerpoint/2010/main" val="2636924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9231" y="2153663"/>
            <a:ext cx="11261558" cy="2270710"/>
          </a:xfrm>
          <a:prstGeom prst="rect">
            <a:avLst/>
          </a:prstGeom>
        </p:spPr>
        <p:txBody>
          <a:bodyPr anchor="b"/>
          <a:lstStyle>
            <a:lvl1pPr algn="ctr">
              <a:defRPr sz="4000">
                <a:solidFill>
                  <a:schemeClr val="tx1"/>
                </a:solidFill>
                <a:latin typeface="Arial" panose="020B0604020202020204" pitchFamily="34" charset="0"/>
                <a:cs typeface="Arial" panose="020B0604020202020204" pitchFamily="34" charset="0"/>
              </a:defRPr>
            </a:lvl1pPr>
          </a:lstStyle>
          <a:p>
            <a:r>
              <a:rPr lang="en-US" dirty="0"/>
              <a:t>Click to edit Master title style </a:t>
            </a:r>
          </a:p>
        </p:txBody>
      </p:sp>
      <p:sp>
        <p:nvSpPr>
          <p:cNvPr id="3" name="Subtitle 2"/>
          <p:cNvSpPr>
            <a:spLocks noGrp="1"/>
          </p:cNvSpPr>
          <p:nvPr>
            <p:ph type="subTitle" idx="1"/>
          </p:nvPr>
        </p:nvSpPr>
        <p:spPr>
          <a:xfrm>
            <a:off x="1524000" y="4516448"/>
            <a:ext cx="9144000" cy="1655762"/>
          </a:xfrm>
        </p:spPr>
        <p:txBody>
          <a:bodyPr/>
          <a:lstStyle>
            <a:lvl1pPr marL="0" indent="0" algn="ctr">
              <a:buNone/>
              <a:defRPr sz="280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5" name="Footer Placeholder 4"/>
          <p:cNvSpPr>
            <a:spLocks noGrp="1"/>
          </p:cNvSpPr>
          <p:nvPr>
            <p:ph type="ftr" sz="quarter" idx="11"/>
          </p:nvPr>
        </p:nvSpPr>
        <p:spPr>
          <a:xfrm>
            <a:off x="1005840" y="6309359"/>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2799461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1047182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Custom Slide - Opening Slide 1">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17" y="2245770"/>
            <a:ext cx="11090366" cy="2387600"/>
          </a:xfrm>
          <a:prstGeom prst="rect">
            <a:avLst/>
          </a:prstGeom>
        </p:spPr>
        <p:txBody>
          <a:bodyPr anchor="b">
            <a:normAutofit/>
          </a:bodyPr>
          <a:lstStyle>
            <a:lvl1pPr algn="ctr">
              <a:defRPr sz="40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550817" y="4725445"/>
            <a:ext cx="11090366" cy="1655762"/>
          </a:xfrm>
          <a:prstGeom prst="rect">
            <a:avLst/>
          </a:prstGeom>
        </p:spPr>
        <p:txBody>
          <a:bodyPr>
            <a:normAutofit/>
          </a:bodyPr>
          <a:lstStyle>
            <a:lvl1pPr marL="0" indent="0" algn="ctr">
              <a:buNone/>
              <a:defRPr sz="32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384916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Slide - Opening Slide Blank">
    <p:spTree>
      <p:nvGrpSpPr>
        <p:cNvPr id="1" name=""/>
        <p:cNvGrpSpPr/>
        <p:nvPr/>
      </p:nvGrpSpPr>
      <p:grpSpPr>
        <a:xfrm>
          <a:off x="0" y="0"/>
          <a:ext cx="0" cy="0"/>
          <a:chOff x="0" y="0"/>
          <a:chExt cx="0" cy="0"/>
        </a:xfrm>
      </p:grpSpPr>
      <p:sp>
        <p:nvSpPr>
          <p:cNvPr id="2" name="Title 1"/>
          <p:cNvSpPr>
            <a:spLocks noGrp="1"/>
          </p:cNvSpPr>
          <p:nvPr>
            <p:ph type="title"/>
          </p:nvPr>
        </p:nvSpPr>
        <p:spPr>
          <a:xfrm>
            <a:off x="554737" y="2249424"/>
            <a:ext cx="11091672" cy="2386584"/>
          </a:xfrm>
          <a:prstGeom prst="rect">
            <a:avLst/>
          </a:prstGeom>
        </p:spPr>
        <p:txBody>
          <a:bodyPr anchor="b" anchorCtr="0">
            <a:normAutofit/>
          </a:bodyPr>
          <a:lstStyle>
            <a:lvl1pPr algn="ctr">
              <a:defRPr sz="40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6" name="Subtitle 2"/>
          <p:cNvSpPr>
            <a:spLocks noGrp="1"/>
          </p:cNvSpPr>
          <p:nvPr>
            <p:ph type="subTitle" idx="1"/>
          </p:nvPr>
        </p:nvSpPr>
        <p:spPr>
          <a:xfrm>
            <a:off x="550817" y="4725445"/>
            <a:ext cx="11090366" cy="1655762"/>
          </a:xfrm>
          <a:prstGeom prst="rect">
            <a:avLst/>
          </a:prstGeom>
        </p:spPr>
        <p:txBody>
          <a:bodyPr>
            <a:normAutofit/>
          </a:bodyPr>
          <a:lstStyle>
            <a:lvl1pPr marL="0" indent="0" algn="ctr">
              <a:buNone/>
              <a:defRPr sz="32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06274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81259" y="1097280"/>
            <a:ext cx="11261562" cy="4669666"/>
          </a:xfrm>
        </p:spPr>
        <p:txBody>
          <a:bodyPr/>
          <a:lstStyle>
            <a:lvl1pPr marL="0" indent="0">
              <a:lnSpc>
                <a:spcPct val="100000"/>
              </a:lnSpc>
              <a:buNone/>
              <a:defRPr sz="3200" b="0">
                <a:effectLst/>
                <a:latin typeface="Arial" panose="020B0604020202020204" pitchFamily="34" charset="0"/>
                <a:cs typeface="Arial" panose="020B0604020202020204" pitchFamily="34" charset="0"/>
              </a:defRPr>
            </a:lvl1pPr>
            <a:lvl2pPr marL="685800" marR="0"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sz="2800" baseline="0">
                <a:effectLst/>
                <a:latin typeface="Arial" panose="020B0604020202020204" pitchFamily="34" charset="0"/>
                <a:cs typeface="Arial" panose="020B0604020202020204" pitchFamily="34" charset="0"/>
              </a:defRPr>
            </a:lvl2pPr>
            <a:lvl3pPr marL="1257300" indent="-458788">
              <a:defRPr sz="2400">
                <a:effectLst/>
                <a:latin typeface="Arial" panose="020B0604020202020204" pitchFamily="34" charset="0"/>
                <a:cs typeface="Arial" panose="020B0604020202020204" pitchFamily="34" charset="0"/>
              </a:defRPr>
            </a:lvl3pPr>
            <a:lvl4pPr marL="1257300" indent="0">
              <a:buNone/>
              <a:defRPr sz="2000">
                <a:effectLst/>
                <a:latin typeface="Arial" panose="020B0604020202020204" pitchFamily="34" charset="0"/>
                <a:cs typeface="Arial" panose="020B0604020202020204" pitchFamily="34" charset="0"/>
              </a:defRPr>
            </a:lvl4pPr>
            <a:lvl5pPr>
              <a:defRPr sz="1600">
                <a:effectLst/>
                <a:latin typeface="Arial" panose="020B0604020202020204" pitchFamily="34" charset="0"/>
                <a:cs typeface="Arial" panose="020B0604020202020204" pitchFamily="34" charset="0"/>
              </a:defRPr>
            </a:lvl5pPr>
          </a:lstStyle>
          <a:p>
            <a:pPr lvl="0"/>
            <a:r>
              <a:rPr lang="en-US" altLang="en-US" dirty="0"/>
              <a:t>Click to edit Master text styles</a:t>
            </a:r>
          </a:p>
          <a:p>
            <a:pPr lvl="1"/>
            <a:r>
              <a:rPr lang="en-US" altLang="en-US" dirty="0"/>
              <a:t>Bulleted item</a:t>
            </a:r>
          </a:p>
          <a:p>
            <a:pPr marL="685800" marR="0" lvl="1"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a:pPr>
            <a:r>
              <a:rPr lang="en-US" altLang="en-US" dirty="0"/>
              <a:t>Bulleted item</a:t>
            </a:r>
          </a:p>
          <a:p>
            <a:pPr marL="1257300" marR="0" lvl="2"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a:pPr>
            <a:r>
              <a:rPr lang="en-US" altLang="en-US" dirty="0"/>
              <a:t>Bulleted item </a:t>
            </a:r>
          </a:p>
          <a:p>
            <a:pPr marL="1600200" marR="0" lvl="3"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a:pPr>
            <a:r>
              <a:rPr lang="en-US" altLang="en-US" dirty="0"/>
              <a:t>Bulleted item </a:t>
            </a:r>
          </a:p>
          <a:p>
            <a:pPr lvl="2"/>
            <a:endParaRPr lang="en-US" altLang="en-US" dirty="0"/>
          </a:p>
          <a:p>
            <a:pPr lvl="1"/>
            <a:endParaRPr lang="en-US" altLang="en-US" dirty="0"/>
          </a:p>
          <a:p>
            <a:pPr marL="514350" marR="0" lvl="1" indent="-171450" algn="l" defTabSz="685800" rtl="0" eaLnBrk="0" fontAlgn="base" latinLnBrk="0" hangingPunct="0">
              <a:lnSpc>
                <a:spcPct val="90000"/>
              </a:lnSpc>
              <a:spcBef>
                <a:spcPts val="375"/>
              </a:spcBef>
              <a:spcAft>
                <a:spcPct val="0"/>
              </a:spcAft>
              <a:buClrTx/>
              <a:buSzTx/>
              <a:buFont typeface="Arial" panose="020B0604020202020204" pitchFamily="34" charset="0"/>
              <a:buChar char="•"/>
              <a:tabLst/>
              <a:defRPr/>
            </a:pPr>
            <a:endParaRPr lang="en-US" altLang="en-US" dirty="0"/>
          </a:p>
        </p:txBody>
      </p:sp>
      <p:sp>
        <p:nvSpPr>
          <p:cNvPr id="9"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000"/>
            </a:lvl1pPr>
          </a:lstStyle>
          <a:p>
            <a:pPr lvl="0"/>
            <a:r>
              <a:rPr lang="en-US" altLang="en-US" dirty="0"/>
              <a:t>Click to Edit Master Title Style</a:t>
            </a:r>
          </a:p>
        </p:txBody>
      </p:sp>
      <p:sp>
        <p:nvSpPr>
          <p:cNvPr id="4" name="Footer Placeholder 3"/>
          <p:cNvSpPr>
            <a:spLocks noGrp="1"/>
          </p:cNvSpPr>
          <p:nvPr>
            <p:ph type="ftr" sz="quarter" idx="11"/>
          </p:nvPr>
        </p:nvSpPr>
        <p:spPr>
          <a:xfrm>
            <a:off x="1005840" y="6309359"/>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1486997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632" y="1097280"/>
            <a:ext cx="11261562" cy="4946904"/>
          </a:xfrm>
        </p:spPr>
        <p:txBody>
          <a:bodyPr/>
          <a:lstStyle>
            <a:lvl1pPr>
              <a:lnSpc>
                <a:spcPct val="100000"/>
              </a:lnSpc>
              <a:defRPr lang="en-US" altLang="en-US" sz="3200" b="0" kern="1200" dirty="0" smtClean="0">
                <a:solidFill>
                  <a:schemeClr val="tx1"/>
                </a:solidFill>
                <a:effectLst/>
                <a:latin typeface="Arial" panose="020B0604020202020204" pitchFamily="34" charset="0"/>
                <a:ea typeface="+mn-ea"/>
                <a:cs typeface="Arial" panose="020B0604020202020204" pitchFamily="34" charset="0"/>
              </a:defRPr>
            </a:lvl1pPr>
            <a:lvl2pPr marL="800100" indent="-342900">
              <a:lnSpc>
                <a:spcPct val="100000"/>
              </a:lnSpc>
              <a:defRPr sz="2800">
                <a:effectLst/>
                <a:latin typeface="Arial" panose="020B0604020202020204" pitchFamily="34" charset="0"/>
                <a:cs typeface="Arial" panose="020B0604020202020204" pitchFamily="34" charset="0"/>
              </a:defRPr>
            </a:lvl2pPr>
            <a:lvl3pPr>
              <a:lnSpc>
                <a:spcPct val="100000"/>
              </a:lnSpc>
              <a:defRPr sz="2400">
                <a:effectLst/>
                <a:latin typeface="Arial" panose="020B0604020202020204" pitchFamily="34" charset="0"/>
                <a:cs typeface="Arial" panose="020B0604020202020204" pitchFamily="34" charset="0"/>
              </a:defRPr>
            </a:lvl3pPr>
            <a:lvl4pPr marL="1712913" indent="-334963">
              <a:lnSpc>
                <a:spcPct val="100000"/>
              </a:lnSpc>
              <a:defRPr sz="2000">
                <a:effectLst/>
                <a:latin typeface="Arial" panose="020B0604020202020204" pitchFamily="34" charset="0"/>
                <a:cs typeface="Arial" panose="020B0604020202020204" pitchFamily="34" charset="0"/>
              </a:defRPr>
            </a:lvl4pPr>
            <a:lvl5pPr marL="1371600" indent="0">
              <a:buNone/>
              <a:defRPr sz="1600">
                <a:effectLst/>
                <a:latin typeface="Arial" panose="020B0604020202020204" pitchFamily="34" charset="0"/>
                <a:cs typeface="Arial" panose="020B0604020202020204" pitchFamily="34" charset="0"/>
              </a:defRPr>
            </a:lvl5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endParaRPr lang="en-US" altLang="en-US" dirty="0"/>
          </a:p>
        </p:txBody>
      </p:sp>
      <p:sp>
        <p:nvSpPr>
          <p:cNvPr id="9"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a:lvl1pPr>
          </a:lstStyle>
          <a:p>
            <a:pPr lvl="0"/>
            <a:r>
              <a:rPr lang="en-US" altLang="en-US" dirty="0"/>
              <a:t>Click to Edit Master Title Style</a:t>
            </a:r>
          </a:p>
        </p:txBody>
      </p:sp>
      <p:sp>
        <p:nvSpPr>
          <p:cNvPr id="4" name="Footer Placeholder 3"/>
          <p:cNvSpPr>
            <a:spLocks noGrp="1"/>
          </p:cNvSpPr>
          <p:nvPr>
            <p:ph type="ftr" sz="quarter" idx="11"/>
          </p:nvPr>
        </p:nvSpPr>
        <p:spPr>
          <a:xfrm>
            <a:off x="1005840" y="6309359"/>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2826251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84632" y="1097280"/>
            <a:ext cx="5538537" cy="4949742"/>
          </a:xfrm>
        </p:spPr>
        <p:txBody>
          <a:bodyPr/>
          <a:lstStyle>
            <a:lvl1pPr>
              <a:lnSpc>
                <a:spcPct val="100000"/>
              </a:lnSpc>
              <a:defRPr>
                <a:latin typeface="Arial" panose="020B0604020202020204" pitchFamily="34" charset="0"/>
                <a:cs typeface="Arial" panose="020B0604020202020204" pitchFamily="34" charset="0"/>
              </a:defRPr>
            </a:lvl1pPr>
            <a:lvl2pPr>
              <a:lnSpc>
                <a:spcPct val="100000"/>
              </a:lnSpc>
              <a:defRPr>
                <a:latin typeface="Arial" panose="020B0604020202020204" pitchFamily="34" charset="0"/>
                <a:cs typeface="Arial" panose="020B0604020202020204" pitchFamily="34" charset="0"/>
              </a:defRPr>
            </a:lvl2pPr>
            <a:lvl3pPr>
              <a:lnSpc>
                <a:spcPct val="100000"/>
              </a:lnSpc>
              <a:defRPr>
                <a:latin typeface="Arial" panose="020B0604020202020204" pitchFamily="34" charset="0"/>
                <a:cs typeface="Arial" panose="020B0604020202020204" pitchFamily="34" charset="0"/>
              </a:defRPr>
            </a:lvl3pPr>
            <a:lvl4pPr>
              <a:lnSpc>
                <a:spcPct val="100000"/>
              </a:lnSpc>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6184899" y="1097280"/>
            <a:ext cx="5642811" cy="4865521"/>
          </a:xfrm>
        </p:spPr>
        <p:txBody>
          <a:bodyPr/>
          <a:lstStyle>
            <a:lvl1pPr>
              <a:lnSpc>
                <a:spcPct val="100000"/>
              </a:lnSpc>
              <a:defRPr>
                <a:latin typeface="Arial" panose="020B0604020202020204" pitchFamily="34" charset="0"/>
                <a:cs typeface="Arial" panose="020B0604020202020204" pitchFamily="34" charset="0"/>
              </a:defRPr>
            </a:lvl1pPr>
            <a:lvl2pPr>
              <a:lnSpc>
                <a:spcPct val="100000"/>
              </a:lnSpc>
              <a:defRPr>
                <a:latin typeface="Arial" panose="020B0604020202020204" pitchFamily="34" charset="0"/>
                <a:cs typeface="Arial" panose="020B0604020202020204" pitchFamily="34" charset="0"/>
              </a:defRPr>
            </a:lvl2pPr>
            <a:lvl3pPr>
              <a:lnSpc>
                <a:spcPct val="100000"/>
              </a:lnSpc>
              <a:defRPr>
                <a:latin typeface="Arial" panose="020B0604020202020204" pitchFamily="34" charset="0"/>
                <a:cs typeface="Arial" panose="020B0604020202020204" pitchFamily="34" charset="0"/>
              </a:defRPr>
            </a:lvl3pPr>
            <a:lvl4pPr>
              <a:lnSpc>
                <a:spcPct val="100000"/>
              </a:lnSpc>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6"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 name="Footer Placeholder 4"/>
          <p:cNvSpPr>
            <a:spLocks noGrp="1"/>
          </p:cNvSpPr>
          <p:nvPr>
            <p:ph type="ftr" sz="quarter" idx="11"/>
          </p:nvPr>
        </p:nvSpPr>
        <p:spPr>
          <a:xfrm>
            <a:off x="1005840" y="6309359"/>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1421813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Picture">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7700210" y="1097280"/>
            <a:ext cx="3958389" cy="4743078"/>
          </a:xfrm>
        </p:spPr>
        <p:txBody>
          <a:bodyPr rtlCol="0">
            <a:normAutofit/>
          </a:bodyPr>
          <a:lstStyle>
            <a:lvl1pPr marL="0" indent="0">
              <a:lnSpc>
                <a:spcPct val="100000"/>
              </a:lnSpc>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4" name="Text Placeholder 3"/>
          <p:cNvSpPr>
            <a:spLocks noGrp="1"/>
          </p:cNvSpPr>
          <p:nvPr>
            <p:ph type="body" sz="half" idx="2"/>
          </p:nvPr>
        </p:nvSpPr>
        <p:spPr>
          <a:xfrm>
            <a:off x="478827" y="1097280"/>
            <a:ext cx="6776215" cy="4751351"/>
          </a:xfrm>
        </p:spPr>
        <p:txBody>
          <a:bodyPr/>
          <a:lstStyle>
            <a:lvl1pPr marL="347663" indent="-347663">
              <a:lnSpc>
                <a:spcPct val="100000"/>
              </a:lnSpc>
              <a:buFont typeface="Arial" panose="020B0604020202020204" pitchFamily="34" charset="0"/>
              <a:buChar char="•"/>
              <a:defRPr sz="3200">
                <a:latin typeface="Arial" panose="020B0604020202020204" pitchFamily="34" charset="0"/>
                <a:cs typeface="Arial" panose="020B0604020202020204" pitchFamily="34" charset="0"/>
              </a:defRPr>
            </a:lvl1pPr>
            <a:lvl2pPr marL="798513" indent="-334963">
              <a:buFont typeface="Arial" panose="020B0604020202020204" pitchFamily="34" charset="0"/>
              <a:buChar char="•"/>
              <a:defRPr sz="2800"/>
            </a:lvl2pPr>
            <a:lvl3pPr marL="1262063" indent="-347663">
              <a:buFont typeface="Arial" panose="020B0604020202020204" pitchFamily="34" charset="0"/>
              <a:buChar char="•"/>
              <a:defRPr sz="2400"/>
            </a:lvl3pPr>
            <a:lvl4pPr marL="1597025" indent="-334963">
              <a:buFont typeface="Arial" panose="020B0604020202020204" pitchFamily="34" charset="0"/>
              <a:buChar char="•"/>
              <a:defRPr sz="200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16"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 name="Footer Placeholder 4"/>
          <p:cNvSpPr>
            <a:spLocks noGrp="1"/>
          </p:cNvSpPr>
          <p:nvPr>
            <p:ph type="ftr" sz="quarter" idx="11"/>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410640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Two Picture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7700210" y="1207084"/>
            <a:ext cx="3958389" cy="2152692"/>
          </a:xfrm>
        </p:spPr>
        <p:txBody>
          <a:bodyPr rtlCol="0">
            <a:normAutofit/>
          </a:bodyPr>
          <a:lstStyle>
            <a:lvl1pPr marL="0" indent="0">
              <a:lnSpc>
                <a:spcPct val="100000"/>
              </a:lnSpc>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478827" y="1097280"/>
            <a:ext cx="6776215" cy="5037302"/>
          </a:xfrm>
        </p:spPr>
        <p:txBody>
          <a:bodyPr/>
          <a:lstStyle>
            <a:lvl1pPr marL="0" marR="0" indent="0" algn="l" defTabSz="685800" rtl="0" eaLnBrk="0" fontAlgn="base" latinLnBrk="0" hangingPunct="0">
              <a:lnSpc>
                <a:spcPct val="100000"/>
              </a:lnSpc>
              <a:spcBef>
                <a:spcPts val="750"/>
              </a:spcBef>
              <a:spcAft>
                <a:spcPct val="0"/>
              </a:spcAft>
              <a:buClrTx/>
              <a:buSzTx/>
              <a:buFont typeface="Arial" panose="020B0604020202020204" pitchFamily="34" charset="0"/>
              <a:buNone/>
              <a:tabLst/>
              <a:defRPr sz="3200" b="0">
                <a:latin typeface="Arial" panose="020B0604020202020204" pitchFamily="34" charset="0"/>
                <a:cs typeface="Arial" panose="020B0604020202020204" pitchFamily="34" charset="0"/>
              </a:defRPr>
            </a:lvl1pPr>
            <a:lvl2pPr marL="685800" marR="0"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sz="1050"/>
            </a:lvl2pPr>
            <a:lvl3pPr marL="1257300" marR="0"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sz="900"/>
            </a:lvl3pPr>
            <a:lvl4pPr marL="1600200" marR="0"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marL="0" marR="0" lvl="0" indent="0" algn="l" defTabSz="685800" rtl="0" eaLnBrk="0" fontAlgn="base" latinLnBrk="0" hangingPunct="0">
              <a:lnSpc>
                <a:spcPct val="100000"/>
              </a:lnSpc>
              <a:spcBef>
                <a:spcPts val="750"/>
              </a:spcBef>
              <a:spcAft>
                <a:spcPct val="0"/>
              </a:spcAft>
              <a:buClrTx/>
              <a:buSzTx/>
              <a:buFont typeface="Arial" panose="020B0604020202020204" pitchFamily="34" charset="0"/>
              <a:buNone/>
              <a:tabLst/>
              <a:defRPr/>
            </a:pPr>
            <a:r>
              <a:rPr lang="en-US" altLang="en-US" dirty="0"/>
              <a:t>Click to edit Master text styles</a:t>
            </a:r>
          </a:p>
          <a:p>
            <a:pPr marL="566738" lvl="1" indent="-334963">
              <a:buFont typeface="Arial" panose="020B0604020202020204" pitchFamily="34" charset="0"/>
              <a:buChar char="•"/>
            </a:pPr>
            <a:r>
              <a:rPr lang="en-US" sz="2800" dirty="0"/>
              <a:t>Bullet text</a:t>
            </a:r>
          </a:p>
          <a:p>
            <a:pPr marL="971550" lvl="2" indent="-346075">
              <a:buFont typeface="Arial" panose="020B0604020202020204" pitchFamily="34" charset="0"/>
              <a:buChar char="•"/>
            </a:pPr>
            <a:r>
              <a:rPr lang="en-US" sz="2400" dirty="0"/>
              <a:t>Bullet text</a:t>
            </a:r>
          </a:p>
          <a:p>
            <a:pPr marL="971550" lvl="2" indent="-346075">
              <a:buFont typeface="Arial" panose="020B0604020202020204" pitchFamily="34" charset="0"/>
              <a:buChar char="•"/>
            </a:pPr>
            <a:r>
              <a:rPr lang="en-US" sz="2400" dirty="0"/>
              <a:t>Bullet text 2</a:t>
            </a:r>
          </a:p>
        </p:txBody>
      </p:sp>
      <p:sp>
        <p:nvSpPr>
          <p:cNvPr id="9" name="Picture Placeholder 2"/>
          <p:cNvSpPr>
            <a:spLocks noGrp="1"/>
          </p:cNvSpPr>
          <p:nvPr>
            <p:ph type="pic" idx="13"/>
          </p:nvPr>
        </p:nvSpPr>
        <p:spPr>
          <a:xfrm>
            <a:off x="7700210" y="3554643"/>
            <a:ext cx="3958389" cy="2152692"/>
          </a:xfrm>
        </p:spPr>
        <p:txBody>
          <a:bodyPr rtlCol="0">
            <a:normAutofit/>
          </a:bodyPr>
          <a:lstStyle>
            <a:lvl1pPr marL="0" indent="0">
              <a:lnSpc>
                <a:spcPct val="100000"/>
              </a:lnSpc>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16"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 name="Footer Placeholder 4"/>
          <p:cNvSpPr>
            <a:spLocks noGrp="1"/>
          </p:cNvSpPr>
          <p:nvPr>
            <p:ph type="ftr" sz="quarter" idx="15"/>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1167355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Pictures with Conten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78827" y="1208317"/>
            <a:ext cx="3958389" cy="2152692"/>
          </a:xfrm>
        </p:spPr>
        <p:txBody>
          <a:bodyPr rtlCol="0">
            <a:normAutofit/>
          </a:bodyPr>
          <a:lstStyle>
            <a:lvl1pPr marL="0" indent="0">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4871308" y="1097280"/>
            <a:ext cx="6776215" cy="4808788"/>
          </a:xfrm>
        </p:spPr>
        <p:txBody>
          <a:bodyPr/>
          <a:lstStyle>
            <a:lvl1pPr marL="0" indent="0">
              <a:lnSpc>
                <a:spcPct val="100000"/>
              </a:lnSpc>
              <a:buNone/>
              <a:defRPr sz="3200" b="0" baseline="0">
                <a:latin typeface="Arial" panose="020B0604020202020204" pitchFamily="34" charset="0"/>
                <a:cs typeface="Arial" panose="020B0604020202020204" pitchFamily="34" charset="0"/>
              </a:defRPr>
            </a:lvl1pPr>
            <a:lvl2pPr marL="566738" indent="-334963">
              <a:buFont typeface="Arial" panose="020B0604020202020204" pitchFamily="34" charset="0"/>
              <a:buChar char="•"/>
              <a:defRPr sz="2800"/>
            </a:lvl2pPr>
            <a:lvl3pPr marL="1030288" indent="-347663">
              <a:buFont typeface="Arial" panose="020B0604020202020204" pitchFamily="34" charset="0"/>
              <a:buChar char="•"/>
              <a:defRPr sz="2400"/>
            </a:lvl3pPr>
            <a:lvl4pPr marL="1481138" indent="-334963">
              <a:buFont typeface="Arial" panose="020B0604020202020204" pitchFamily="34" charset="0"/>
              <a:buChar char="•"/>
              <a:defRPr sz="200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Picture Placeholder 2"/>
          <p:cNvSpPr>
            <a:spLocks noGrp="1"/>
          </p:cNvSpPr>
          <p:nvPr>
            <p:ph type="pic" idx="13"/>
          </p:nvPr>
        </p:nvSpPr>
        <p:spPr>
          <a:xfrm>
            <a:off x="478827" y="3571918"/>
            <a:ext cx="3958389" cy="2152692"/>
          </a:xfrm>
        </p:spPr>
        <p:txBody>
          <a:bodyPr rtlCol="0">
            <a:normAutofit/>
          </a:bodyPr>
          <a:lstStyle>
            <a:lvl1pPr marL="0" indent="0">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17"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 name="Footer Placeholder 4"/>
          <p:cNvSpPr>
            <a:spLocks noGrp="1"/>
          </p:cNvSpPr>
          <p:nvPr>
            <p:ph type="ftr" sz="quarter" idx="15"/>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2461171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dia with Content">
    <p:spTree>
      <p:nvGrpSpPr>
        <p:cNvPr id="1" name=""/>
        <p:cNvGrpSpPr/>
        <p:nvPr/>
      </p:nvGrpSpPr>
      <p:grpSpPr>
        <a:xfrm>
          <a:off x="0" y="0"/>
          <a:ext cx="0" cy="0"/>
          <a:chOff x="0" y="0"/>
          <a:chExt cx="0" cy="0"/>
        </a:xfrm>
      </p:grpSpPr>
      <p:sp>
        <p:nvSpPr>
          <p:cNvPr id="13"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5" name="Content Placeholder 2"/>
          <p:cNvSpPr>
            <a:spLocks noGrp="1"/>
          </p:cNvSpPr>
          <p:nvPr>
            <p:ph idx="1" hasCustomPrompt="1"/>
          </p:nvPr>
        </p:nvSpPr>
        <p:spPr>
          <a:xfrm>
            <a:off x="481258" y="1097280"/>
            <a:ext cx="6764493" cy="4669666"/>
          </a:xfrm>
        </p:spPr>
        <p:txBody>
          <a:bodyPr/>
          <a:lstStyle>
            <a:lvl1pPr marL="0" indent="0">
              <a:lnSpc>
                <a:spcPct val="100000"/>
              </a:lnSpc>
              <a:buNone/>
              <a:defRPr sz="1800" baseline="0">
                <a:effectLst/>
                <a:latin typeface="Arial" panose="020B0604020202020204" pitchFamily="34" charset="0"/>
                <a:cs typeface="Arial" panose="020B0604020202020204" pitchFamily="34" charset="0"/>
              </a:defRPr>
            </a:lvl1pPr>
            <a:lvl2pPr>
              <a:defRPr sz="2800">
                <a:effectLst/>
                <a:latin typeface="Arial" panose="020B0604020202020204" pitchFamily="34" charset="0"/>
                <a:cs typeface="Arial" panose="020B0604020202020204" pitchFamily="34" charset="0"/>
              </a:defRPr>
            </a:lvl2pPr>
            <a:lvl3pPr>
              <a:defRPr sz="2400">
                <a:effectLst/>
                <a:latin typeface="Arial" panose="020B0604020202020204" pitchFamily="34" charset="0"/>
                <a:cs typeface="Arial" panose="020B0604020202020204" pitchFamily="34" charset="0"/>
              </a:defRPr>
            </a:lvl3pPr>
            <a:lvl4pPr>
              <a:defRPr sz="2000">
                <a:effectLst/>
                <a:latin typeface="Arial" panose="020B0604020202020204" pitchFamily="34" charset="0"/>
                <a:cs typeface="Arial" panose="020B0604020202020204" pitchFamily="34" charset="0"/>
              </a:defRPr>
            </a:lvl4pPr>
            <a:lvl5pPr>
              <a:defRPr sz="1600">
                <a:effectLst/>
                <a:latin typeface="Arial" panose="020B0604020202020204" pitchFamily="34" charset="0"/>
                <a:cs typeface="Arial" panose="020B0604020202020204" pitchFamily="34" charset="0"/>
              </a:defRPr>
            </a:lvl5pPr>
          </a:lstStyle>
          <a:p>
            <a:pPr lvl="0"/>
            <a:r>
              <a:rPr lang="en-US" altLang="en-US" dirty="0"/>
              <a:t>Click an icon to insert your media item</a:t>
            </a:r>
          </a:p>
        </p:txBody>
      </p:sp>
      <p:sp>
        <p:nvSpPr>
          <p:cNvPr id="2" name="Date Placeholder 1"/>
          <p:cNvSpPr>
            <a:spLocks noGrp="1"/>
          </p:cNvSpPr>
          <p:nvPr>
            <p:ph type="dt" sz="half" idx="10"/>
          </p:nvPr>
        </p:nvSpPr>
        <p:spPr>
          <a:xfrm>
            <a:off x="146683" y="6996116"/>
            <a:ext cx="1181932" cy="274319"/>
          </a:xfrm>
          <a:prstGeom prst="rect">
            <a:avLst/>
          </a:prstGeom>
        </p:spPr>
        <p:txBody>
          <a:bodyPr/>
          <a:lstStyle/>
          <a:p>
            <a:pPr>
              <a:defRPr/>
            </a:pPr>
            <a:endParaRPr lang="en-US" dirty="0"/>
          </a:p>
        </p:txBody>
      </p:sp>
      <p:sp>
        <p:nvSpPr>
          <p:cNvPr id="3" name="Footer Placeholder 2"/>
          <p:cNvSpPr>
            <a:spLocks noGrp="1"/>
          </p:cNvSpPr>
          <p:nvPr>
            <p:ph type="ftr" sz="quarter" idx="11"/>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
        <p:nvSpPr>
          <p:cNvPr id="5" name="Text Placeholder 4"/>
          <p:cNvSpPr>
            <a:spLocks noGrp="1"/>
          </p:cNvSpPr>
          <p:nvPr>
            <p:ph type="body" sz="quarter" idx="12"/>
          </p:nvPr>
        </p:nvSpPr>
        <p:spPr>
          <a:xfrm>
            <a:off x="7488820" y="1097279"/>
            <a:ext cx="4398379" cy="48521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26338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pPr>
              <a:defRPr/>
            </a:pPr>
            <a:r>
              <a:rPr lang="en-US"/>
              <a:t>My Presentation/Course Title</a:t>
            </a:r>
            <a:endParaRPr lang="en-US" dirty="0"/>
          </a:p>
        </p:txBody>
      </p:sp>
      <p:sp>
        <p:nvSpPr>
          <p:cNvPr id="5" name="Content Placeholder 4"/>
          <p:cNvSpPr>
            <a:spLocks noGrp="1"/>
          </p:cNvSpPr>
          <p:nvPr>
            <p:ph sz="quarter" idx="12"/>
          </p:nvPr>
        </p:nvSpPr>
        <p:spPr>
          <a:xfrm>
            <a:off x="484632" y="1097280"/>
            <a:ext cx="5535386" cy="481692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4"/>
          <p:cNvSpPr>
            <a:spLocks noGrp="1"/>
          </p:cNvSpPr>
          <p:nvPr>
            <p:ph sz="quarter" idx="13"/>
          </p:nvPr>
        </p:nvSpPr>
        <p:spPr>
          <a:xfrm>
            <a:off x="6362918" y="1097279"/>
            <a:ext cx="5535386" cy="481692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4609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485273" y="1097280"/>
            <a:ext cx="11273589" cy="4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 </a:t>
            </a:r>
          </a:p>
          <a:p>
            <a:pPr lvl="2"/>
            <a:r>
              <a:rPr lang="en-US" altLang="en-US" dirty="0"/>
              <a:t>Third level </a:t>
            </a:r>
          </a:p>
          <a:p>
            <a:pPr lvl="3"/>
            <a:r>
              <a:rPr lang="en-US" altLang="en-US" dirty="0"/>
              <a:t>Fourth level </a:t>
            </a:r>
          </a:p>
          <a:p>
            <a:pPr marL="342900" marR="0" lvl="0" indent="-342900" algn="l" defTabSz="685800" rtl="0" eaLnBrk="0" fontAlgn="base" latinLnBrk="0" hangingPunct="0">
              <a:lnSpc>
                <a:spcPct val="90000"/>
              </a:lnSpc>
              <a:spcBef>
                <a:spcPts val="750"/>
              </a:spcBef>
              <a:spcAft>
                <a:spcPct val="0"/>
              </a:spcAft>
              <a:buClrTx/>
              <a:buSzTx/>
              <a:buFont typeface="Arial" panose="020B0604020202020204" pitchFamily="34" charset="0"/>
              <a:buChar char="•"/>
              <a:tabLst/>
              <a:defRPr/>
            </a:pPr>
            <a:r>
              <a:rPr lang="en-US" altLang="en-US" dirty="0"/>
              <a:t>Click to edit Master text </a:t>
            </a:r>
            <a:r>
              <a:rPr lang="en-US" altLang="en-US"/>
              <a:t>styles </a:t>
            </a:r>
            <a:endParaRPr lang="en-US" altLang="en-US" dirty="0"/>
          </a:p>
          <a:p>
            <a:pPr lvl="0"/>
            <a:endParaRPr lang="en-US" altLang="en-US" dirty="0"/>
          </a:p>
          <a:p>
            <a:pPr lvl="3"/>
            <a:endParaRPr lang="en-US" altLang="en-US" dirty="0"/>
          </a:p>
          <a:p>
            <a:pPr lvl="3"/>
            <a:endParaRPr lang="en-US" altLang="en-US" dirty="0"/>
          </a:p>
        </p:txBody>
      </p:sp>
      <p:sp>
        <p:nvSpPr>
          <p:cNvPr id="12" name="Title Placeholder 1"/>
          <p:cNvSpPr>
            <a:spLocks noGrp="1"/>
          </p:cNvSpPr>
          <p:nvPr>
            <p:ph type="title"/>
          </p:nvPr>
        </p:nvSpPr>
        <p:spPr bwMode="auto">
          <a:xfrm>
            <a:off x="0" y="48127"/>
            <a:ext cx="12192000" cy="767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7" name="Date Placeholder 3"/>
          <p:cNvSpPr txBox="1">
            <a:spLocks/>
          </p:cNvSpPr>
          <p:nvPr userDrawn="1"/>
        </p:nvSpPr>
        <p:spPr>
          <a:xfrm>
            <a:off x="146683" y="6309360"/>
            <a:ext cx="754465" cy="338328"/>
          </a:xfrm>
          <a:prstGeom prst="rect">
            <a:avLst/>
          </a:prstGeom>
        </p:spPr>
        <p:txBody>
          <a:bodyPr/>
          <a:ls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fld id="{9EDCE50D-B1AF-4B98-A62C-0CB4BC927C9E}" type="slidenum">
              <a:rPr lang="en-US" sz="1600" b="1" baseline="0" smtClean="0">
                <a:solidFill>
                  <a:srgbClr val="7B5229"/>
                </a:solidFill>
              </a:rPr>
              <a:t>‹#›</a:t>
            </a:fld>
            <a:endParaRPr lang="en-US" sz="1600" b="1" dirty="0">
              <a:solidFill>
                <a:srgbClr val="7B5229"/>
              </a:solidFill>
            </a:endParaRPr>
          </a:p>
        </p:txBody>
      </p:sp>
      <p:sp>
        <p:nvSpPr>
          <p:cNvPr id="2" name="TextBox 1"/>
          <p:cNvSpPr txBox="1"/>
          <p:nvPr userDrawn="1"/>
        </p:nvSpPr>
        <p:spPr>
          <a:xfrm>
            <a:off x="3069771" y="6518366"/>
            <a:ext cx="184731" cy="369332"/>
          </a:xfrm>
          <a:prstGeom prst="rect">
            <a:avLst/>
          </a:prstGeom>
          <a:noFill/>
        </p:spPr>
        <p:txBody>
          <a:bodyPr wrap="none" rtlCol="0">
            <a:spAutoFit/>
          </a:bodyPr>
          <a:lstStyle/>
          <a:p>
            <a:endParaRPr lang="en-US" dirty="0"/>
          </a:p>
        </p:txBody>
      </p:sp>
      <p:sp>
        <p:nvSpPr>
          <p:cNvPr id="3" name="Footer Placeholder 2"/>
          <p:cNvSpPr>
            <a:spLocks noGrp="1"/>
          </p:cNvSpPr>
          <p:nvPr>
            <p:ph type="ftr" sz="quarter" idx="3"/>
          </p:nvPr>
        </p:nvSpPr>
        <p:spPr>
          <a:xfrm>
            <a:off x="1005840" y="6311168"/>
            <a:ext cx="6400800" cy="338328"/>
          </a:xfrm>
          <a:prstGeom prst="rect">
            <a:avLst/>
          </a:prstGeom>
        </p:spPr>
        <p:txBody>
          <a:bodyPr vert="horz" lIns="91440" tIns="45720" rIns="91440" bIns="45720" rtlCol="0" anchor="t" anchorCtr="0"/>
          <a:lstStyle>
            <a:lvl1pPr algn="l">
              <a:defRPr sz="1600" b="1">
                <a:solidFill>
                  <a:srgbClr val="7B5229"/>
                </a:solidFill>
              </a:defRPr>
            </a:lvl1pPr>
          </a:lstStyle>
          <a:p>
            <a:pPr>
              <a:defRPr/>
            </a:pPr>
            <a:r>
              <a:rPr lang="en-US"/>
              <a:t>My Presentation/Course Title</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73" r:id="rId2"/>
    <p:sldLayoutId id="2147483662" r:id="rId3"/>
    <p:sldLayoutId id="2147483664" r:id="rId4"/>
    <p:sldLayoutId id="2147483669" r:id="rId5"/>
    <p:sldLayoutId id="2147483671" r:id="rId6"/>
    <p:sldLayoutId id="2147483672" r:id="rId7"/>
    <p:sldLayoutId id="2147483667" r:id="rId8"/>
    <p:sldLayoutId id="2147483682" r:id="rId9"/>
    <p:sldLayoutId id="2147483674" r:id="rId10"/>
  </p:sldLayoutIdLst>
  <p:hf sldNum="0" hdr="0" dt="0"/>
  <p:txStyles>
    <p:titleStyle>
      <a:lvl1pPr algn="ctr" defTabSz="685800" rtl="0" eaLnBrk="0" fontAlgn="base" hangingPunct="0">
        <a:lnSpc>
          <a:spcPct val="90000"/>
        </a:lnSpc>
        <a:spcBef>
          <a:spcPct val="0"/>
        </a:spcBef>
        <a:spcAft>
          <a:spcPct val="0"/>
        </a:spcAft>
        <a:defRPr sz="4000" b="1" kern="1200">
          <a:solidFill>
            <a:srgbClr val="FFC82E"/>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342900" marR="0" indent="-342900" algn="l" defTabSz="685800" rtl="0" eaLnBrk="0" fontAlgn="base" latinLnBrk="0" hangingPunct="0">
        <a:lnSpc>
          <a:spcPct val="100000"/>
        </a:lnSpc>
        <a:spcBef>
          <a:spcPts val="750"/>
        </a:spcBef>
        <a:spcAft>
          <a:spcPct val="0"/>
        </a:spcAft>
        <a:buClrTx/>
        <a:buSzTx/>
        <a:buFont typeface="Arial" panose="020B0604020202020204" pitchFamily="34" charset="0"/>
        <a:buChar char="•"/>
        <a:tabLst/>
        <a:defRPr sz="3200" kern="1200">
          <a:solidFill>
            <a:schemeClr val="tx1"/>
          </a:solidFill>
          <a:latin typeface="Arial" panose="020B0604020202020204" pitchFamily="34" charset="0"/>
          <a:ea typeface="+mn-ea"/>
          <a:cs typeface="Arial" panose="020B0604020202020204" pitchFamily="34" charset="0"/>
        </a:defRPr>
      </a:lvl1pPr>
      <a:lvl2pPr marL="800100" indent="-342900" algn="l" defTabSz="685800" rtl="0" eaLnBrk="0" fontAlgn="base" hangingPunct="0">
        <a:lnSpc>
          <a:spcPct val="100000"/>
        </a:lnSpc>
        <a:spcBef>
          <a:spcPts val="375"/>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257300" indent="-342900" algn="l" defTabSz="685800" rtl="0" eaLnBrk="0" fontAlgn="base" hangingPunct="0">
        <a:lnSpc>
          <a:spcPct val="100000"/>
        </a:lnSpc>
        <a:spcBef>
          <a:spcPts val="375"/>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55763" indent="-336550" algn="l" defTabSz="685800" rtl="0" eaLnBrk="0" fontAlgn="base" hangingPunct="0">
        <a:lnSpc>
          <a:spcPct val="10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0181876"/>
      </p:ext>
    </p:extLst>
  </p:cSld>
  <p:clrMap bg1="lt1" tx1="dk1" bg2="lt2" tx2="dk2" accent1="accent1" accent2="accent2" accent3="accent3" accent4="accent4" accent5="accent5" accent6="accent6" hlink="hlink" folHlink="folHlink"/>
  <p:sldLayoutIdLst>
    <p:sldLayoutId id="2147483680" r:id="rId1"/>
    <p:sldLayoutId id="2147483681" r:id="rId2"/>
  </p:sldLayoutIdLst>
  <p:hf sldNum="0" hdr="0" dt="0"/>
  <p:txStyles>
    <p:titleStyle>
      <a:lvl1pPr algn="ctr"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video" Target="https://www.youtube.com/embed/KcsZHhoLQJI?feature=oemb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2.xml"/><Relationship Id="rId1" Type="http://schemas.openxmlformats.org/officeDocument/2006/relationships/video" Target="https://www.youtube.com/embed/3w_UjHk-SAA?feature=oembed"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s://www.iaff.org/member-engagement-toolkit/" TargetMode="Externa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4.xml"/><Relationship Id="rId4" Type="http://schemas.openxmlformats.org/officeDocument/2006/relationships/image" Target="../media/image54.jpg"/></Relationships>
</file>

<file path=ppt/slides/_rels/slide7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4.xml"/><Relationship Id="rId1" Type="http://schemas.openxmlformats.org/officeDocument/2006/relationships/video" Target="https://www.youtube.com/embed/jelqzw6LSjY" TargetMode="External"/><Relationship Id="rId5" Type="http://schemas.openxmlformats.org/officeDocument/2006/relationships/hyperlink" Target="http://services.prod.iaff.org/ContentFile/Get/21342" TargetMode="External"/><Relationship Id="rId4" Type="http://schemas.openxmlformats.org/officeDocument/2006/relationships/hyperlink" Target="https://history.iaff.or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1731" y="2121761"/>
            <a:ext cx="2276475" cy="2276475"/>
          </a:xfrm>
          <a:prstGeom prst="rect">
            <a:avLst/>
          </a:prstGeom>
        </p:spPr>
      </p:pic>
      <p:sp>
        <p:nvSpPr>
          <p:cNvPr id="10" name="Content Placeholder 2">
            <a:extLst>
              <a:ext uri="{FF2B5EF4-FFF2-40B4-BE49-F238E27FC236}">
                <a16:creationId xmlns:a16="http://schemas.microsoft.com/office/drawing/2014/main" id="{9A7876F7-326F-4D24-8EE6-3EC71061A21C}"/>
              </a:ext>
            </a:extLst>
          </p:cNvPr>
          <p:cNvSpPr>
            <a:spLocks noGrp="1"/>
          </p:cNvSpPr>
          <p:nvPr>
            <p:ph type="subTitle" idx="1"/>
          </p:nvPr>
        </p:nvSpPr>
        <p:spPr>
          <a:xfrm>
            <a:off x="550817" y="4988878"/>
            <a:ext cx="11090366" cy="1655762"/>
          </a:xfrm>
          <a:prstGeom prst="rect">
            <a:avLst/>
          </a:prstGeom>
        </p:spPr>
        <p:txBody>
          <a:bodyPr rtlCol="0">
            <a:noAutofit/>
          </a:bodyPr>
          <a:lstStyle/>
          <a:p>
            <a:pPr marL="0" indent="0" algn="ctr" eaLnBrk="1" fontAlgn="auto" hangingPunct="1">
              <a:lnSpc>
                <a:spcPct val="100000"/>
              </a:lnSpc>
              <a:spcBef>
                <a:spcPts val="0"/>
              </a:spcBef>
              <a:spcAft>
                <a:spcPts val="0"/>
              </a:spcAft>
              <a:buNone/>
              <a:defRPr/>
            </a:pPr>
            <a:r>
              <a:rPr lang="en-US" sz="2800" b="1" dirty="0">
                <a:latin typeface="Franklin Gothic Medium" panose="020B0603020102020204" pitchFamily="34" charset="0"/>
              </a:rPr>
              <a:t>Mark Treglio- Assistant to the General President For Communications,               Media &amp; Strategic Campaigns.</a:t>
            </a:r>
          </a:p>
          <a:p>
            <a:pPr marL="0" indent="0" algn="ctr" eaLnBrk="1" fontAlgn="auto" hangingPunct="1">
              <a:lnSpc>
                <a:spcPct val="100000"/>
              </a:lnSpc>
              <a:spcBef>
                <a:spcPts val="0"/>
              </a:spcBef>
              <a:spcAft>
                <a:spcPts val="0"/>
              </a:spcAft>
              <a:buNone/>
              <a:defRPr/>
            </a:pPr>
            <a:endParaRPr lang="en-US" sz="2400" b="1" dirty="0">
              <a:latin typeface="Franklin Gothic Medium" panose="020B0603020102020204" pitchFamily="34" charset="0"/>
            </a:endParaRPr>
          </a:p>
          <a:p>
            <a:pPr marL="0" indent="0" algn="ctr" eaLnBrk="1" fontAlgn="auto" hangingPunct="1">
              <a:spcBef>
                <a:spcPts val="0"/>
              </a:spcBef>
              <a:spcAft>
                <a:spcPts val="0"/>
              </a:spcAft>
              <a:buNone/>
              <a:defRPr/>
            </a:pPr>
            <a:r>
              <a:rPr lang="en-US" sz="2400" b="1" dirty="0">
                <a:latin typeface="Franklin Gothic Medium" panose="020B0603020102020204" pitchFamily="34" charset="0"/>
              </a:rPr>
              <a:t>February 24th, 2020</a:t>
            </a:r>
          </a:p>
        </p:txBody>
      </p:sp>
      <p:sp>
        <p:nvSpPr>
          <p:cNvPr id="11" name="Title 2">
            <a:extLst>
              <a:ext uri="{FF2B5EF4-FFF2-40B4-BE49-F238E27FC236}">
                <a16:creationId xmlns:a16="http://schemas.microsoft.com/office/drawing/2014/main" id="{437E9EB4-73F1-4265-A555-5066D5EAA9D1}"/>
              </a:ext>
            </a:extLst>
          </p:cNvPr>
          <p:cNvSpPr>
            <a:spLocks noGrp="1"/>
          </p:cNvSpPr>
          <p:nvPr>
            <p:ph type="ctrTitle"/>
          </p:nvPr>
        </p:nvSpPr>
        <p:spPr>
          <a:xfrm>
            <a:off x="550817" y="1031720"/>
            <a:ext cx="11090366" cy="837402"/>
          </a:xfrm>
        </p:spPr>
        <p:txBody>
          <a:bodyPr anchor="t" anchorCtr="0">
            <a:normAutofit fontScale="90000"/>
          </a:bodyPr>
          <a:lstStyle/>
          <a:p>
            <a:r>
              <a:rPr lang="en-US" dirty="0">
                <a:latin typeface="Franklin Gothic Medium" panose="020B0603020102020204" pitchFamily="34" charset="0"/>
              </a:rPr>
              <a:t>Understanding the Past to Secure Your Future</a:t>
            </a:r>
            <a:br>
              <a:rPr lang="en-US" dirty="0">
                <a:latin typeface="Franklin Gothic Medium" panose="020B0603020102020204" pitchFamily="34" charset="0"/>
              </a:rPr>
            </a:br>
            <a:endParaRPr lang="en-US" dirty="0">
              <a:latin typeface="Franklin Gothic Medium" panose="020B0603020102020204"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3C8AFF8A-E85F-4F8E-A2BF-A02B83A13095}"/>
              </a:ext>
            </a:extLst>
          </p:cNvPr>
          <p:cNvPicPr>
            <a:picLocks noChangeAspect="1"/>
          </p:cNvPicPr>
          <p:nvPr/>
        </p:nvPicPr>
        <p:blipFill>
          <a:blip r:embed="rId4"/>
          <a:stretch>
            <a:fillRect/>
          </a:stretch>
        </p:blipFill>
        <p:spPr>
          <a:xfrm>
            <a:off x="2821705" y="2098113"/>
            <a:ext cx="2578566" cy="2276475"/>
          </a:xfrm>
          <a:prstGeom prst="rect">
            <a:avLst/>
          </a:prstGeom>
        </p:spPr>
      </p:pic>
    </p:spTree>
    <p:extLst>
      <p:ext uri="{BB962C8B-B14F-4D97-AF65-F5344CB8AC3E}">
        <p14:creationId xmlns:p14="http://schemas.microsoft.com/office/powerpoint/2010/main" val="432844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D204D886-1484-4C9F-8316-43DCAC18B8ED}"/>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pic>
        <p:nvPicPr>
          <p:cNvPr id="3" name="Content Placeholder 6">
            <a:extLst>
              <a:ext uri="{FF2B5EF4-FFF2-40B4-BE49-F238E27FC236}">
                <a16:creationId xmlns:a16="http://schemas.microsoft.com/office/drawing/2014/main" id="{6796C7EC-9604-47DA-B054-C17E45804787}"/>
              </a:ext>
            </a:extLst>
          </p:cNvPr>
          <p:cNvPicPr>
            <a:picLocks noChangeAspect="1"/>
          </p:cNvPicPr>
          <p:nvPr/>
        </p:nvPicPr>
        <p:blipFill>
          <a:blip r:embed="rId2"/>
          <a:stretch>
            <a:fillRect/>
          </a:stretch>
        </p:blipFill>
        <p:spPr bwMode="auto">
          <a:xfrm>
            <a:off x="304800" y="1187132"/>
            <a:ext cx="5958452" cy="448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4">
            <a:extLst>
              <a:ext uri="{FF2B5EF4-FFF2-40B4-BE49-F238E27FC236}">
                <a16:creationId xmlns:a16="http://schemas.microsoft.com/office/drawing/2014/main" id="{725310EB-826A-4F86-BBC8-483BAF2EDC09}"/>
              </a:ext>
            </a:extLst>
          </p:cNvPr>
          <p:cNvSpPr txBox="1">
            <a:spLocks/>
          </p:cNvSpPr>
          <p:nvPr/>
        </p:nvSpPr>
        <p:spPr>
          <a:xfrm>
            <a:off x="6370320" y="1097279"/>
            <a:ext cx="5669280" cy="4852107"/>
          </a:xfrm>
          <a:prstGeom prst="rect">
            <a:avLst/>
          </a:prstGeom>
        </p:spPr>
        <p:txBody>
          <a:bodyPr/>
          <a:lstStyle>
            <a:lvl1pPr marL="342900" marR="0" indent="-342900" algn="l" defTabSz="685800" rtl="0" eaLnBrk="0" fontAlgn="base" latinLnBrk="0" hangingPunct="0">
              <a:lnSpc>
                <a:spcPct val="100000"/>
              </a:lnSpc>
              <a:spcBef>
                <a:spcPts val="750"/>
              </a:spcBef>
              <a:spcAft>
                <a:spcPct val="0"/>
              </a:spcAft>
              <a:buClrTx/>
              <a:buSzTx/>
              <a:buFont typeface="Arial" panose="020B0604020202020204" pitchFamily="34" charset="0"/>
              <a:buChar char="•"/>
              <a:tabLst/>
              <a:defRPr sz="3200" kern="1200">
                <a:solidFill>
                  <a:schemeClr val="tx1"/>
                </a:solidFill>
                <a:latin typeface="Arial" panose="020B0604020202020204" pitchFamily="34" charset="0"/>
                <a:ea typeface="+mn-ea"/>
                <a:cs typeface="Arial" panose="020B0604020202020204" pitchFamily="34" charset="0"/>
              </a:defRPr>
            </a:lvl1pPr>
            <a:lvl2pPr marL="800100" indent="-342900" algn="l" defTabSz="685800" rtl="0" eaLnBrk="0" fontAlgn="base" hangingPunct="0">
              <a:lnSpc>
                <a:spcPct val="100000"/>
              </a:lnSpc>
              <a:spcBef>
                <a:spcPts val="375"/>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257300" indent="-342900" algn="l" defTabSz="685800" rtl="0" eaLnBrk="0" fontAlgn="base" hangingPunct="0">
              <a:lnSpc>
                <a:spcPct val="100000"/>
              </a:lnSpc>
              <a:spcBef>
                <a:spcPts val="375"/>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55763" indent="-336550" algn="l" defTabSz="685800" rtl="0" eaLnBrk="0" fontAlgn="base" hangingPunct="0">
              <a:lnSpc>
                <a:spcPct val="10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en-US" b="1" dirty="0">
                <a:latin typeface="Franklin Gothic Medium" panose="020B0603020102020204" pitchFamily="34" charset="0"/>
              </a:rPr>
              <a:t>Who is this guy?</a:t>
            </a:r>
          </a:p>
          <a:p>
            <a:pPr marL="0" indent="0" algn="ctr">
              <a:buFont typeface="Arial" panose="020B0604020202020204" pitchFamily="34" charset="0"/>
              <a:buNone/>
            </a:pPr>
            <a:r>
              <a:rPr lang="en-US" sz="4400" b="1" dirty="0">
                <a:latin typeface="Franklin Gothic Medium" panose="020B0603020102020204" pitchFamily="34" charset="0"/>
              </a:rPr>
              <a:t>Albert </a:t>
            </a:r>
            <a:r>
              <a:rPr lang="en-US" sz="4400" b="1" dirty="0" err="1">
                <a:latin typeface="Franklin Gothic Medium" panose="020B0603020102020204" pitchFamily="34" charset="0"/>
              </a:rPr>
              <a:t>Shanker</a:t>
            </a:r>
            <a:endParaRPr lang="en-US" sz="4400" b="1" dirty="0">
              <a:latin typeface="Franklin Gothic Medium" panose="020B0603020102020204" pitchFamily="34" charset="0"/>
            </a:endParaRPr>
          </a:p>
          <a:p>
            <a:r>
              <a:rPr lang="en-US" dirty="0">
                <a:latin typeface="Franklin Gothic Medium" panose="020B0603020102020204" pitchFamily="34" charset="0"/>
              </a:rPr>
              <a:t>President of AFT 1974-1997</a:t>
            </a:r>
          </a:p>
          <a:p>
            <a:r>
              <a:rPr lang="en-US" dirty="0">
                <a:latin typeface="Franklin Gothic Medium" panose="020B0603020102020204" pitchFamily="34" charset="0"/>
              </a:rPr>
              <a:t>Instrumental in the overall fight for public employee collective bargaining</a:t>
            </a:r>
          </a:p>
          <a:p>
            <a:r>
              <a:rPr lang="en-US" dirty="0">
                <a:latin typeface="Franklin Gothic Medium" panose="020B0603020102020204" pitchFamily="34" charset="0"/>
              </a:rPr>
              <a:t>Took AFT to over 1 million members</a:t>
            </a:r>
          </a:p>
        </p:txBody>
      </p:sp>
    </p:spTree>
    <p:extLst>
      <p:ext uri="{BB962C8B-B14F-4D97-AF65-F5344CB8AC3E}">
        <p14:creationId xmlns:p14="http://schemas.microsoft.com/office/powerpoint/2010/main" val="45983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 calcmode="lin" valueType="num">
                                      <p:cBhvr additive="base">
                                        <p:cTn id="2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EBE894D8-018D-40B0-985C-145DD1A38B1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
        <p:nvSpPr>
          <p:cNvPr id="3" name="Title 5">
            <a:extLst>
              <a:ext uri="{FF2B5EF4-FFF2-40B4-BE49-F238E27FC236}">
                <a16:creationId xmlns:a16="http://schemas.microsoft.com/office/drawing/2014/main" id="{CAEA9D4D-AC17-4F60-802B-83214291E1CE}"/>
              </a:ext>
            </a:extLst>
          </p:cNvPr>
          <p:cNvSpPr txBox="1">
            <a:spLocks/>
          </p:cNvSpPr>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4800" dirty="0">
                <a:solidFill>
                  <a:srgbClr val="FFC000"/>
                </a:solidFill>
                <a:latin typeface="Franklin Gothic Medium" panose="020B0603020102020204" pitchFamily="34" charset="0"/>
              </a:rPr>
              <a:t>Albert </a:t>
            </a:r>
            <a:r>
              <a:rPr lang="en-US" sz="4800" dirty="0" err="1">
                <a:solidFill>
                  <a:srgbClr val="FFC000"/>
                </a:solidFill>
                <a:latin typeface="Franklin Gothic Medium" panose="020B0603020102020204" pitchFamily="34" charset="0"/>
              </a:rPr>
              <a:t>Shanker</a:t>
            </a:r>
            <a:r>
              <a:rPr lang="en-US" sz="4800" dirty="0">
                <a:solidFill>
                  <a:srgbClr val="FFC000"/>
                </a:solidFill>
                <a:latin typeface="Franklin Gothic Medium" panose="020B0603020102020204" pitchFamily="34" charset="0"/>
              </a:rPr>
              <a:t> Institute</a:t>
            </a:r>
          </a:p>
        </p:txBody>
      </p:sp>
      <p:pic>
        <p:nvPicPr>
          <p:cNvPr id="4" name="Content Placeholder 4">
            <a:extLst>
              <a:ext uri="{FF2B5EF4-FFF2-40B4-BE49-F238E27FC236}">
                <a16:creationId xmlns:a16="http://schemas.microsoft.com/office/drawing/2014/main" id="{DF218184-0343-4C56-86AA-AD03BE3222C4}"/>
              </a:ext>
            </a:extLst>
          </p:cNvPr>
          <p:cNvPicPr>
            <a:picLocks noChangeAspect="1"/>
          </p:cNvPicPr>
          <p:nvPr/>
        </p:nvPicPr>
        <p:blipFill>
          <a:blip r:embed="rId2"/>
          <a:stretch>
            <a:fillRect/>
          </a:stretch>
        </p:blipFill>
        <p:spPr bwMode="auto">
          <a:xfrm>
            <a:off x="441061" y="971644"/>
            <a:ext cx="4033520" cy="518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2">
            <a:extLst>
              <a:ext uri="{FF2B5EF4-FFF2-40B4-BE49-F238E27FC236}">
                <a16:creationId xmlns:a16="http://schemas.microsoft.com/office/drawing/2014/main" id="{3E4AC71D-3686-4447-9D72-DB88D0D55671}"/>
              </a:ext>
            </a:extLst>
          </p:cNvPr>
          <p:cNvSpPr txBox="1">
            <a:spLocks/>
          </p:cNvSpPr>
          <p:nvPr/>
        </p:nvSpPr>
        <p:spPr>
          <a:xfrm>
            <a:off x="5049520" y="1097279"/>
            <a:ext cx="6837679" cy="4852107"/>
          </a:xfrm>
          <a:prstGeom prst="rect">
            <a:avLst/>
          </a:prstGeom>
        </p:spPr>
        <p:txBody>
          <a:bodyPr/>
          <a:lstStyle>
            <a:lvl1pPr marL="342900" marR="0" indent="-342900" algn="l" defTabSz="685800" rtl="0" eaLnBrk="0" fontAlgn="base" latinLnBrk="0" hangingPunct="0">
              <a:lnSpc>
                <a:spcPct val="100000"/>
              </a:lnSpc>
              <a:spcBef>
                <a:spcPts val="750"/>
              </a:spcBef>
              <a:spcAft>
                <a:spcPct val="0"/>
              </a:spcAft>
              <a:buClrTx/>
              <a:buSzTx/>
              <a:buFont typeface="Arial" panose="020B0604020202020204" pitchFamily="34" charset="0"/>
              <a:buChar char="•"/>
              <a:tabLst/>
              <a:defRPr sz="3200" kern="1200">
                <a:solidFill>
                  <a:schemeClr val="tx1"/>
                </a:solidFill>
                <a:latin typeface="Arial" panose="020B0604020202020204" pitchFamily="34" charset="0"/>
                <a:ea typeface="+mn-ea"/>
                <a:cs typeface="Arial" panose="020B0604020202020204" pitchFamily="34" charset="0"/>
              </a:defRPr>
            </a:lvl1pPr>
            <a:lvl2pPr marL="800100" indent="-342900" algn="l" defTabSz="685800" rtl="0" eaLnBrk="0" fontAlgn="base" hangingPunct="0">
              <a:lnSpc>
                <a:spcPct val="100000"/>
              </a:lnSpc>
              <a:spcBef>
                <a:spcPts val="375"/>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257300" indent="-342900" algn="l" defTabSz="685800" rtl="0" eaLnBrk="0" fontAlgn="base" hangingPunct="0">
              <a:lnSpc>
                <a:spcPct val="100000"/>
              </a:lnSpc>
              <a:spcBef>
                <a:spcPts val="375"/>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55763" indent="-336550" algn="l" defTabSz="685800" rtl="0" eaLnBrk="0" fontAlgn="base" hangingPunct="0">
              <a:lnSpc>
                <a:spcPct val="10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en-US" dirty="0">
                <a:latin typeface="Franklin Gothic Medium" panose="020B0603020102020204" pitchFamily="34" charset="0"/>
              </a:rPr>
              <a:t>Endowed by AFT</a:t>
            </a:r>
          </a:p>
          <a:p>
            <a:pPr marL="0" indent="0">
              <a:buFont typeface="Arial" panose="020B0604020202020204" pitchFamily="34" charset="0"/>
              <a:buNone/>
            </a:pPr>
            <a:endParaRPr lang="en-US" dirty="0">
              <a:latin typeface="Franklin Gothic Medium" panose="020B0603020102020204" pitchFamily="34" charset="0"/>
            </a:endParaRPr>
          </a:p>
          <a:p>
            <a:pPr marL="0" indent="0">
              <a:buFont typeface="Arial" panose="020B0604020202020204" pitchFamily="34" charset="0"/>
              <a:buNone/>
            </a:pPr>
            <a:r>
              <a:rPr lang="en-US" b="1" dirty="0">
                <a:latin typeface="Franklin Gothic Medium" panose="020B0603020102020204" pitchFamily="34" charset="0"/>
              </a:rPr>
              <a:t>Dedicated to 3 themes</a:t>
            </a:r>
          </a:p>
          <a:p>
            <a:pPr marL="514350" indent="-514350">
              <a:buFont typeface="+mj-lt"/>
              <a:buAutoNum type="arabicPeriod"/>
            </a:pPr>
            <a:r>
              <a:rPr lang="en-US" dirty="0">
                <a:latin typeface="Franklin Gothic Medium" panose="020B0603020102020204" pitchFamily="34" charset="0"/>
              </a:rPr>
              <a:t>Children’s education</a:t>
            </a:r>
          </a:p>
          <a:p>
            <a:pPr marL="514350" indent="-514350">
              <a:buFont typeface="+mj-lt"/>
              <a:buAutoNum type="arabicPeriod"/>
            </a:pPr>
            <a:r>
              <a:rPr lang="en-US" dirty="0">
                <a:latin typeface="Franklin Gothic Medium" panose="020B0603020102020204" pitchFamily="34" charset="0"/>
              </a:rPr>
              <a:t>Unions as advocates for quality</a:t>
            </a:r>
          </a:p>
          <a:p>
            <a:pPr marL="514350" indent="-514350">
              <a:buFont typeface="+mj-lt"/>
              <a:buAutoNum type="arabicPeriod"/>
            </a:pPr>
            <a:r>
              <a:rPr lang="en-US" dirty="0">
                <a:latin typeface="Franklin Gothic Medium" panose="020B0603020102020204" pitchFamily="34" charset="0"/>
              </a:rPr>
              <a:t>Civic education &amp; freedom of association in the public life of democracies</a:t>
            </a:r>
          </a:p>
        </p:txBody>
      </p:sp>
    </p:spTree>
    <p:extLst>
      <p:ext uri="{BB962C8B-B14F-4D97-AF65-F5344CB8AC3E}">
        <p14:creationId xmlns:p14="http://schemas.microsoft.com/office/powerpoint/2010/main" val="2929642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D204D886-1484-4C9F-8316-43DCAC18B8ED}"/>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
        <p:nvSpPr>
          <p:cNvPr id="3" name="Text Placeholder 2">
            <a:extLst>
              <a:ext uri="{FF2B5EF4-FFF2-40B4-BE49-F238E27FC236}">
                <a16:creationId xmlns:a16="http://schemas.microsoft.com/office/drawing/2014/main" id="{FA51F48D-8A2B-4284-B1B7-6E496D68AE14}"/>
              </a:ext>
            </a:extLst>
          </p:cNvPr>
          <p:cNvSpPr txBox="1">
            <a:spLocks/>
          </p:cNvSpPr>
          <p:nvPr/>
        </p:nvSpPr>
        <p:spPr>
          <a:xfrm>
            <a:off x="375920" y="1097279"/>
            <a:ext cx="11511279" cy="4852107"/>
          </a:xfrm>
          <a:prstGeom prst="rect">
            <a:avLst/>
          </a:prstGeom>
        </p:spPr>
        <p:txBody>
          <a:bodyPr/>
          <a:lstStyle>
            <a:lvl1pPr marL="342900" marR="0" indent="-342900" algn="l" defTabSz="685800" rtl="0" eaLnBrk="0" fontAlgn="base" latinLnBrk="0" hangingPunct="0">
              <a:lnSpc>
                <a:spcPct val="100000"/>
              </a:lnSpc>
              <a:spcBef>
                <a:spcPts val="750"/>
              </a:spcBef>
              <a:spcAft>
                <a:spcPct val="0"/>
              </a:spcAft>
              <a:buClrTx/>
              <a:buSzTx/>
              <a:buFont typeface="Arial" panose="020B0604020202020204" pitchFamily="34" charset="0"/>
              <a:buChar char="•"/>
              <a:tabLst/>
              <a:defRPr sz="3200" kern="1200">
                <a:solidFill>
                  <a:schemeClr val="tx1"/>
                </a:solidFill>
                <a:latin typeface="Arial" panose="020B0604020202020204" pitchFamily="34" charset="0"/>
                <a:ea typeface="+mn-ea"/>
                <a:cs typeface="Arial" panose="020B0604020202020204" pitchFamily="34" charset="0"/>
              </a:defRPr>
            </a:lvl1pPr>
            <a:lvl2pPr marL="800100" indent="-342900" algn="l" defTabSz="685800" rtl="0" eaLnBrk="0" fontAlgn="base" hangingPunct="0">
              <a:lnSpc>
                <a:spcPct val="100000"/>
              </a:lnSpc>
              <a:spcBef>
                <a:spcPts val="375"/>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257300" indent="-342900" algn="l" defTabSz="685800" rtl="0" eaLnBrk="0" fontAlgn="base" hangingPunct="0">
              <a:lnSpc>
                <a:spcPct val="100000"/>
              </a:lnSpc>
              <a:spcBef>
                <a:spcPts val="375"/>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55763" indent="-336550" algn="l" defTabSz="685800" rtl="0" eaLnBrk="0" fontAlgn="base" hangingPunct="0">
              <a:lnSpc>
                <a:spcPct val="10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endParaRPr lang="en-US" sz="4400" b="1" dirty="0">
              <a:latin typeface="Franklin Gothic Medium" panose="020B0603020102020204" pitchFamily="34" charset="0"/>
            </a:endParaRPr>
          </a:p>
          <a:p>
            <a:pPr marL="0" indent="0">
              <a:buFont typeface="Arial" panose="020B0604020202020204" pitchFamily="34" charset="0"/>
              <a:buNone/>
            </a:pPr>
            <a:r>
              <a:rPr lang="en-US" sz="4400" b="1" dirty="0">
                <a:latin typeface="Franklin Gothic Medium" panose="020B0603020102020204" pitchFamily="34" charset="0"/>
              </a:rPr>
              <a:t>“High school history textbooks simply do not convey the scale and significance of labor as a political and social force in American society.”</a:t>
            </a:r>
          </a:p>
        </p:txBody>
      </p:sp>
      <p:sp>
        <p:nvSpPr>
          <p:cNvPr id="4" name="Title 5">
            <a:extLst>
              <a:ext uri="{FF2B5EF4-FFF2-40B4-BE49-F238E27FC236}">
                <a16:creationId xmlns:a16="http://schemas.microsoft.com/office/drawing/2014/main" id="{40D7D204-C897-49FC-AC76-B83A33DFA58D}"/>
              </a:ext>
            </a:extLst>
          </p:cNvPr>
          <p:cNvSpPr txBox="1">
            <a:spLocks/>
          </p:cNvSpPr>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4200">
                <a:solidFill>
                  <a:srgbClr val="FFC000"/>
                </a:solidFill>
              </a:rPr>
              <a:t>Albert Shanker Institute</a:t>
            </a:r>
            <a:endParaRPr lang="en-US" sz="4200" dirty="0">
              <a:solidFill>
                <a:srgbClr val="FFC000"/>
              </a:solidFill>
            </a:endParaRPr>
          </a:p>
        </p:txBody>
      </p:sp>
    </p:spTree>
    <p:extLst>
      <p:ext uri="{BB962C8B-B14F-4D97-AF65-F5344CB8AC3E}">
        <p14:creationId xmlns:p14="http://schemas.microsoft.com/office/powerpoint/2010/main" val="1157518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4200" dirty="0"/>
              <a:t>Methodology</a:t>
            </a:r>
          </a:p>
        </p:txBody>
      </p:sp>
      <p:sp>
        <p:nvSpPr>
          <p:cNvPr id="3" name="Text Placeholder 2">
            <a:extLst>
              <a:ext uri="{FF2B5EF4-FFF2-40B4-BE49-F238E27FC236}">
                <a16:creationId xmlns:a16="http://schemas.microsoft.com/office/drawing/2014/main" id="{F981A526-67A1-4BEF-9EF4-72F8697A35BB}"/>
              </a:ext>
            </a:extLst>
          </p:cNvPr>
          <p:cNvSpPr>
            <a:spLocks noGrp="1"/>
          </p:cNvSpPr>
          <p:nvPr>
            <p:ph type="body" sz="quarter" idx="12"/>
          </p:nvPr>
        </p:nvSpPr>
        <p:spPr>
          <a:xfrm>
            <a:off x="142240" y="1097279"/>
            <a:ext cx="11744959" cy="4852107"/>
          </a:xfrm>
        </p:spPr>
        <p:txBody>
          <a:bodyPr/>
          <a:lstStyle/>
          <a:p>
            <a:pPr marL="0" indent="0" algn="ctr">
              <a:buNone/>
            </a:pPr>
            <a:r>
              <a:rPr lang="en-US" sz="3600" dirty="0">
                <a:latin typeface="Franklin Gothic Medium" panose="020B0603020102020204" pitchFamily="34" charset="0"/>
              </a:rPr>
              <a:t>Reviewed four leading high school text book companies</a:t>
            </a:r>
          </a:p>
          <a:p>
            <a:pPr marL="0" indent="0">
              <a:buNone/>
            </a:pPr>
            <a:endParaRPr lang="en-US" sz="3600" b="1" dirty="0">
              <a:latin typeface="Franklin Gothic Medium" panose="020B0603020102020204" pitchFamily="34" charset="0"/>
            </a:endParaRPr>
          </a:p>
          <a:p>
            <a:pPr marL="0" indent="0">
              <a:buNone/>
            </a:pPr>
            <a:r>
              <a:rPr lang="en-US" sz="3600" b="1" dirty="0">
                <a:latin typeface="Franklin Gothic Medium" panose="020B0603020102020204" pitchFamily="34" charset="0"/>
              </a:rPr>
              <a:t>Categorized major weaknesses in these four areas:</a:t>
            </a:r>
          </a:p>
          <a:p>
            <a:pPr marL="514350" indent="-514350">
              <a:buFont typeface="+mj-lt"/>
              <a:buAutoNum type="arabicPeriod"/>
            </a:pPr>
            <a:r>
              <a:rPr lang="en-US" sz="3600" dirty="0">
                <a:latin typeface="Franklin Gothic Medium" panose="020B0603020102020204" pitchFamily="34" charset="0"/>
              </a:rPr>
              <a:t>Freedom of association &amp; collective bargaining</a:t>
            </a:r>
          </a:p>
          <a:p>
            <a:pPr marL="514350" indent="-514350">
              <a:buFont typeface="+mj-lt"/>
              <a:buAutoNum type="arabicPeriod"/>
            </a:pPr>
            <a:r>
              <a:rPr lang="en-US" sz="3600" dirty="0">
                <a:latin typeface="Franklin Gothic Medium" panose="020B0603020102020204" pitchFamily="34" charset="0"/>
              </a:rPr>
              <a:t>Just &amp; favorable working conditions</a:t>
            </a:r>
          </a:p>
          <a:p>
            <a:pPr marL="514350" indent="-514350">
              <a:buFont typeface="+mj-lt"/>
              <a:buAutoNum type="arabicPeriod"/>
            </a:pPr>
            <a:r>
              <a:rPr lang="en-US" sz="3600" dirty="0">
                <a:latin typeface="Franklin Gothic Medium" panose="020B0603020102020204" pitchFamily="34" charset="0"/>
              </a:rPr>
              <a:t>Social protections &amp; human dignity</a:t>
            </a:r>
          </a:p>
          <a:p>
            <a:pPr marL="514350" indent="-514350">
              <a:buFont typeface="+mj-lt"/>
              <a:buAutoNum type="arabicPeriod"/>
            </a:pPr>
            <a:r>
              <a:rPr lang="en-US" sz="3600" dirty="0">
                <a:latin typeface="Franklin Gothic Medium" panose="020B0603020102020204" pitchFamily="34" charset="0"/>
              </a:rPr>
              <a:t>Equality &amp; freedom from discrimination</a:t>
            </a:r>
          </a:p>
        </p:txBody>
      </p:sp>
      <p:sp>
        <p:nvSpPr>
          <p:cNvPr id="4" name="Footer Placeholder 3">
            <a:extLst>
              <a:ext uri="{FF2B5EF4-FFF2-40B4-BE49-F238E27FC236}">
                <a16:creationId xmlns:a16="http://schemas.microsoft.com/office/drawing/2014/main" id="{55B8B33C-7F91-4FBC-A44A-51B698B5EDC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7362502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C40A5F-5967-4A63-BE6A-72BAF0E16825}"/>
              </a:ext>
            </a:extLst>
          </p:cNvPr>
          <p:cNvSpPr>
            <a:spLocks noGrp="1"/>
          </p:cNvSpPr>
          <p:nvPr>
            <p:ph idx="1"/>
          </p:nvPr>
        </p:nvSpPr>
        <p:spPr/>
        <p:txBody>
          <a:bodyPr/>
          <a:lstStyle/>
          <a:p>
            <a:r>
              <a:rPr lang="en-US" b="1" dirty="0" err="1">
                <a:latin typeface="Franklin Gothic Medium" panose="020B0603020102020204" pitchFamily="34" charset="0"/>
              </a:rPr>
              <a:t>Shanker</a:t>
            </a:r>
            <a:r>
              <a:rPr lang="en-US" b="1" dirty="0">
                <a:latin typeface="Franklin Gothic Medium" panose="020B0603020102020204" pitchFamily="34" charset="0"/>
              </a:rPr>
              <a:t> Institute Study Found</a:t>
            </a:r>
            <a:r>
              <a:rPr lang="en-US" dirty="0">
                <a:latin typeface="Franklin Gothic Medium" panose="020B0603020102020204" pitchFamily="34" charset="0"/>
              </a:rPr>
              <a:t>:</a:t>
            </a:r>
          </a:p>
          <a:p>
            <a:pPr marL="514350" indent="-514350">
              <a:buFont typeface="+mj-lt"/>
              <a:buAutoNum type="arabicPeriod"/>
            </a:pPr>
            <a:r>
              <a:rPr lang="en-US" dirty="0">
                <a:latin typeface="Franklin Gothic Medium" panose="020B0603020102020204" pitchFamily="34" charset="0"/>
              </a:rPr>
              <a:t>Textbooks devote little space to the labor movement and development of unions</a:t>
            </a:r>
          </a:p>
          <a:p>
            <a:pPr marL="514350" indent="-514350">
              <a:buFont typeface="+mj-lt"/>
              <a:buAutoNum type="arabicPeriod"/>
            </a:pPr>
            <a:r>
              <a:rPr lang="en-US" dirty="0">
                <a:latin typeface="Franklin Gothic Medium" panose="020B0603020102020204" pitchFamily="34" charset="0"/>
              </a:rPr>
              <a:t>When unions are covered, accounts are often biased against union’s positive contributions to American history- they focus typically on “labor unrest”</a:t>
            </a:r>
          </a:p>
          <a:p>
            <a:pPr marL="514350" indent="-514350">
              <a:buFont typeface="+mj-lt"/>
              <a:buAutoNum type="arabicPeriod"/>
            </a:pPr>
            <a:r>
              <a:rPr lang="en-US" dirty="0">
                <a:latin typeface="Franklin Gothic Medium" panose="020B0603020102020204" pitchFamily="34" charset="0"/>
              </a:rPr>
              <a:t>Discussion of labor’s role in other social movements is down played or ignored</a:t>
            </a:r>
          </a:p>
        </p:txBody>
      </p:sp>
      <p:sp>
        <p:nvSpPr>
          <p:cNvPr id="3" name="Title 2">
            <a:extLst>
              <a:ext uri="{FF2B5EF4-FFF2-40B4-BE49-F238E27FC236}">
                <a16:creationId xmlns:a16="http://schemas.microsoft.com/office/drawing/2014/main" id="{E445AE70-925E-4969-BB24-4BE0F3259EA6}"/>
              </a:ext>
            </a:extLst>
          </p:cNvPr>
          <p:cNvSpPr>
            <a:spLocks noGrp="1"/>
          </p:cNvSpPr>
          <p:nvPr>
            <p:ph type="title"/>
          </p:nvPr>
        </p:nvSpPr>
        <p:spPr/>
        <p:txBody>
          <a:bodyPr/>
          <a:lstStyle/>
          <a:p>
            <a:r>
              <a:rPr lang="en-US" sz="4800" dirty="0">
                <a:latin typeface="Franklin Gothic Medium" panose="020B0603020102020204" pitchFamily="34" charset="0"/>
              </a:rPr>
              <a:t>Public Education</a:t>
            </a:r>
          </a:p>
        </p:txBody>
      </p:sp>
      <p:sp>
        <p:nvSpPr>
          <p:cNvPr id="4" name="Footer Placeholder 3">
            <a:extLst>
              <a:ext uri="{FF2B5EF4-FFF2-40B4-BE49-F238E27FC236}">
                <a16:creationId xmlns:a16="http://schemas.microsoft.com/office/drawing/2014/main" id="{EA8C6D00-2BBD-47D4-82DC-E908C2AE136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129422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81A526-67A1-4BEF-9EF4-72F8697A35BB}"/>
              </a:ext>
            </a:extLst>
          </p:cNvPr>
          <p:cNvSpPr>
            <a:spLocks noGrp="1"/>
          </p:cNvSpPr>
          <p:nvPr>
            <p:ph idx="1"/>
          </p:nvPr>
        </p:nvSpPr>
        <p:spPr/>
        <p:txBody>
          <a:bodyPr/>
          <a:lstStyle/>
          <a:p>
            <a:r>
              <a:rPr lang="en-US" dirty="0">
                <a:latin typeface="Franklin Gothic Medium" panose="020B0603020102020204" pitchFamily="34" charset="0"/>
              </a:rPr>
              <a:t>Following WWII, business community develops high school curriculum skeptical of government programs and wary of unions</a:t>
            </a:r>
          </a:p>
          <a:p>
            <a:r>
              <a:rPr lang="en-US" dirty="0">
                <a:latin typeface="Franklin Gothic Medium" panose="020B0603020102020204" pitchFamily="34" charset="0"/>
              </a:rPr>
              <a:t>By mid-60s textbooks essentially reflect corporate view of unions</a:t>
            </a:r>
          </a:p>
          <a:p>
            <a:r>
              <a:rPr lang="en-US" dirty="0">
                <a:latin typeface="Franklin Gothic Medium" panose="020B0603020102020204" pitchFamily="34" charset="0"/>
              </a:rPr>
              <a:t>Today “…textbooks present a one-dimensional portrait of many major strikes &amp; labor demonstrations, portraying them as failures, as unnecessarily violent…”</a:t>
            </a:r>
          </a:p>
          <a:p>
            <a:pPr marL="0" indent="0">
              <a:buNone/>
            </a:pPr>
            <a:endParaRPr lang="en-US" dirty="0">
              <a:latin typeface="Franklin Gothic Medium" panose="020B0603020102020204" pitchFamily="34" charset="0"/>
            </a:endParaRPr>
          </a:p>
        </p:txBody>
      </p:sp>
      <p:sp>
        <p:nvSpPr>
          <p:cNvPr id="6" name="Title 5"/>
          <p:cNvSpPr>
            <a:spLocks noGrp="1"/>
          </p:cNvSpPr>
          <p:nvPr>
            <p:ph type="title"/>
          </p:nvPr>
        </p:nvSpPr>
        <p:spPr/>
        <p:txBody>
          <a:bodyPr/>
          <a:lstStyle/>
          <a:p>
            <a:r>
              <a:rPr lang="en-US" sz="4800" dirty="0">
                <a:latin typeface="Franklin Gothic Medium" panose="020B0603020102020204" pitchFamily="34" charset="0"/>
              </a:rPr>
              <a:t>Labor Related Content</a:t>
            </a:r>
          </a:p>
        </p:txBody>
      </p:sp>
      <p:sp>
        <p:nvSpPr>
          <p:cNvPr id="4" name="Footer Placeholder 3">
            <a:extLst>
              <a:ext uri="{FF2B5EF4-FFF2-40B4-BE49-F238E27FC236}">
                <a16:creationId xmlns:a16="http://schemas.microsoft.com/office/drawing/2014/main" id="{A979F2E2-67FF-4078-A2ED-168772E70ED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894362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53ADDC-778C-4C65-843A-FECB0BF1CDC0}"/>
              </a:ext>
            </a:extLst>
          </p:cNvPr>
          <p:cNvSpPr>
            <a:spLocks noGrp="1"/>
          </p:cNvSpPr>
          <p:nvPr>
            <p:ph idx="1"/>
          </p:nvPr>
        </p:nvSpPr>
        <p:spPr/>
        <p:txBody>
          <a:bodyPr/>
          <a:lstStyle/>
          <a:p>
            <a:endParaRPr lang="en-US" sz="4000" dirty="0">
              <a:latin typeface="Franklin Gothic Medium" panose="020B0603020102020204" pitchFamily="34" charset="0"/>
            </a:endParaRPr>
          </a:p>
          <a:p>
            <a:r>
              <a:rPr lang="en-US" sz="4000" dirty="0">
                <a:latin typeface="Franklin Gothic Medium" panose="020B0603020102020204" pitchFamily="34" charset="0"/>
              </a:rPr>
              <a:t>How do we answer the bias and lack of visibility?</a:t>
            </a:r>
          </a:p>
          <a:p>
            <a:endParaRPr lang="en-US" sz="4000" dirty="0">
              <a:latin typeface="Franklin Gothic Medium" panose="020B0603020102020204" pitchFamily="34" charset="0"/>
            </a:endParaRPr>
          </a:p>
          <a:p>
            <a:pPr marL="457200" indent="-457200">
              <a:buFont typeface="Arial" panose="020B0604020202020204" pitchFamily="34" charset="0"/>
              <a:buChar char="•"/>
            </a:pPr>
            <a:r>
              <a:rPr lang="en-US" sz="4000" dirty="0">
                <a:latin typeface="Franklin Gothic Medium" panose="020B0603020102020204" pitchFamily="34" charset="0"/>
              </a:rPr>
              <a:t>Create our own curriculum</a:t>
            </a:r>
          </a:p>
          <a:p>
            <a:pPr marL="457200" indent="-457200">
              <a:buFont typeface="Arial" panose="020B0604020202020204" pitchFamily="34" charset="0"/>
              <a:buChar char="•"/>
            </a:pPr>
            <a:r>
              <a:rPr lang="en-US" sz="4000" dirty="0">
                <a:latin typeface="Franklin Gothic Medium" panose="020B0603020102020204" pitchFamily="34" charset="0"/>
              </a:rPr>
              <a:t>Support labor studies associations</a:t>
            </a:r>
          </a:p>
          <a:p>
            <a:pPr marL="457200" indent="-457200">
              <a:buFont typeface="Arial" panose="020B0604020202020204" pitchFamily="34" charset="0"/>
              <a:buChar char="•"/>
            </a:pPr>
            <a:r>
              <a:rPr lang="en-US" sz="4000" dirty="0">
                <a:latin typeface="Franklin Gothic Medium" panose="020B0603020102020204" pitchFamily="34" charset="0"/>
              </a:rPr>
              <a:t>Explore creative educational methods</a:t>
            </a:r>
          </a:p>
          <a:p>
            <a:endParaRPr lang="en-US" sz="4000" dirty="0">
              <a:latin typeface="Franklin Gothic Medium" panose="020B0603020102020204" pitchFamily="34" charset="0"/>
            </a:endParaRPr>
          </a:p>
          <a:p>
            <a:pPr algn="ctr"/>
            <a:endParaRPr lang="en-US" sz="4000" dirty="0">
              <a:latin typeface="Franklin Gothic Medium" panose="020B0603020102020204" pitchFamily="34" charset="0"/>
            </a:endParaRPr>
          </a:p>
        </p:txBody>
      </p:sp>
      <p:sp>
        <p:nvSpPr>
          <p:cNvPr id="3" name="Title 2">
            <a:extLst>
              <a:ext uri="{FF2B5EF4-FFF2-40B4-BE49-F238E27FC236}">
                <a16:creationId xmlns:a16="http://schemas.microsoft.com/office/drawing/2014/main" id="{BF2A5F2D-9BEF-4CC7-B6B0-6FF875743240}"/>
              </a:ext>
            </a:extLst>
          </p:cNvPr>
          <p:cNvSpPr>
            <a:spLocks noGrp="1"/>
          </p:cNvSpPr>
          <p:nvPr>
            <p:ph type="title"/>
          </p:nvPr>
        </p:nvSpPr>
        <p:spPr/>
        <p:txBody>
          <a:bodyPr/>
          <a:lstStyle/>
          <a:p>
            <a:r>
              <a:rPr lang="en-US" sz="4800" dirty="0">
                <a:latin typeface="Franklin Gothic Medium" panose="020B0603020102020204" pitchFamily="34" charset="0"/>
              </a:rPr>
              <a:t>Methods of Labor Education</a:t>
            </a:r>
          </a:p>
        </p:txBody>
      </p:sp>
      <p:sp>
        <p:nvSpPr>
          <p:cNvPr id="4" name="Footer Placeholder 3">
            <a:extLst>
              <a:ext uri="{FF2B5EF4-FFF2-40B4-BE49-F238E27FC236}">
                <a16:creationId xmlns:a16="http://schemas.microsoft.com/office/drawing/2014/main" id="{66006E63-9142-48B5-A490-128A92BA4D7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329201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B0899C-5EB3-49C5-86EC-8C0189613C23}"/>
              </a:ext>
            </a:extLst>
          </p:cNvPr>
          <p:cNvSpPr>
            <a:spLocks noGrp="1"/>
          </p:cNvSpPr>
          <p:nvPr>
            <p:ph type="title"/>
          </p:nvPr>
        </p:nvSpPr>
        <p:spPr/>
        <p:txBody>
          <a:bodyPr/>
          <a:lstStyle/>
          <a:p>
            <a:r>
              <a:rPr lang="en-US" sz="4800" dirty="0">
                <a:latin typeface="Franklin Gothic Medium" panose="020B0603020102020204" pitchFamily="34" charset="0"/>
              </a:rPr>
              <a:t>Labor Curriculum</a:t>
            </a:r>
          </a:p>
        </p:txBody>
      </p:sp>
      <p:pic>
        <p:nvPicPr>
          <p:cNvPr id="5" name="Content Placeholder 4">
            <a:extLst>
              <a:ext uri="{FF2B5EF4-FFF2-40B4-BE49-F238E27FC236}">
                <a16:creationId xmlns:a16="http://schemas.microsoft.com/office/drawing/2014/main" id="{18FCD22F-9802-4633-A9E8-CFC503FEA75E}"/>
              </a:ext>
            </a:extLst>
          </p:cNvPr>
          <p:cNvPicPr>
            <a:picLocks noGrp="1" noChangeAspect="1"/>
          </p:cNvPicPr>
          <p:nvPr>
            <p:ph idx="1"/>
          </p:nvPr>
        </p:nvPicPr>
        <p:blipFill>
          <a:blip r:embed="rId2"/>
          <a:stretch>
            <a:fillRect/>
          </a:stretch>
        </p:blipFill>
        <p:spPr>
          <a:xfrm>
            <a:off x="662759" y="1258240"/>
            <a:ext cx="10866479" cy="1760880"/>
          </a:xfrm>
        </p:spPr>
      </p:pic>
      <p:sp>
        <p:nvSpPr>
          <p:cNvPr id="6" name="Text Placeholder 5">
            <a:extLst>
              <a:ext uri="{FF2B5EF4-FFF2-40B4-BE49-F238E27FC236}">
                <a16:creationId xmlns:a16="http://schemas.microsoft.com/office/drawing/2014/main" id="{B000DC34-DBF2-4862-AC1E-96D69A229943}"/>
              </a:ext>
            </a:extLst>
          </p:cNvPr>
          <p:cNvSpPr>
            <a:spLocks noGrp="1"/>
          </p:cNvSpPr>
          <p:nvPr>
            <p:ph type="body" sz="quarter" idx="12"/>
          </p:nvPr>
        </p:nvSpPr>
        <p:spPr>
          <a:xfrm>
            <a:off x="662758" y="3429000"/>
            <a:ext cx="10866479" cy="2438400"/>
          </a:xfrm>
        </p:spPr>
        <p:txBody>
          <a:bodyPr/>
          <a:lstStyle/>
          <a:p>
            <a:r>
              <a:rPr lang="en-US" dirty="0">
                <a:latin typeface="Franklin Gothic Medium" panose="020B0603020102020204" pitchFamily="34" charset="0"/>
              </a:rPr>
              <a:t>Four hour roleplay</a:t>
            </a:r>
          </a:p>
          <a:p>
            <a:r>
              <a:rPr lang="en-US" dirty="0">
                <a:latin typeface="Franklin Gothic Medium" panose="020B0603020102020204" pitchFamily="34" charset="0"/>
              </a:rPr>
              <a:t>Four issues to negotiate around</a:t>
            </a:r>
          </a:p>
          <a:p>
            <a:r>
              <a:rPr lang="en-US" dirty="0">
                <a:latin typeface="Franklin Gothic Medium" panose="020B0603020102020204" pitchFamily="34" charset="0"/>
              </a:rPr>
              <a:t>Goal- teach students the value of collective bargaining as a problem-solving tool in the work place</a:t>
            </a:r>
          </a:p>
        </p:txBody>
      </p:sp>
      <p:sp>
        <p:nvSpPr>
          <p:cNvPr id="7" name="Footer Placeholder 3">
            <a:extLst>
              <a:ext uri="{FF2B5EF4-FFF2-40B4-BE49-F238E27FC236}">
                <a16:creationId xmlns:a16="http://schemas.microsoft.com/office/drawing/2014/main" id="{DD8920A3-0FAA-4B32-9350-15445A69A06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219384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8E608-4E64-4280-BE83-5D050FB689C1}"/>
              </a:ext>
            </a:extLst>
          </p:cNvPr>
          <p:cNvSpPr>
            <a:spLocks noGrp="1"/>
          </p:cNvSpPr>
          <p:nvPr>
            <p:ph type="title"/>
          </p:nvPr>
        </p:nvSpPr>
        <p:spPr/>
        <p:txBody>
          <a:bodyPr/>
          <a:lstStyle/>
          <a:p>
            <a:r>
              <a:rPr lang="en-US" sz="4800" dirty="0">
                <a:latin typeface="Franklin Gothic Medium" panose="020B0603020102020204" pitchFamily="34" charset="0"/>
              </a:rPr>
              <a:t>Labor Curriculum</a:t>
            </a:r>
          </a:p>
        </p:txBody>
      </p:sp>
      <p:pic>
        <p:nvPicPr>
          <p:cNvPr id="6" name="Content Placeholder 5">
            <a:extLst>
              <a:ext uri="{FF2B5EF4-FFF2-40B4-BE49-F238E27FC236}">
                <a16:creationId xmlns:a16="http://schemas.microsoft.com/office/drawing/2014/main" id="{0F2F7577-8C2C-4C68-AA8F-9F27D5B08832}"/>
              </a:ext>
            </a:extLst>
          </p:cNvPr>
          <p:cNvPicPr>
            <a:picLocks noGrp="1" noChangeAspect="1"/>
          </p:cNvPicPr>
          <p:nvPr>
            <p:ph idx="1"/>
          </p:nvPr>
        </p:nvPicPr>
        <p:blipFill>
          <a:blip r:embed="rId2"/>
          <a:stretch>
            <a:fillRect/>
          </a:stretch>
        </p:blipFill>
        <p:spPr>
          <a:xfrm>
            <a:off x="409769" y="1676400"/>
            <a:ext cx="6754449" cy="3434080"/>
          </a:xfrm>
        </p:spPr>
      </p:pic>
      <p:sp>
        <p:nvSpPr>
          <p:cNvPr id="4" name="Text Placeholder 3">
            <a:extLst>
              <a:ext uri="{FF2B5EF4-FFF2-40B4-BE49-F238E27FC236}">
                <a16:creationId xmlns:a16="http://schemas.microsoft.com/office/drawing/2014/main" id="{80F2EF97-7725-45A1-83F9-C73B4DD2921F}"/>
              </a:ext>
            </a:extLst>
          </p:cNvPr>
          <p:cNvSpPr>
            <a:spLocks noGrp="1"/>
          </p:cNvSpPr>
          <p:nvPr>
            <p:ph type="body" sz="quarter" idx="12"/>
          </p:nvPr>
        </p:nvSpPr>
        <p:spPr/>
        <p:txBody>
          <a:bodyPr/>
          <a:lstStyle/>
          <a:p>
            <a:endParaRPr lang="en-US" dirty="0">
              <a:latin typeface="Franklin Gothic Medium" panose="020B0603020102020204" pitchFamily="34" charset="0"/>
            </a:endParaRPr>
          </a:p>
          <a:p>
            <a:r>
              <a:rPr lang="en-US" dirty="0">
                <a:latin typeface="Franklin Gothic Medium" panose="020B0603020102020204" pitchFamily="34" charset="0"/>
              </a:rPr>
              <a:t>Online resource for teachers</a:t>
            </a:r>
          </a:p>
          <a:p>
            <a:r>
              <a:rPr lang="en-US" dirty="0">
                <a:latin typeface="Franklin Gothic Medium" panose="020B0603020102020204" pitchFamily="34" charset="0"/>
              </a:rPr>
              <a:t>Extensive labor resources</a:t>
            </a:r>
          </a:p>
          <a:p>
            <a:r>
              <a:rPr lang="en-US" dirty="0">
                <a:latin typeface="Franklin Gothic Medium" panose="020B0603020102020204" pitchFamily="34" charset="0"/>
              </a:rPr>
              <a:t>NLRA lesson includes running a union election</a:t>
            </a:r>
          </a:p>
          <a:p>
            <a:endParaRPr lang="en-US" dirty="0">
              <a:latin typeface="Franklin Gothic Medium" panose="020B0603020102020204" pitchFamily="34" charset="0"/>
            </a:endParaRPr>
          </a:p>
        </p:txBody>
      </p:sp>
      <p:sp>
        <p:nvSpPr>
          <p:cNvPr id="5" name="Footer Placeholder 3">
            <a:extLst>
              <a:ext uri="{FF2B5EF4-FFF2-40B4-BE49-F238E27FC236}">
                <a16:creationId xmlns:a16="http://schemas.microsoft.com/office/drawing/2014/main" id="{8C6CD1C4-5592-4F7A-A072-7A9D9FAE15E9}"/>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813992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8E608-4E64-4280-BE83-5D050FB689C1}"/>
              </a:ext>
            </a:extLst>
          </p:cNvPr>
          <p:cNvSpPr>
            <a:spLocks noGrp="1"/>
          </p:cNvSpPr>
          <p:nvPr>
            <p:ph type="title"/>
          </p:nvPr>
        </p:nvSpPr>
        <p:spPr/>
        <p:txBody>
          <a:bodyPr/>
          <a:lstStyle/>
          <a:p>
            <a:r>
              <a:rPr lang="en-US" sz="4800" dirty="0">
                <a:latin typeface="Franklin Gothic Medium" panose="020B0603020102020204" pitchFamily="34" charset="0"/>
              </a:rPr>
              <a:t>Labor Studies Associations</a:t>
            </a:r>
          </a:p>
        </p:txBody>
      </p:sp>
      <p:sp>
        <p:nvSpPr>
          <p:cNvPr id="4" name="Text Placeholder 3">
            <a:extLst>
              <a:ext uri="{FF2B5EF4-FFF2-40B4-BE49-F238E27FC236}">
                <a16:creationId xmlns:a16="http://schemas.microsoft.com/office/drawing/2014/main" id="{80F2EF97-7725-45A1-83F9-C73B4DD2921F}"/>
              </a:ext>
            </a:extLst>
          </p:cNvPr>
          <p:cNvSpPr>
            <a:spLocks noGrp="1"/>
          </p:cNvSpPr>
          <p:nvPr>
            <p:ph type="body" sz="quarter" idx="12"/>
          </p:nvPr>
        </p:nvSpPr>
        <p:spPr>
          <a:xfrm>
            <a:off x="7010400" y="1097279"/>
            <a:ext cx="4876799" cy="4947921"/>
          </a:xfrm>
        </p:spPr>
        <p:txBody>
          <a:bodyPr/>
          <a:lstStyle/>
          <a:p>
            <a:pPr marL="0" indent="0" algn="ctr">
              <a:buNone/>
            </a:pPr>
            <a:r>
              <a:rPr lang="en-US" b="1" dirty="0">
                <a:latin typeface="Franklin Gothic Medium" panose="020B0603020102020204" pitchFamily="34" charset="0"/>
              </a:rPr>
              <a:t>Wisconsin Labor History Society</a:t>
            </a:r>
          </a:p>
          <a:p>
            <a:r>
              <a:rPr lang="en-US" dirty="0">
                <a:latin typeface="Franklin Gothic Medium" panose="020B0603020102020204" pitchFamily="34" charset="0"/>
              </a:rPr>
              <a:t>Telling labor’s story</a:t>
            </a:r>
          </a:p>
          <a:p>
            <a:r>
              <a:rPr lang="en-US" dirty="0">
                <a:latin typeface="Franklin Gothic Medium" panose="020B0603020102020204" pitchFamily="34" charset="0"/>
              </a:rPr>
              <a:t>Getting into high schools / colleges</a:t>
            </a:r>
          </a:p>
          <a:p>
            <a:r>
              <a:rPr lang="en-US" dirty="0">
                <a:latin typeface="Franklin Gothic Medium" panose="020B0603020102020204" pitchFamily="34" charset="0"/>
              </a:rPr>
              <a:t>Preserving docs</a:t>
            </a:r>
          </a:p>
          <a:p>
            <a:endParaRPr lang="en-US" dirty="0">
              <a:latin typeface="Franklin Gothic Medium" panose="020B0603020102020204" pitchFamily="34" charset="0"/>
            </a:endParaRPr>
          </a:p>
          <a:p>
            <a:r>
              <a:rPr lang="en-US" dirty="0">
                <a:latin typeface="Franklin Gothic Medium" panose="020B0603020102020204" pitchFamily="34" charset="0"/>
              </a:rPr>
              <a:t>Scholarship contest</a:t>
            </a:r>
          </a:p>
          <a:p>
            <a:endParaRPr lang="en-US" dirty="0">
              <a:latin typeface="Franklin Gothic Medium" panose="020B0603020102020204" pitchFamily="34" charset="0"/>
            </a:endParaRPr>
          </a:p>
        </p:txBody>
      </p:sp>
      <p:pic>
        <p:nvPicPr>
          <p:cNvPr id="7" name="Content Placeholder 6">
            <a:extLst>
              <a:ext uri="{FF2B5EF4-FFF2-40B4-BE49-F238E27FC236}">
                <a16:creationId xmlns:a16="http://schemas.microsoft.com/office/drawing/2014/main" id="{DD1CFEE1-302B-4906-A8E6-497E494A92B1}"/>
              </a:ext>
            </a:extLst>
          </p:cNvPr>
          <p:cNvPicPr>
            <a:picLocks noGrp="1" noChangeAspect="1"/>
          </p:cNvPicPr>
          <p:nvPr>
            <p:ph idx="1"/>
          </p:nvPr>
        </p:nvPicPr>
        <p:blipFill>
          <a:blip r:embed="rId2"/>
          <a:stretch>
            <a:fillRect/>
          </a:stretch>
        </p:blipFill>
        <p:spPr>
          <a:xfrm>
            <a:off x="423918" y="1556608"/>
            <a:ext cx="6311463" cy="4392778"/>
          </a:xfrm>
        </p:spPr>
      </p:pic>
      <p:sp>
        <p:nvSpPr>
          <p:cNvPr id="5" name="Footer Placeholder 3">
            <a:extLst>
              <a:ext uri="{FF2B5EF4-FFF2-40B4-BE49-F238E27FC236}">
                <a16:creationId xmlns:a16="http://schemas.microsoft.com/office/drawing/2014/main" id="{93E06AD8-E076-4F7C-AB59-B53D10BB6CA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82676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dirty="0"/>
              <a:t>NYSPFFA Labor Conference, Binghamton NY, Feb 24-26 2020</a:t>
            </a:r>
          </a:p>
        </p:txBody>
      </p:sp>
      <p:sp>
        <p:nvSpPr>
          <p:cNvPr id="7" name="Title 1">
            <a:extLst>
              <a:ext uri="{FF2B5EF4-FFF2-40B4-BE49-F238E27FC236}">
                <a16:creationId xmlns:a16="http://schemas.microsoft.com/office/drawing/2014/main" id="{DE58CCE4-72AF-4C0C-B296-761B357E069D}"/>
              </a:ext>
            </a:extLst>
          </p:cNvPr>
          <p:cNvSpPr txBox="1">
            <a:spLocks/>
          </p:cNvSpPr>
          <p:nvPr/>
        </p:nvSpPr>
        <p:spPr bwMode="auto">
          <a:xfrm>
            <a:off x="0" y="46038"/>
            <a:ext cx="12192000"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rgbClr val="FFC82E"/>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4800" dirty="0">
                <a:latin typeface="Franklin Gothic Medium" panose="020B0603020102020204" pitchFamily="34" charset="0"/>
              </a:rPr>
              <a:t>CHECK IN/TWEET THE DAY</a:t>
            </a:r>
          </a:p>
        </p:txBody>
      </p:sp>
      <p:sp>
        <p:nvSpPr>
          <p:cNvPr id="8" name="TextBox 7">
            <a:extLst>
              <a:ext uri="{FF2B5EF4-FFF2-40B4-BE49-F238E27FC236}">
                <a16:creationId xmlns:a16="http://schemas.microsoft.com/office/drawing/2014/main" id="{5AA068BD-DF8F-42E3-8D03-E65F8856CCDE}"/>
              </a:ext>
            </a:extLst>
          </p:cNvPr>
          <p:cNvSpPr txBox="1"/>
          <p:nvPr/>
        </p:nvSpPr>
        <p:spPr>
          <a:xfrm>
            <a:off x="7131963" y="1863485"/>
            <a:ext cx="4869538" cy="2308324"/>
          </a:xfrm>
          <a:prstGeom prst="rect">
            <a:avLst/>
          </a:prstGeom>
          <a:noFill/>
        </p:spPr>
        <p:txBody>
          <a:bodyPr wrap="square" rtlCol="0">
            <a:spAutoFit/>
          </a:bodyPr>
          <a:lstStyle/>
          <a:p>
            <a:r>
              <a:rPr lang="en-US" sz="4800" b="1" dirty="0">
                <a:latin typeface="Franklin Gothic Medium" panose="020B0603020102020204" pitchFamily="34" charset="0"/>
                <a:cs typeface="Arial" panose="020B0604020202020204" pitchFamily="34" charset="0"/>
              </a:rPr>
              <a:t>@</a:t>
            </a:r>
            <a:r>
              <a:rPr lang="en-US" sz="4800" b="1" dirty="0" err="1">
                <a:latin typeface="Franklin Gothic Medium" panose="020B0603020102020204" pitchFamily="34" charset="0"/>
                <a:cs typeface="Arial" panose="020B0604020202020204" pitchFamily="34" charset="0"/>
              </a:rPr>
              <a:t>iaffnewsdesk</a:t>
            </a:r>
            <a:endParaRPr lang="en-US" sz="4800" b="1" dirty="0">
              <a:latin typeface="Franklin Gothic Medium" panose="020B0603020102020204" pitchFamily="34" charset="0"/>
              <a:cs typeface="Arial" panose="020B0604020202020204" pitchFamily="34" charset="0"/>
            </a:endParaRPr>
          </a:p>
          <a:p>
            <a:r>
              <a:rPr lang="en-US" sz="4800" b="1" dirty="0">
                <a:latin typeface="Franklin Gothic Medium" panose="020B0603020102020204" pitchFamily="34" charset="0"/>
                <a:cs typeface="Arial" panose="020B0604020202020204" pitchFamily="34" charset="0"/>
              </a:rPr>
              <a:t>@NYSPFFA</a:t>
            </a:r>
          </a:p>
          <a:p>
            <a:r>
              <a:rPr lang="en-US" sz="4800" b="1" dirty="0">
                <a:latin typeface="Franklin Gothic Medium" panose="020B0603020102020204" pitchFamily="34" charset="0"/>
                <a:cs typeface="Arial" panose="020B0604020202020204" pitchFamily="34" charset="0"/>
              </a:rPr>
              <a:t>@IAFFTREG</a:t>
            </a:r>
            <a:endParaRPr lang="en-US" sz="4400" b="1" dirty="0">
              <a:latin typeface="Franklin Gothic Medium" panose="020B0603020102020204" pitchFamily="34" charset="0"/>
            </a:endParaRPr>
          </a:p>
        </p:txBody>
      </p:sp>
      <p:pic>
        <p:nvPicPr>
          <p:cNvPr id="3" name="Picture 2" descr="A picture containing text, map&#10;&#10;Description automatically generated">
            <a:extLst>
              <a:ext uri="{FF2B5EF4-FFF2-40B4-BE49-F238E27FC236}">
                <a16:creationId xmlns:a16="http://schemas.microsoft.com/office/drawing/2014/main" id="{F6BAAA3A-6BEB-4B2F-9F2F-EA80C1CBEA65}"/>
              </a:ext>
            </a:extLst>
          </p:cNvPr>
          <p:cNvPicPr>
            <a:picLocks noChangeAspect="1"/>
          </p:cNvPicPr>
          <p:nvPr/>
        </p:nvPicPr>
        <p:blipFill>
          <a:blip r:embed="rId3"/>
          <a:stretch>
            <a:fillRect/>
          </a:stretch>
        </p:blipFill>
        <p:spPr>
          <a:xfrm>
            <a:off x="281722" y="1059557"/>
            <a:ext cx="5206291" cy="5012569"/>
          </a:xfrm>
          <a:prstGeom prst="rect">
            <a:avLst/>
          </a:prstGeom>
        </p:spPr>
      </p:pic>
    </p:spTree>
    <p:extLst>
      <p:ext uri="{BB962C8B-B14F-4D97-AF65-F5344CB8AC3E}">
        <p14:creationId xmlns:p14="http://schemas.microsoft.com/office/powerpoint/2010/main" val="2318648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8E608-4E64-4280-BE83-5D050FB689C1}"/>
              </a:ext>
            </a:extLst>
          </p:cNvPr>
          <p:cNvSpPr>
            <a:spLocks noGrp="1"/>
          </p:cNvSpPr>
          <p:nvPr>
            <p:ph type="title"/>
          </p:nvPr>
        </p:nvSpPr>
        <p:spPr/>
        <p:txBody>
          <a:bodyPr/>
          <a:lstStyle/>
          <a:p>
            <a:r>
              <a:rPr lang="en-US" sz="4800" dirty="0">
                <a:latin typeface="Franklin Gothic Medium" panose="020B0603020102020204" pitchFamily="34" charset="0"/>
              </a:rPr>
              <a:t>Labor Studies Associations</a:t>
            </a:r>
          </a:p>
        </p:txBody>
      </p:sp>
      <p:sp>
        <p:nvSpPr>
          <p:cNvPr id="4" name="Text Placeholder 3">
            <a:extLst>
              <a:ext uri="{FF2B5EF4-FFF2-40B4-BE49-F238E27FC236}">
                <a16:creationId xmlns:a16="http://schemas.microsoft.com/office/drawing/2014/main" id="{80F2EF97-7725-45A1-83F9-C73B4DD2921F}"/>
              </a:ext>
            </a:extLst>
          </p:cNvPr>
          <p:cNvSpPr>
            <a:spLocks noGrp="1"/>
          </p:cNvSpPr>
          <p:nvPr>
            <p:ph type="body" sz="quarter" idx="12"/>
          </p:nvPr>
        </p:nvSpPr>
        <p:spPr>
          <a:xfrm>
            <a:off x="6441440" y="1097279"/>
            <a:ext cx="5445759" cy="4947921"/>
          </a:xfrm>
        </p:spPr>
        <p:txBody>
          <a:bodyPr/>
          <a:lstStyle/>
          <a:p>
            <a:pPr marL="0" indent="0" algn="ctr">
              <a:buNone/>
            </a:pPr>
            <a:r>
              <a:rPr lang="en-US" b="1" dirty="0">
                <a:latin typeface="Franklin Gothic Medium" panose="020B0603020102020204" pitchFamily="34" charset="0"/>
              </a:rPr>
              <a:t>Southern Labor </a:t>
            </a:r>
          </a:p>
          <a:p>
            <a:pPr marL="0" indent="0" algn="ctr">
              <a:buNone/>
            </a:pPr>
            <a:r>
              <a:rPr lang="en-US" b="1" dirty="0">
                <a:latin typeface="Franklin Gothic Medium" panose="020B0603020102020204" pitchFamily="34" charset="0"/>
              </a:rPr>
              <a:t>Studies Association</a:t>
            </a:r>
          </a:p>
          <a:p>
            <a:r>
              <a:rPr lang="en-US" dirty="0">
                <a:latin typeface="Franklin Gothic Medium" panose="020B0603020102020204" pitchFamily="34" charset="0"/>
              </a:rPr>
              <a:t>Connect academics and labor activists</a:t>
            </a:r>
          </a:p>
          <a:p>
            <a:r>
              <a:rPr lang="en-US" dirty="0">
                <a:latin typeface="Franklin Gothic Medium" panose="020B0603020102020204" pitchFamily="34" charset="0"/>
              </a:rPr>
              <a:t>Labor curriculum</a:t>
            </a:r>
          </a:p>
          <a:p>
            <a:r>
              <a:rPr lang="en-US" dirty="0">
                <a:latin typeface="Franklin Gothic Medium" panose="020B0603020102020204" pitchFamily="34" charset="0"/>
              </a:rPr>
              <a:t>Preserving docs</a:t>
            </a:r>
          </a:p>
          <a:p>
            <a:r>
              <a:rPr lang="en-US" dirty="0">
                <a:latin typeface="Franklin Gothic Medium" panose="020B0603020102020204" pitchFamily="34" charset="0"/>
              </a:rPr>
              <a:t>Annual conference</a:t>
            </a:r>
          </a:p>
          <a:p>
            <a:r>
              <a:rPr lang="en-US" dirty="0">
                <a:latin typeface="Franklin Gothic Medium" panose="020B0603020102020204" pitchFamily="34" charset="0"/>
              </a:rPr>
              <a:t>Working History podcast</a:t>
            </a:r>
          </a:p>
        </p:txBody>
      </p:sp>
      <p:pic>
        <p:nvPicPr>
          <p:cNvPr id="6" name="Content Placeholder 5">
            <a:extLst>
              <a:ext uri="{FF2B5EF4-FFF2-40B4-BE49-F238E27FC236}">
                <a16:creationId xmlns:a16="http://schemas.microsoft.com/office/drawing/2014/main" id="{A5196DF7-B5D9-43A8-B586-7AC9D0A383CF}"/>
              </a:ext>
            </a:extLst>
          </p:cNvPr>
          <p:cNvPicPr>
            <a:picLocks noGrp="1" noChangeAspect="1"/>
          </p:cNvPicPr>
          <p:nvPr>
            <p:ph idx="1"/>
          </p:nvPr>
        </p:nvPicPr>
        <p:blipFill>
          <a:blip r:embed="rId2"/>
          <a:stretch>
            <a:fillRect/>
          </a:stretch>
        </p:blipFill>
        <p:spPr>
          <a:xfrm>
            <a:off x="1239520" y="1224279"/>
            <a:ext cx="4693919" cy="4693919"/>
          </a:xfrm>
        </p:spPr>
      </p:pic>
      <p:sp>
        <p:nvSpPr>
          <p:cNvPr id="5" name="Footer Placeholder 3">
            <a:extLst>
              <a:ext uri="{FF2B5EF4-FFF2-40B4-BE49-F238E27FC236}">
                <a16:creationId xmlns:a16="http://schemas.microsoft.com/office/drawing/2014/main" id="{5E6FE26C-2B21-4B94-AF9E-E2AC630448D2}"/>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6967055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AA157-6AD5-4854-B635-6AB812EA591D}"/>
              </a:ext>
            </a:extLst>
          </p:cNvPr>
          <p:cNvSpPr>
            <a:spLocks noGrp="1"/>
          </p:cNvSpPr>
          <p:nvPr>
            <p:ph type="title"/>
          </p:nvPr>
        </p:nvSpPr>
        <p:spPr/>
        <p:txBody>
          <a:bodyPr/>
          <a:lstStyle/>
          <a:p>
            <a:r>
              <a:rPr lang="en-US" sz="4800" dirty="0">
                <a:latin typeface="Franklin Gothic Medium" panose="020B0603020102020204" pitchFamily="34" charset="0"/>
              </a:rPr>
              <a:t>Creative Methods</a:t>
            </a:r>
          </a:p>
        </p:txBody>
      </p:sp>
      <p:pic>
        <p:nvPicPr>
          <p:cNvPr id="6" name="Content Placeholder 5">
            <a:extLst>
              <a:ext uri="{FF2B5EF4-FFF2-40B4-BE49-F238E27FC236}">
                <a16:creationId xmlns:a16="http://schemas.microsoft.com/office/drawing/2014/main" id="{0B7C149B-0B05-4969-8787-D124AC3FC4EC}"/>
              </a:ext>
            </a:extLst>
          </p:cNvPr>
          <p:cNvPicPr>
            <a:picLocks noGrp="1" noChangeAspect="1"/>
          </p:cNvPicPr>
          <p:nvPr>
            <p:ph idx="1"/>
          </p:nvPr>
        </p:nvPicPr>
        <p:blipFill>
          <a:blip r:embed="rId2"/>
          <a:stretch>
            <a:fillRect/>
          </a:stretch>
        </p:blipFill>
        <p:spPr>
          <a:xfrm>
            <a:off x="987059" y="1096963"/>
            <a:ext cx="5976007" cy="4852107"/>
          </a:xfrm>
        </p:spPr>
      </p:pic>
      <p:sp>
        <p:nvSpPr>
          <p:cNvPr id="4" name="Text Placeholder 3">
            <a:extLst>
              <a:ext uri="{FF2B5EF4-FFF2-40B4-BE49-F238E27FC236}">
                <a16:creationId xmlns:a16="http://schemas.microsoft.com/office/drawing/2014/main" id="{6D037AF1-15A8-4BCD-BB4C-4AB70C7FC765}"/>
              </a:ext>
            </a:extLst>
          </p:cNvPr>
          <p:cNvSpPr>
            <a:spLocks noGrp="1"/>
          </p:cNvSpPr>
          <p:nvPr>
            <p:ph type="body" sz="quarter" idx="12"/>
          </p:nvPr>
        </p:nvSpPr>
        <p:spPr/>
        <p:txBody>
          <a:bodyPr/>
          <a:lstStyle/>
          <a:p>
            <a:pPr marL="0" indent="0" algn="ctr">
              <a:buNone/>
            </a:pPr>
            <a:r>
              <a:rPr lang="en-US" b="1" dirty="0">
                <a:latin typeface="Franklin Gothic Medium" panose="020B0603020102020204" pitchFamily="34" charset="0"/>
              </a:rPr>
              <a:t>NC AFL-CIO Labor History Exhibit</a:t>
            </a:r>
          </a:p>
          <a:p>
            <a:r>
              <a:rPr lang="en-US" dirty="0">
                <a:latin typeface="Franklin Gothic Medium" panose="020B0603020102020204" pitchFamily="34" charset="0"/>
              </a:rPr>
              <a:t>13 panels, full-color foam core panel measures 36” x 48” </a:t>
            </a:r>
          </a:p>
          <a:p>
            <a:r>
              <a:rPr lang="en-US" dirty="0">
                <a:latin typeface="Franklin Gothic Medium" panose="020B0603020102020204" pitchFamily="34" charset="0"/>
              </a:rPr>
              <a:t>Traveling exhibit</a:t>
            </a:r>
          </a:p>
          <a:p>
            <a:r>
              <a:rPr lang="en-US" dirty="0">
                <a:latin typeface="Franklin Gothic Medium" panose="020B0603020102020204" pitchFamily="34" charset="0"/>
              </a:rPr>
              <a:t>From Knights of Labor to Duke Faculty</a:t>
            </a:r>
          </a:p>
        </p:txBody>
      </p:sp>
      <p:sp>
        <p:nvSpPr>
          <p:cNvPr id="5" name="Footer Placeholder 3">
            <a:extLst>
              <a:ext uri="{FF2B5EF4-FFF2-40B4-BE49-F238E27FC236}">
                <a16:creationId xmlns:a16="http://schemas.microsoft.com/office/drawing/2014/main" id="{83AB4D0F-BB4E-4586-B0A4-09E24E123EA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154277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AA157-6AD5-4854-B635-6AB812EA591D}"/>
              </a:ext>
            </a:extLst>
          </p:cNvPr>
          <p:cNvSpPr>
            <a:spLocks noGrp="1"/>
          </p:cNvSpPr>
          <p:nvPr>
            <p:ph type="title"/>
          </p:nvPr>
        </p:nvSpPr>
        <p:spPr/>
        <p:txBody>
          <a:bodyPr/>
          <a:lstStyle/>
          <a:p>
            <a:r>
              <a:rPr lang="en-US" sz="4800" dirty="0">
                <a:latin typeface="Franklin Gothic Medium" panose="020B0603020102020204" pitchFamily="34" charset="0"/>
              </a:rPr>
              <a:t>Creative Methods</a:t>
            </a:r>
          </a:p>
        </p:txBody>
      </p:sp>
      <p:sp>
        <p:nvSpPr>
          <p:cNvPr id="4" name="Text Placeholder 3">
            <a:extLst>
              <a:ext uri="{FF2B5EF4-FFF2-40B4-BE49-F238E27FC236}">
                <a16:creationId xmlns:a16="http://schemas.microsoft.com/office/drawing/2014/main" id="{6D037AF1-15A8-4BCD-BB4C-4AB70C7FC765}"/>
              </a:ext>
            </a:extLst>
          </p:cNvPr>
          <p:cNvSpPr>
            <a:spLocks noGrp="1"/>
          </p:cNvSpPr>
          <p:nvPr>
            <p:ph type="body" sz="quarter" idx="12"/>
          </p:nvPr>
        </p:nvSpPr>
        <p:spPr/>
        <p:txBody>
          <a:bodyPr/>
          <a:lstStyle/>
          <a:p>
            <a:pPr marL="0" indent="0" algn="ctr">
              <a:buNone/>
            </a:pPr>
            <a:r>
              <a:rPr lang="en-US" b="1" dirty="0">
                <a:latin typeface="Franklin Gothic Medium" panose="020B0603020102020204" pitchFamily="34" charset="0"/>
              </a:rPr>
              <a:t>West Virginia Mine Wars Museum</a:t>
            </a:r>
          </a:p>
          <a:p>
            <a:r>
              <a:rPr lang="en-US" dirty="0" err="1">
                <a:latin typeface="Franklin Gothic Medium" panose="020B0603020102020204" pitchFamily="34" charset="0"/>
              </a:rPr>
              <a:t>Matewan</a:t>
            </a:r>
            <a:endParaRPr lang="en-US" dirty="0">
              <a:latin typeface="Franklin Gothic Medium" panose="020B0603020102020204" pitchFamily="34" charset="0"/>
            </a:endParaRPr>
          </a:p>
          <a:p>
            <a:r>
              <a:rPr lang="en-US" dirty="0">
                <a:latin typeface="Franklin Gothic Medium" panose="020B0603020102020204" pitchFamily="34" charset="0"/>
              </a:rPr>
              <a:t>Opened in 2015</a:t>
            </a:r>
          </a:p>
          <a:p>
            <a:r>
              <a:rPr lang="en-US" dirty="0">
                <a:latin typeface="Franklin Gothic Medium" panose="020B0603020102020204" pitchFamily="34" charset="0"/>
              </a:rPr>
              <a:t>Preserves artifacts &amp; history of W. </a:t>
            </a:r>
            <a:r>
              <a:rPr lang="en-US" dirty="0" err="1">
                <a:latin typeface="Franklin Gothic Medium" panose="020B0603020102020204" pitchFamily="34" charset="0"/>
              </a:rPr>
              <a:t>Va</a:t>
            </a:r>
            <a:r>
              <a:rPr lang="en-US" dirty="0">
                <a:latin typeface="Franklin Gothic Medium" panose="020B0603020102020204" pitchFamily="34" charset="0"/>
              </a:rPr>
              <a:t> coal communities &amp; struggle to unionize</a:t>
            </a:r>
          </a:p>
          <a:p>
            <a:endParaRPr lang="en-US" dirty="0">
              <a:latin typeface="Franklin Gothic Medium" panose="020B0603020102020204" pitchFamily="34" charset="0"/>
            </a:endParaRPr>
          </a:p>
        </p:txBody>
      </p:sp>
      <p:pic>
        <p:nvPicPr>
          <p:cNvPr id="7" name="Content Placeholder 6">
            <a:extLst>
              <a:ext uri="{FF2B5EF4-FFF2-40B4-BE49-F238E27FC236}">
                <a16:creationId xmlns:a16="http://schemas.microsoft.com/office/drawing/2014/main" id="{216E7515-5422-4527-BB05-3682E66FDBAC}"/>
              </a:ext>
            </a:extLst>
          </p:cNvPr>
          <p:cNvPicPr>
            <a:picLocks noGrp="1" noChangeAspect="1"/>
          </p:cNvPicPr>
          <p:nvPr>
            <p:ph idx="1"/>
          </p:nvPr>
        </p:nvPicPr>
        <p:blipFill>
          <a:blip r:embed="rId2"/>
          <a:stretch>
            <a:fillRect/>
          </a:stretch>
        </p:blipFill>
        <p:spPr>
          <a:xfrm>
            <a:off x="227013" y="1330959"/>
            <a:ext cx="7098106" cy="4196081"/>
          </a:xfrm>
        </p:spPr>
      </p:pic>
      <p:sp>
        <p:nvSpPr>
          <p:cNvPr id="5" name="Footer Placeholder 3">
            <a:extLst>
              <a:ext uri="{FF2B5EF4-FFF2-40B4-BE49-F238E27FC236}">
                <a16:creationId xmlns:a16="http://schemas.microsoft.com/office/drawing/2014/main" id="{11CED86A-E5A2-4ABD-B4BE-451AAD4C579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276474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0B31135-9796-427E-879A-10EC8248C36D}"/>
              </a:ext>
            </a:extLst>
          </p:cNvPr>
          <p:cNvPicPr>
            <a:picLocks noGrp="1" noChangeAspect="1"/>
          </p:cNvPicPr>
          <p:nvPr>
            <p:ph idx="1"/>
          </p:nvPr>
        </p:nvPicPr>
        <p:blipFill>
          <a:blip r:embed="rId2"/>
          <a:stretch>
            <a:fillRect/>
          </a:stretch>
        </p:blipFill>
        <p:spPr>
          <a:xfrm>
            <a:off x="721360" y="991966"/>
            <a:ext cx="3759200" cy="5266640"/>
          </a:xfrm>
        </p:spPr>
      </p:pic>
      <p:sp>
        <p:nvSpPr>
          <p:cNvPr id="4" name="Text Placeholder 3">
            <a:extLst>
              <a:ext uri="{FF2B5EF4-FFF2-40B4-BE49-F238E27FC236}">
                <a16:creationId xmlns:a16="http://schemas.microsoft.com/office/drawing/2014/main" id="{9374B6F3-94B0-4054-9E77-EE808692B788}"/>
              </a:ext>
            </a:extLst>
          </p:cNvPr>
          <p:cNvSpPr>
            <a:spLocks noGrp="1"/>
          </p:cNvSpPr>
          <p:nvPr>
            <p:ph type="body" sz="quarter" idx="12"/>
          </p:nvPr>
        </p:nvSpPr>
        <p:spPr>
          <a:xfrm>
            <a:off x="4886960" y="1097279"/>
            <a:ext cx="7000239" cy="4852107"/>
          </a:xfrm>
        </p:spPr>
        <p:txBody>
          <a:bodyPr/>
          <a:lstStyle/>
          <a:p>
            <a:pPr marL="0" indent="0" algn="ctr">
              <a:buNone/>
            </a:pPr>
            <a:r>
              <a:rPr lang="en-US" b="1" dirty="0">
                <a:latin typeface="Franklin Gothic Medium" panose="020B0603020102020204" pitchFamily="34" charset="0"/>
              </a:rPr>
              <a:t>When did the first edition of the </a:t>
            </a:r>
            <a:r>
              <a:rPr lang="en-US" b="1" i="1" dirty="0">
                <a:latin typeface="Franklin Gothic Medium" panose="020B0603020102020204" pitchFamily="34" charset="0"/>
              </a:rPr>
              <a:t>International Fire Fighter</a:t>
            </a:r>
            <a:r>
              <a:rPr lang="en-US" b="1" dirty="0">
                <a:latin typeface="Franklin Gothic Medium" panose="020B0603020102020204" pitchFamily="34" charset="0"/>
              </a:rPr>
              <a:t> appear?</a:t>
            </a:r>
          </a:p>
          <a:p>
            <a:pPr marL="0" indent="0" algn="ctr">
              <a:buNone/>
            </a:pPr>
            <a:endParaRPr lang="en-US" b="1" dirty="0">
              <a:latin typeface="Franklin Gothic Medium" panose="020B0603020102020204" pitchFamily="34" charset="0"/>
            </a:endParaRPr>
          </a:p>
          <a:p>
            <a:r>
              <a:rPr lang="en-US" dirty="0">
                <a:latin typeface="Franklin Gothic Medium" panose="020B0603020102020204" pitchFamily="34" charset="0"/>
              </a:rPr>
              <a:t>July 1, 1918</a:t>
            </a:r>
          </a:p>
          <a:p>
            <a:r>
              <a:rPr lang="en-US" dirty="0">
                <a:latin typeface="Franklin Gothic Medium" panose="020B0603020102020204" pitchFamily="34" charset="0"/>
              </a:rPr>
              <a:t>10,000 copies distributed</a:t>
            </a:r>
          </a:p>
          <a:p>
            <a:r>
              <a:rPr lang="en-US" dirty="0">
                <a:latin typeface="Franklin Gothic Medium" panose="020B0603020102020204" pitchFamily="34" charset="0"/>
              </a:rPr>
              <a:t>Yearly subscription is $1</a:t>
            </a:r>
          </a:p>
        </p:txBody>
      </p:sp>
      <p:sp>
        <p:nvSpPr>
          <p:cNvPr id="7" name="Footer Placeholder 3">
            <a:extLst>
              <a:ext uri="{FF2B5EF4-FFF2-40B4-BE49-F238E27FC236}">
                <a16:creationId xmlns:a16="http://schemas.microsoft.com/office/drawing/2014/main" id="{E267DCA3-9096-4A7B-ADEB-1329BAE7466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240986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anim calcmode="lin" valueType="num">
                                      <p:cBhvr additive="base">
                                        <p:cTn id="1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 calcmode="lin" valueType="num">
                                      <p:cBhvr additive="base">
                                        <p:cTn id="1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374B6F3-94B0-4054-9E77-EE808692B788}"/>
              </a:ext>
            </a:extLst>
          </p:cNvPr>
          <p:cNvSpPr>
            <a:spLocks noGrp="1"/>
          </p:cNvSpPr>
          <p:nvPr>
            <p:ph type="body" sz="quarter" idx="12"/>
          </p:nvPr>
        </p:nvSpPr>
        <p:spPr>
          <a:xfrm>
            <a:off x="4886960" y="1097279"/>
            <a:ext cx="7000239" cy="4852107"/>
          </a:xfrm>
        </p:spPr>
        <p:txBody>
          <a:bodyPr/>
          <a:lstStyle/>
          <a:p>
            <a:pPr marL="0" indent="0" algn="ctr">
              <a:buNone/>
            </a:pPr>
            <a:r>
              <a:rPr lang="en-US" b="1" dirty="0">
                <a:latin typeface="Franklin Gothic Medium" panose="020B0603020102020204" pitchFamily="34" charset="0"/>
              </a:rPr>
              <a:t>Now It’s the IAFF </a:t>
            </a:r>
          </a:p>
          <a:p>
            <a:pPr marL="0" indent="0" algn="ctr">
              <a:buNone/>
            </a:pPr>
            <a:r>
              <a:rPr lang="en-US" b="1" i="1" dirty="0">
                <a:latin typeface="Franklin Gothic Medium" panose="020B0603020102020204" pitchFamily="34" charset="0"/>
              </a:rPr>
              <a:t>Fire Fighter Quarterly</a:t>
            </a:r>
          </a:p>
          <a:p>
            <a:pPr marL="0" indent="0" algn="ctr">
              <a:buNone/>
            </a:pPr>
            <a:endParaRPr lang="en-US" b="1" dirty="0">
              <a:latin typeface="Franklin Gothic Medium" panose="020B0603020102020204" pitchFamily="34" charset="0"/>
            </a:endParaRPr>
          </a:p>
          <a:p>
            <a:r>
              <a:rPr lang="en-US" dirty="0">
                <a:latin typeface="Franklin Gothic Medium" panose="020B0603020102020204" pitchFamily="34" charset="0"/>
              </a:rPr>
              <a:t>Fall of 2019</a:t>
            </a:r>
          </a:p>
          <a:p>
            <a:r>
              <a:rPr lang="en-US" dirty="0">
                <a:latin typeface="Franklin Gothic Medium" panose="020B0603020102020204" pitchFamily="34" charset="0"/>
              </a:rPr>
              <a:t>298,000 copies distributed</a:t>
            </a:r>
          </a:p>
          <a:p>
            <a:r>
              <a:rPr lang="en-US" dirty="0">
                <a:latin typeface="Franklin Gothic Medium" panose="020B0603020102020204" pitchFamily="34" charset="0"/>
              </a:rPr>
              <a:t>Digital version online</a:t>
            </a:r>
          </a:p>
          <a:p>
            <a:r>
              <a:rPr lang="en-US" dirty="0">
                <a:latin typeface="Franklin Gothic Medium" panose="020B0603020102020204" pitchFamily="34" charset="0"/>
              </a:rPr>
              <a:t>Digital supplements coming in 2020.</a:t>
            </a:r>
          </a:p>
          <a:p>
            <a:pPr marL="0" indent="0">
              <a:buNone/>
            </a:pPr>
            <a:endParaRPr lang="en-US" dirty="0">
              <a:latin typeface="Franklin Gothic Medium" panose="020B0603020102020204" pitchFamily="34" charset="0"/>
            </a:endParaRPr>
          </a:p>
        </p:txBody>
      </p:sp>
      <p:sp>
        <p:nvSpPr>
          <p:cNvPr id="7" name="Footer Placeholder 3">
            <a:extLst>
              <a:ext uri="{FF2B5EF4-FFF2-40B4-BE49-F238E27FC236}">
                <a16:creationId xmlns:a16="http://schemas.microsoft.com/office/drawing/2014/main" id="{E267DCA3-9096-4A7B-ADEB-1329BAE7466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pic>
        <p:nvPicPr>
          <p:cNvPr id="5" name="Picture 4" descr="A group of people standing next to a sign&#10;&#10;Description automatically generated">
            <a:extLst>
              <a:ext uri="{FF2B5EF4-FFF2-40B4-BE49-F238E27FC236}">
                <a16:creationId xmlns:a16="http://schemas.microsoft.com/office/drawing/2014/main" id="{E7D3A2C8-D6EE-42F1-ACFB-728990E52718}"/>
              </a:ext>
            </a:extLst>
          </p:cNvPr>
          <p:cNvPicPr>
            <a:picLocks noChangeAspect="1"/>
          </p:cNvPicPr>
          <p:nvPr/>
        </p:nvPicPr>
        <p:blipFill>
          <a:blip r:embed="rId2"/>
          <a:stretch>
            <a:fillRect/>
          </a:stretch>
        </p:blipFill>
        <p:spPr>
          <a:xfrm>
            <a:off x="530772" y="908614"/>
            <a:ext cx="4088524" cy="5381604"/>
          </a:xfrm>
          <a:prstGeom prst="rect">
            <a:avLst/>
          </a:prstGeom>
        </p:spPr>
      </p:pic>
    </p:spTree>
    <p:extLst>
      <p:ext uri="{BB962C8B-B14F-4D97-AF65-F5344CB8AC3E}">
        <p14:creationId xmlns:p14="http://schemas.microsoft.com/office/powerpoint/2010/main" val="182500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anim calcmode="lin" valueType="num">
                                      <p:cBhvr additive="base">
                                        <p:cTn id="1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anim calcmode="lin" valueType="num">
                                      <p:cBhvr additive="base">
                                        <p:cTn id="1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8220A71C-54BD-4974-98F8-57340C82423F}"/>
              </a:ext>
            </a:extLst>
          </p:cNvPr>
          <p:cNvPicPr>
            <a:picLocks noGrp="1" noChangeAspect="1"/>
          </p:cNvPicPr>
          <p:nvPr>
            <p:ph idx="1"/>
          </p:nvPr>
        </p:nvPicPr>
        <p:blipFill>
          <a:blip r:embed="rId2"/>
          <a:stretch>
            <a:fillRect/>
          </a:stretch>
        </p:blipFill>
        <p:spPr>
          <a:xfrm>
            <a:off x="1681480" y="1112498"/>
            <a:ext cx="8829040" cy="4983502"/>
          </a:xfrm>
        </p:spPr>
      </p:pic>
      <p:sp>
        <p:nvSpPr>
          <p:cNvPr id="2" name="Title 1">
            <a:extLst>
              <a:ext uri="{FF2B5EF4-FFF2-40B4-BE49-F238E27FC236}">
                <a16:creationId xmlns:a16="http://schemas.microsoft.com/office/drawing/2014/main" id="{13E0F14B-A1ED-45BA-A3CB-4CAC3CDA2345}"/>
              </a:ext>
            </a:extLst>
          </p:cNvPr>
          <p:cNvSpPr>
            <a:spLocks noGrp="1"/>
          </p:cNvSpPr>
          <p:nvPr>
            <p:ph type="title"/>
          </p:nvPr>
        </p:nvSpPr>
        <p:spPr/>
        <p:txBody>
          <a:bodyPr/>
          <a:lstStyle/>
          <a:p>
            <a:r>
              <a:rPr lang="en-US" sz="4800" dirty="0">
                <a:latin typeface="Franklin Gothic Medium" panose="020B0603020102020204" pitchFamily="34" charset="0"/>
              </a:rPr>
              <a:t>Labor and Mass Media</a:t>
            </a:r>
          </a:p>
        </p:txBody>
      </p:sp>
      <p:sp>
        <p:nvSpPr>
          <p:cNvPr id="4" name="Footer Placeholder 3">
            <a:extLst>
              <a:ext uri="{FF2B5EF4-FFF2-40B4-BE49-F238E27FC236}">
                <a16:creationId xmlns:a16="http://schemas.microsoft.com/office/drawing/2014/main" id="{E537A095-36FF-4418-B214-91B076B0FFC2}"/>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1101945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BF5587-5073-4D74-BDC4-2DD0F1CEAF0C}"/>
              </a:ext>
            </a:extLst>
          </p:cNvPr>
          <p:cNvSpPr>
            <a:spLocks noGrp="1"/>
          </p:cNvSpPr>
          <p:nvPr>
            <p:ph idx="1"/>
          </p:nvPr>
        </p:nvSpPr>
        <p:spPr/>
        <p:txBody>
          <a:bodyPr/>
          <a:lstStyle/>
          <a:p>
            <a:pPr algn="ctr"/>
            <a:r>
              <a:rPr lang="en-US" sz="4000" b="1" dirty="0">
                <a:latin typeface="Franklin Gothic Medium" panose="020B0603020102020204" pitchFamily="34" charset="0"/>
              </a:rPr>
              <a:t>Why is there anti-union bias and/or lack of labor reporting in US mass media?</a:t>
            </a:r>
          </a:p>
          <a:p>
            <a:pPr algn="ctr"/>
            <a:endParaRPr lang="en-US" dirty="0">
              <a:latin typeface="Franklin Gothic Medium" panose="020B0603020102020204" pitchFamily="34" charset="0"/>
            </a:endParaRPr>
          </a:p>
          <a:p>
            <a:pPr marL="457200" indent="-457200">
              <a:buFont typeface="Arial" panose="020B0604020202020204" pitchFamily="34" charset="0"/>
              <a:buChar char="•"/>
            </a:pPr>
            <a:r>
              <a:rPr lang="en-US" dirty="0">
                <a:latin typeface="Franklin Gothic Medium" panose="020B0603020102020204" pitchFamily="34" charset="0"/>
              </a:rPr>
              <a:t>Media consolidation = corporate interests are expressed</a:t>
            </a:r>
          </a:p>
          <a:p>
            <a:pPr marL="457200" indent="-457200">
              <a:buFont typeface="Arial" panose="020B0604020202020204" pitchFamily="34" charset="0"/>
              <a:buChar char="•"/>
            </a:pPr>
            <a:r>
              <a:rPr lang="en-US" dirty="0">
                <a:latin typeface="Franklin Gothic Medium" panose="020B0603020102020204" pitchFamily="34" charset="0"/>
              </a:rPr>
              <a:t>“Upscale news audience” preference</a:t>
            </a:r>
          </a:p>
          <a:p>
            <a:pPr marL="457200" indent="-457200">
              <a:buFont typeface="Arial" panose="020B0604020202020204" pitchFamily="34" charset="0"/>
              <a:buChar char="•"/>
            </a:pPr>
            <a:r>
              <a:rPr lang="en-US" dirty="0">
                <a:latin typeface="Franklin Gothic Medium" panose="020B0603020102020204" pitchFamily="34" charset="0"/>
              </a:rPr>
              <a:t>Union busting in media</a:t>
            </a:r>
          </a:p>
        </p:txBody>
      </p:sp>
      <p:sp>
        <p:nvSpPr>
          <p:cNvPr id="3" name="Title 2">
            <a:extLst>
              <a:ext uri="{FF2B5EF4-FFF2-40B4-BE49-F238E27FC236}">
                <a16:creationId xmlns:a16="http://schemas.microsoft.com/office/drawing/2014/main" id="{FF16EB40-6495-4389-A3CA-1AC897CFE4DE}"/>
              </a:ext>
            </a:extLst>
          </p:cNvPr>
          <p:cNvSpPr>
            <a:spLocks noGrp="1"/>
          </p:cNvSpPr>
          <p:nvPr>
            <p:ph type="title"/>
          </p:nvPr>
        </p:nvSpPr>
        <p:spPr>
          <a:xfrm>
            <a:off x="0" y="45720"/>
            <a:ext cx="12192000" cy="777240"/>
          </a:xfrm>
        </p:spPr>
        <p:txBody>
          <a:bodyPr/>
          <a:lstStyle/>
          <a:p>
            <a:r>
              <a:rPr lang="en-US" sz="4800" dirty="0">
                <a:latin typeface="Franklin Gothic Medium" panose="020B0603020102020204" pitchFamily="34" charset="0"/>
              </a:rPr>
              <a:t>Labor and Mass Media</a:t>
            </a:r>
          </a:p>
        </p:txBody>
      </p:sp>
      <p:sp>
        <p:nvSpPr>
          <p:cNvPr id="4" name="Footer Placeholder 3">
            <a:extLst>
              <a:ext uri="{FF2B5EF4-FFF2-40B4-BE49-F238E27FC236}">
                <a16:creationId xmlns:a16="http://schemas.microsoft.com/office/drawing/2014/main" id="{DAA31DC8-50B7-4F8F-9AC7-083E78C11D1B}"/>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90132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16EB40-6495-4389-A3CA-1AC897CFE4DE}"/>
              </a:ext>
            </a:extLst>
          </p:cNvPr>
          <p:cNvSpPr>
            <a:spLocks noGrp="1"/>
          </p:cNvSpPr>
          <p:nvPr>
            <p:ph type="title"/>
          </p:nvPr>
        </p:nvSpPr>
        <p:spPr/>
        <p:txBody>
          <a:bodyPr/>
          <a:lstStyle/>
          <a:p>
            <a:r>
              <a:rPr lang="en-US" sz="4800" dirty="0">
                <a:latin typeface="Franklin Gothic Medium" panose="020B0603020102020204" pitchFamily="34" charset="0"/>
              </a:rPr>
              <a:t>Labor and Mass Media</a:t>
            </a:r>
          </a:p>
        </p:txBody>
      </p:sp>
      <p:pic>
        <p:nvPicPr>
          <p:cNvPr id="5" name="Online Media 4" title="Chicago Firefighters Strike of 1980">
            <a:hlinkClick r:id="" action="ppaction://media"/>
            <a:extLst>
              <a:ext uri="{FF2B5EF4-FFF2-40B4-BE49-F238E27FC236}">
                <a16:creationId xmlns:a16="http://schemas.microsoft.com/office/drawing/2014/main" id="{B590ED6C-A904-4E95-BDF5-00A033AC97D1}"/>
              </a:ext>
            </a:extLst>
          </p:cNvPr>
          <p:cNvPicPr>
            <a:picLocks noRot="1" noChangeAspect="1"/>
          </p:cNvPicPr>
          <p:nvPr>
            <a:videoFile r:link="rId1"/>
          </p:nvPr>
        </p:nvPicPr>
        <p:blipFill>
          <a:blip r:embed="rId3"/>
          <a:stretch>
            <a:fillRect/>
          </a:stretch>
        </p:blipFill>
        <p:spPr>
          <a:xfrm>
            <a:off x="57807" y="976586"/>
            <a:ext cx="6858894" cy="5140435"/>
          </a:xfrm>
          <a:prstGeom prst="rect">
            <a:avLst/>
          </a:prstGeom>
        </p:spPr>
      </p:pic>
      <p:sp>
        <p:nvSpPr>
          <p:cNvPr id="6" name="Footer Placeholder 3">
            <a:extLst>
              <a:ext uri="{FF2B5EF4-FFF2-40B4-BE49-F238E27FC236}">
                <a16:creationId xmlns:a16="http://schemas.microsoft.com/office/drawing/2014/main" id="{33AA32FD-9E1A-4DA6-BBA5-A07B650C1CDD}"/>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
        <p:nvSpPr>
          <p:cNvPr id="2" name="TextBox 1">
            <a:extLst>
              <a:ext uri="{FF2B5EF4-FFF2-40B4-BE49-F238E27FC236}">
                <a16:creationId xmlns:a16="http://schemas.microsoft.com/office/drawing/2014/main" id="{5B4463E2-8391-4491-B443-BAB3E3319829}"/>
              </a:ext>
            </a:extLst>
          </p:cNvPr>
          <p:cNvSpPr txBox="1"/>
          <p:nvPr/>
        </p:nvSpPr>
        <p:spPr>
          <a:xfrm>
            <a:off x="7406639" y="1796070"/>
            <a:ext cx="4382589" cy="3416320"/>
          </a:xfrm>
          <a:prstGeom prst="rect">
            <a:avLst/>
          </a:prstGeom>
          <a:noFill/>
        </p:spPr>
        <p:txBody>
          <a:bodyPr wrap="square" rtlCol="0">
            <a:spAutoFit/>
          </a:bodyPr>
          <a:lstStyle/>
          <a:p>
            <a:r>
              <a:rPr lang="en-US" sz="3600" dirty="0">
                <a:latin typeface="Franklin Gothic Medium" panose="020B0603020102020204" pitchFamily="34" charset="0"/>
              </a:rPr>
              <a:t>Media opinion piece aimed at slanting the public view of the Chicago Fire Fighters Local 2 strike in 1980.</a:t>
            </a:r>
          </a:p>
        </p:txBody>
      </p:sp>
    </p:spTree>
    <p:extLst>
      <p:ext uri="{BB962C8B-B14F-4D97-AF65-F5344CB8AC3E}">
        <p14:creationId xmlns:p14="http://schemas.microsoft.com/office/powerpoint/2010/main" val="2477996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119847A-B660-4D4A-BCAD-5AAE9A0B6CA9}"/>
              </a:ext>
            </a:extLst>
          </p:cNvPr>
          <p:cNvSpPr>
            <a:spLocks noGrp="1"/>
          </p:cNvSpPr>
          <p:nvPr>
            <p:ph type="body" sz="half" idx="2"/>
          </p:nvPr>
        </p:nvSpPr>
        <p:spPr>
          <a:xfrm>
            <a:off x="478827" y="1097280"/>
            <a:ext cx="11347413" cy="4751351"/>
          </a:xfrm>
        </p:spPr>
        <p:txBody>
          <a:bodyPr/>
          <a:lstStyle/>
          <a:p>
            <a:pPr marL="0" indent="0">
              <a:buNone/>
            </a:pPr>
            <a:r>
              <a:rPr lang="en-US" sz="1800" dirty="0">
                <a:latin typeface="Franklin Gothic Medium" panose="020B0603020102020204" pitchFamily="34" charset="0"/>
              </a:rPr>
              <a:t>Professor Christopher Martin:</a:t>
            </a:r>
            <a:endParaRPr lang="en-US" dirty="0">
              <a:latin typeface="Franklin Gothic Medium" panose="020B0603020102020204" pitchFamily="34" charset="0"/>
            </a:endParaRPr>
          </a:p>
          <a:p>
            <a:pPr marL="0" indent="0">
              <a:buNone/>
            </a:pPr>
            <a:r>
              <a:rPr lang="en-US" b="1" dirty="0">
                <a:latin typeface="Franklin Gothic Medium" panose="020B0603020102020204" pitchFamily="34" charset="0"/>
              </a:rPr>
              <a:t>By 60s &amp; 70s, newspaper companies moved to change target news audience from mass to “upscale”</a:t>
            </a:r>
          </a:p>
          <a:p>
            <a:pPr marL="0" indent="0">
              <a:buNone/>
            </a:pPr>
            <a:endParaRPr lang="en-US" b="1" dirty="0">
              <a:latin typeface="Franklin Gothic Medium" panose="020B0603020102020204" pitchFamily="34" charset="0"/>
            </a:endParaRPr>
          </a:p>
          <a:p>
            <a:pPr marL="0" indent="0">
              <a:buNone/>
            </a:pPr>
            <a:r>
              <a:rPr lang="en-US" b="1" dirty="0">
                <a:latin typeface="Franklin Gothic Medium" panose="020B0603020102020204" pitchFamily="34" charset="0"/>
              </a:rPr>
              <a:t>Coverage shifts away from labor related content and towards “lifestyle” reporting: job interview strategy, office party etiquette, personal finance </a:t>
            </a:r>
          </a:p>
          <a:p>
            <a:pPr marL="0" indent="0">
              <a:buNone/>
            </a:pPr>
            <a:endParaRPr lang="en-US" b="1" dirty="0">
              <a:latin typeface="Franklin Gothic Medium" panose="020B0603020102020204" pitchFamily="34" charset="0"/>
            </a:endParaRPr>
          </a:p>
          <a:p>
            <a:pPr marL="0" indent="0">
              <a:buNone/>
            </a:pPr>
            <a:endParaRPr lang="en-US" b="1" dirty="0">
              <a:latin typeface="Franklin Gothic Medium" panose="020B0603020102020204" pitchFamily="34" charset="0"/>
            </a:endParaRPr>
          </a:p>
          <a:p>
            <a:pPr marL="0" indent="0">
              <a:buNone/>
            </a:pPr>
            <a:endParaRPr lang="en-US" b="1" dirty="0">
              <a:latin typeface="Franklin Gothic Medium" panose="020B0603020102020204" pitchFamily="34" charset="0"/>
            </a:endParaRPr>
          </a:p>
          <a:p>
            <a:pPr marL="0" indent="0">
              <a:buNone/>
            </a:pPr>
            <a:endParaRPr lang="en-US" b="1" dirty="0">
              <a:latin typeface="Franklin Gothic Medium" panose="020B0603020102020204" pitchFamily="34" charset="0"/>
            </a:endParaRPr>
          </a:p>
        </p:txBody>
      </p:sp>
      <p:sp>
        <p:nvSpPr>
          <p:cNvPr id="6" name="Title 5">
            <a:extLst>
              <a:ext uri="{FF2B5EF4-FFF2-40B4-BE49-F238E27FC236}">
                <a16:creationId xmlns:a16="http://schemas.microsoft.com/office/drawing/2014/main" id="{C12C050C-E458-4470-B051-16F2333F3EEC}"/>
              </a:ext>
            </a:extLst>
          </p:cNvPr>
          <p:cNvSpPr>
            <a:spLocks noGrp="1"/>
          </p:cNvSpPr>
          <p:nvPr>
            <p:ph type="title"/>
          </p:nvPr>
        </p:nvSpPr>
        <p:spPr/>
        <p:txBody>
          <a:bodyPr/>
          <a:lstStyle/>
          <a:p>
            <a:r>
              <a:rPr lang="en-US" sz="4800" dirty="0">
                <a:latin typeface="Franklin Gothic Medium" panose="020B0603020102020204" pitchFamily="34" charset="0"/>
              </a:rPr>
              <a:t>Quick History of Mass Media</a:t>
            </a:r>
          </a:p>
        </p:txBody>
      </p:sp>
      <p:sp>
        <p:nvSpPr>
          <p:cNvPr id="4" name="Footer Placeholder 3">
            <a:extLst>
              <a:ext uri="{FF2B5EF4-FFF2-40B4-BE49-F238E27FC236}">
                <a16:creationId xmlns:a16="http://schemas.microsoft.com/office/drawing/2014/main" id="{1CD1A063-DC83-40CF-A881-FA73963307B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5474115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119847A-B660-4D4A-BCAD-5AAE9A0B6CA9}"/>
              </a:ext>
            </a:extLst>
          </p:cNvPr>
          <p:cNvSpPr>
            <a:spLocks noGrp="1"/>
          </p:cNvSpPr>
          <p:nvPr>
            <p:ph type="body" sz="half" idx="2"/>
          </p:nvPr>
        </p:nvSpPr>
        <p:spPr>
          <a:xfrm>
            <a:off x="478827" y="1097280"/>
            <a:ext cx="11347413" cy="4751351"/>
          </a:xfrm>
        </p:spPr>
        <p:txBody>
          <a:bodyPr/>
          <a:lstStyle/>
          <a:p>
            <a:pPr marL="0" indent="0">
              <a:buNone/>
            </a:pPr>
            <a:r>
              <a:rPr lang="en-US" sz="3600" b="1" dirty="0">
                <a:latin typeface="Franklin Gothic Medium" panose="020B0603020102020204" pitchFamily="34" charset="0"/>
              </a:rPr>
              <a:t>Labor reporting becomes “workplace reporting” due to coverage shift and decline of union membership.</a:t>
            </a:r>
          </a:p>
          <a:p>
            <a:pPr marL="0" indent="0">
              <a:buNone/>
            </a:pPr>
            <a:endParaRPr lang="en-US" sz="3600" b="1" dirty="0">
              <a:latin typeface="Franklin Gothic Medium" panose="020B0603020102020204" pitchFamily="34" charset="0"/>
            </a:endParaRPr>
          </a:p>
          <a:p>
            <a:pPr marL="0" indent="0">
              <a:buNone/>
            </a:pPr>
            <a:r>
              <a:rPr lang="en-US" sz="3600" b="1" dirty="0">
                <a:latin typeface="Franklin Gothic Medium" panose="020B0603020102020204" pitchFamily="34" charset="0"/>
              </a:rPr>
              <a:t>Today, “upscale news audience” is normal objective of news organization marketing efforts</a:t>
            </a:r>
          </a:p>
          <a:p>
            <a:pPr marL="0" indent="0">
              <a:buNone/>
            </a:pPr>
            <a:endParaRPr lang="en-US" sz="3600" b="1" dirty="0">
              <a:latin typeface="Franklin Gothic Medium" panose="020B0603020102020204" pitchFamily="34" charset="0"/>
            </a:endParaRPr>
          </a:p>
          <a:p>
            <a:pPr marL="0" indent="0">
              <a:buNone/>
            </a:pPr>
            <a:endParaRPr lang="en-US" sz="3600" b="1" dirty="0">
              <a:latin typeface="Franklin Gothic Medium" panose="020B0603020102020204" pitchFamily="34" charset="0"/>
            </a:endParaRPr>
          </a:p>
          <a:p>
            <a:pPr marL="0" indent="0">
              <a:buNone/>
            </a:pPr>
            <a:endParaRPr lang="en-US" sz="3600" b="1" dirty="0">
              <a:latin typeface="Franklin Gothic Medium" panose="020B0603020102020204" pitchFamily="34" charset="0"/>
            </a:endParaRPr>
          </a:p>
          <a:p>
            <a:pPr marL="0" indent="0">
              <a:buNone/>
            </a:pPr>
            <a:endParaRPr lang="en-US" sz="3600" b="1" dirty="0">
              <a:latin typeface="Franklin Gothic Medium" panose="020B0603020102020204" pitchFamily="34" charset="0"/>
            </a:endParaRPr>
          </a:p>
          <a:p>
            <a:pPr marL="0" indent="0">
              <a:buNone/>
            </a:pPr>
            <a:endParaRPr lang="en-US" sz="3600" b="1" dirty="0">
              <a:latin typeface="Franklin Gothic Medium" panose="020B0603020102020204" pitchFamily="34" charset="0"/>
            </a:endParaRPr>
          </a:p>
        </p:txBody>
      </p:sp>
      <p:sp>
        <p:nvSpPr>
          <p:cNvPr id="6" name="Title 5">
            <a:extLst>
              <a:ext uri="{FF2B5EF4-FFF2-40B4-BE49-F238E27FC236}">
                <a16:creationId xmlns:a16="http://schemas.microsoft.com/office/drawing/2014/main" id="{C12C050C-E458-4470-B051-16F2333F3EEC}"/>
              </a:ext>
            </a:extLst>
          </p:cNvPr>
          <p:cNvSpPr>
            <a:spLocks noGrp="1"/>
          </p:cNvSpPr>
          <p:nvPr>
            <p:ph type="title"/>
          </p:nvPr>
        </p:nvSpPr>
        <p:spPr/>
        <p:txBody>
          <a:bodyPr/>
          <a:lstStyle/>
          <a:p>
            <a:r>
              <a:rPr lang="en-US" sz="4800" dirty="0">
                <a:latin typeface="Franklin Gothic Medium" panose="020B0603020102020204" pitchFamily="34" charset="0"/>
              </a:rPr>
              <a:t>Quick History of Mass Media</a:t>
            </a:r>
          </a:p>
        </p:txBody>
      </p:sp>
      <p:sp>
        <p:nvSpPr>
          <p:cNvPr id="4" name="Footer Placeholder 3">
            <a:extLst>
              <a:ext uri="{FF2B5EF4-FFF2-40B4-BE49-F238E27FC236}">
                <a16:creationId xmlns:a16="http://schemas.microsoft.com/office/drawing/2014/main" id="{AAC414FB-A43C-4C61-BEAC-EA10C380FD0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73751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dirty="0"/>
              <a:t>NYSPFFA Labor Conference, Binghamton NY, Feb 24-26 2020</a:t>
            </a:r>
          </a:p>
        </p:txBody>
      </p:sp>
      <p:sp>
        <p:nvSpPr>
          <p:cNvPr id="7" name="Title 1">
            <a:extLst>
              <a:ext uri="{FF2B5EF4-FFF2-40B4-BE49-F238E27FC236}">
                <a16:creationId xmlns:a16="http://schemas.microsoft.com/office/drawing/2014/main" id="{DE58CCE4-72AF-4C0C-B296-761B357E069D}"/>
              </a:ext>
            </a:extLst>
          </p:cNvPr>
          <p:cNvSpPr txBox="1">
            <a:spLocks/>
          </p:cNvSpPr>
          <p:nvPr/>
        </p:nvSpPr>
        <p:spPr bwMode="auto">
          <a:xfrm>
            <a:off x="0" y="46038"/>
            <a:ext cx="12192000"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rgbClr val="FFC82E"/>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4800" dirty="0">
                <a:latin typeface="Franklin Gothic Medium" panose="020B0603020102020204" pitchFamily="34" charset="0"/>
              </a:rPr>
              <a:t>GOALS</a:t>
            </a:r>
          </a:p>
        </p:txBody>
      </p:sp>
      <p:sp>
        <p:nvSpPr>
          <p:cNvPr id="5" name="Content Placeholder 1">
            <a:extLst>
              <a:ext uri="{FF2B5EF4-FFF2-40B4-BE49-F238E27FC236}">
                <a16:creationId xmlns:a16="http://schemas.microsoft.com/office/drawing/2014/main" id="{6D66405F-279D-473D-8BDA-36A117FD4892}"/>
              </a:ext>
            </a:extLst>
          </p:cNvPr>
          <p:cNvSpPr>
            <a:spLocks noGrp="1"/>
          </p:cNvSpPr>
          <p:nvPr>
            <p:ph idx="1"/>
          </p:nvPr>
        </p:nvSpPr>
        <p:spPr>
          <a:xfrm>
            <a:off x="481259" y="1097280"/>
            <a:ext cx="11261562" cy="4669666"/>
          </a:xfrm>
        </p:spPr>
        <p:txBody>
          <a:bodyPr/>
          <a:lstStyle/>
          <a:p>
            <a:pPr marL="457200" indent="-457200">
              <a:buFontTx/>
              <a:buChar char="-"/>
            </a:pPr>
            <a:r>
              <a:rPr lang="en-US" b="1" dirty="0">
                <a:latin typeface="Franklin Gothic Medium" panose="020B0603020102020204" pitchFamily="34" charset="0"/>
              </a:rPr>
              <a:t>Get a small perspective of labor history.</a:t>
            </a:r>
          </a:p>
          <a:p>
            <a:pPr marL="457200" indent="-457200">
              <a:buFontTx/>
              <a:buChar char="-"/>
            </a:pPr>
            <a:r>
              <a:rPr lang="en-US" b="1" dirty="0">
                <a:latin typeface="Franklin Gothic Medium" panose="020B0603020102020204" pitchFamily="34" charset="0"/>
              </a:rPr>
              <a:t>Review how education covers labor history.</a:t>
            </a:r>
          </a:p>
          <a:p>
            <a:pPr marL="457200" indent="-457200">
              <a:buFontTx/>
              <a:buChar char="-"/>
            </a:pPr>
            <a:r>
              <a:rPr lang="en-US" b="1" dirty="0">
                <a:latin typeface="Franklin Gothic Medium" panose="020B0603020102020204" pitchFamily="34" charset="0"/>
              </a:rPr>
              <a:t>Describe how Mass Media has blotted out labor.</a:t>
            </a:r>
          </a:p>
          <a:p>
            <a:pPr marL="457200" indent="-457200">
              <a:buFontTx/>
              <a:buChar char="-"/>
            </a:pPr>
            <a:r>
              <a:rPr lang="en-US" b="1" dirty="0">
                <a:latin typeface="Franklin Gothic Medium" panose="020B0603020102020204" pitchFamily="34" charset="0"/>
              </a:rPr>
              <a:t>Cover key points in the history of labor.</a:t>
            </a:r>
          </a:p>
          <a:p>
            <a:pPr marL="457200" indent="-457200">
              <a:buFontTx/>
              <a:buChar char="-"/>
            </a:pPr>
            <a:endParaRPr lang="en-US" b="1" dirty="0">
              <a:latin typeface="Franklin Gothic Medium" panose="020B0603020102020204" pitchFamily="34" charset="0"/>
            </a:endParaRPr>
          </a:p>
        </p:txBody>
      </p:sp>
    </p:spTree>
    <p:extLst>
      <p:ext uri="{BB962C8B-B14F-4D97-AF65-F5344CB8AC3E}">
        <p14:creationId xmlns:p14="http://schemas.microsoft.com/office/powerpoint/2010/main" val="39912135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119847A-B660-4D4A-BCAD-5AAE9A0B6CA9}"/>
              </a:ext>
            </a:extLst>
          </p:cNvPr>
          <p:cNvSpPr>
            <a:spLocks noGrp="1"/>
          </p:cNvSpPr>
          <p:nvPr>
            <p:ph type="body" sz="half" idx="2"/>
          </p:nvPr>
        </p:nvSpPr>
        <p:spPr>
          <a:xfrm>
            <a:off x="478827" y="1097280"/>
            <a:ext cx="11347413" cy="4751351"/>
          </a:xfrm>
        </p:spPr>
        <p:txBody>
          <a:bodyPr/>
          <a:lstStyle/>
          <a:p>
            <a:pPr marL="0" lvl="0" indent="0">
              <a:buNone/>
            </a:pPr>
            <a:r>
              <a:rPr lang="en-US" sz="2000" dirty="0">
                <a:solidFill>
                  <a:prstClr val="black"/>
                </a:solidFill>
                <a:latin typeface="Franklin Gothic Medium" panose="020B0603020102020204" pitchFamily="34" charset="0"/>
              </a:rPr>
              <a:t>Professor Christopher Martin:</a:t>
            </a:r>
            <a:endParaRPr lang="en-US" sz="3600" dirty="0">
              <a:latin typeface="Franklin Gothic Medium" panose="020B0603020102020204" pitchFamily="34" charset="0"/>
            </a:endParaRPr>
          </a:p>
          <a:p>
            <a:pPr marL="0" indent="0">
              <a:buNone/>
            </a:pPr>
            <a:r>
              <a:rPr lang="en-US" sz="3600" b="1" dirty="0">
                <a:latin typeface="Franklin Gothic Medium" panose="020B0603020102020204" pitchFamily="34" charset="0"/>
              </a:rPr>
              <a:t>Mainstream media kits claim their audience is above-average, of high-income, highly-educated consumers and influencers.</a:t>
            </a:r>
          </a:p>
          <a:p>
            <a:pPr marL="0" indent="0">
              <a:buNone/>
            </a:pPr>
            <a:endParaRPr lang="en-US" sz="3600" b="1" dirty="0">
              <a:latin typeface="Franklin Gothic Medium" panose="020B0603020102020204" pitchFamily="34" charset="0"/>
            </a:endParaRPr>
          </a:p>
          <a:p>
            <a:pPr marL="0" indent="0">
              <a:buNone/>
            </a:pPr>
            <a:r>
              <a:rPr lang="en-US" sz="3600" b="1" dirty="0">
                <a:latin typeface="Franklin Gothic Medium" panose="020B0603020102020204" pitchFamily="34" charset="0"/>
              </a:rPr>
              <a:t>In an environment of corporate media consolidation, union density decline, and “upscale audience” preference, labor reporting (which is a technical skill) withers and dies…</a:t>
            </a:r>
          </a:p>
          <a:p>
            <a:pPr marL="0" indent="0">
              <a:buNone/>
            </a:pPr>
            <a:endParaRPr lang="en-US" sz="3600" b="1" dirty="0">
              <a:latin typeface="Franklin Gothic Medium" panose="020B0603020102020204" pitchFamily="34" charset="0"/>
            </a:endParaRPr>
          </a:p>
          <a:p>
            <a:endParaRPr lang="en-US" sz="3600" dirty="0">
              <a:latin typeface="Franklin Gothic Medium" panose="020B0603020102020204" pitchFamily="34" charset="0"/>
            </a:endParaRPr>
          </a:p>
        </p:txBody>
      </p:sp>
      <p:sp>
        <p:nvSpPr>
          <p:cNvPr id="6" name="Title 5">
            <a:extLst>
              <a:ext uri="{FF2B5EF4-FFF2-40B4-BE49-F238E27FC236}">
                <a16:creationId xmlns:a16="http://schemas.microsoft.com/office/drawing/2014/main" id="{C12C050C-E458-4470-B051-16F2333F3EEC}"/>
              </a:ext>
            </a:extLst>
          </p:cNvPr>
          <p:cNvSpPr>
            <a:spLocks noGrp="1"/>
          </p:cNvSpPr>
          <p:nvPr>
            <p:ph type="title"/>
          </p:nvPr>
        </p:nvSpPr>
        <p:spPr/>
        <p:txBody>
          <a:bodyPr/>
          <a:lstStyle/>
          <a:p>
            <a:r>
              <a:rPr lang="en-US" sz="4800" dirty="0">
                <a:latin typeface="Franklin Gothic Medium" panose="020B0603020102020204" pitchFamily="34" charset="0"/>
              </a:rPr>
              <a:t>Quick History of Mass Media</a:t>
            </a:r>
          </a:p>
        </p:txBody>
      </p:sp>
      <p:sp>
        <p:nvSpPr>
          <p:cNvPr id="4" name="Footer Placeholder 3">
            <a:extLst>
              <a:ext uri="{FF2B5EF4-FFF2-40B4-BE49-F238E27FC236}">
                <a16:creationId xmlns:a16="http://schemas.microsoft.com/office/drawing/2014/main" id="{E773CE14-82E3-4862-B462-043A2DB70849}"/>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4258834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B13DEC-1813-4349-B322-3DAD41F85968}"/>
              </a:ext>
            </a:extLst>
          </p:cNvPr>
          <p:cNvSpPr>
            <a:spLocks noGrp="1"/>
          </p:cNvSpPr>
          <p:nvPr>
            <p:ph type="title"/>
          </p:nvPr>
        </p:nvSpPr>
        <p:spPr/>
        <p:txBody>
          <a:bodyPr/>
          <a:lstStyle/>
          <a:p>
            <a:r>
              <a:rPr lang="en-US" sz="4800" dirty="0">
                <a:latin typeface="Franklin Gothic Medium" panose="020B0603020102020204" pitchFamily="34" charset="0"/>
              </a:rPr>
              <a:t>Union Busting in Media</a:t>
            </a:r>
          </a:p>
        </p:txBody>
      </p:sp>
      <p:pic>
        <p:nvPicPr>
          <p:cNvPr id="9" name="Content Placeholder 8">
            <a:extLst>
              <a:ext uri="{FF2B5EF4-FFF2-40B4-BE49-F238E27FC236}">
                <a16:creationId xmlns:a16="http://schemas.microsoft.com/office/drawing/2014/main" id="{85DAC56F-43C6-4EAF-855F-88E412A3D6AF}"/>
              </a:ext>
            </a:extLst>
          </p:cNvPr>
          <p:cNvPicPr>
            <a:picLocks noGrp="1" noChangeAspect="1"/>
          </p:cNvPicPr>
          <p:nvPr>
            <p:ph idx="1"/>
          </p:nvPr>
        </p:nvPicPr>
        <p:blipFill>
          <a:blip r:embed="rId2"/>
          <a:stretch>
            <a:fillRect/>
          </a:stretch>
        </p:blipFill>
        <p:spPr>
          <a:xfrm>
            <a:off x="304801" y="995363"/>
            <a:ext cx="5037831" cy="4670425"/>
          </a:xfrm>
        </p:spPr>
      </p:pic>
      <p:sp>
        <p:nvSpPr>
          <p:cNvPr id="7" name="Text Placeholder 6">
            <a:extLst>
              <a:ext uri="{FF2B5EF4-FFF2-40B4-BE49-F238E27FC236}">
                <a16:creationId xmlns:a16="http://schemas.microsoft.com/office/drawing/2014/main" id="{31B1828E-09F2-4598-845B-61B5113E0FD9}"/>
              </a:ext>
            </a:extLst>
          </p:cNvPr>
          <p:cNvSpPr>
            <a:spLocks noGrp="1"/>
          </p:cNvSpPr>
          <p:nvPr>
            <p:ph type="body" sz="quarter" idx="12"/>
          </p:nvPr>
        </p:nvSpPr>
        <p:spPr>
          <a:xfrm>
            <a:off x="5506720" y="1097279"/>
            <a:ext cx="6380479" cy="4852107"/>
          </a:xfrm>
        </p:spPr>
        <p:txBody>
          <a:bodyPr/>
          <a:lstStyle/>
          <a:p>
            <a:pPr marL="0" indent="0" algn="ctr">
              <a:buNone/>
            </a:pPr>
            <a:r>
              <a:rPr lang="en-US" b="1" dirty="0">
                <a:latin typeface="Franklin Gothic Medium" panose="020B0603020102020204" pitchFamily="34" charset="0"/>
              </a:rPr>
              <a:t>Detroit Newspaper Strike</a:t>
            </a:r>
          </a:p>
          <a:p>
            <a:r>
              <a:rPr lang="en-US" dirty="0">
                <a:latin typeface="Franklin Gothic Medium" panose="020B0603020102020204" pitchFamily="34" charset="0"/>
              </a:rPr>
              <a:t>1995-1997</a:t>
            </a:r>
          </a:p>
          <a:p>
            <a:r>
              <a:rPr lang="en-US" dirty="0">
                <a:latin typeface="Franklin Gothic Medium" panose="020B0603020102020204" pitchFamily="34" charset="0"/>
              </a:rPr>
              <a:t>Gannett &amp; Knight-Ridder</a:t>
            </a:r>
          </a:p>
          <a:p>
            <a:r>
              <a:rPr lang="en-US" dirty="0">
                <a:latin typeface="Franklin Gothic Medium" panose="020B0603020102020204" pitchFamily="34" charset="0"/>
              </a:rPr>
              <a:t>2,500 strikers</a:t>
            </a:r>
          </a:p>
          <a:p>
            <a:r>
              <a:rPr lang="en-US" dirty="0">
                <a:latin typeface="Franklin Gothic Medium" panose="020B0603020102020204" pitchFamily="34" charset="0"/>
              </a:rPr>
              <a:t>Broad tactics by unions</a:t>
            </a:r>
          </a:p>
          <a:p>
            <a:pPr lvl="1"/>
            <a:r>
              <a:rPr lang="en-US" dirty="0">
                <a:latin typeface="Franklin Gothic Medium" panose="020B0603020102020204" pitchFamily="34" charset="0"/>
              </a:rPr>
              <a:t>Corporate campaign</a:t>
            </a:r>
          </a:p>
          <a:p>
            <a:pPr lvl="1"/>
            <a:r>
              <a:rPr lang="en-US" dirty="0">
                <a:latin typeface="Franklin Gothic Medium" panose="020B0603020102020204" pitchFamily="34" charset="0"/>
              </a:rPr>
              <a:t>Direct action</a:t>
            </a:r>
          </a:p>
          <a:p>
            <a:pPr lvl="1"/>
            <a:r>
              <a:rPr lang="en-US" dirty="0">
                <a:latin typeface="Franklin Gothic Medium" panose="020B0603020102020204" pitchFamily="34" charset="0"/>
              </a:rPr>
              <a:t>Local boycott</a:t>
            </a:r>
          </a:p>
          <a:p>
            <a:pPr lvl="1"/>
            <a:r>
              <a:rPr lang="en-US" dirty="0">
                <a:latin typeface="Franklin Gothic Medium" panose="020B0603020102020204" pitchFamily="34" charset="0"/>
              </a:rPr>
              <a:t>Detroit Sunday Journal</a:t>
            </a:r>
          </a:p>
        </p:txBody>
      </p:sp>
      <p:sp>
        <p:nvSpPr>
          <p:cNvPr id="6" name="Footer Placeholder 3">
            <a:extLst>
              <a:ext uri="{FF2B5EF4-FFF2-40B4-BE49-F238E27FC236}">
                <a16:creationId xmlns:a16="http://schemas.microsoft.com/office/drawing/2014/main" id="{0B8382AD-ECAE-4112-AF0F-E93EE550E562}"/>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6784349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B13DEC-1813-4349-B322-3DAD41F85968}"/>
              </a:ext>
            </a:extLst>
          </p:cNvPr>
          <p:cNvSpPr>
            <a:spLocks noGrp="1"/>
          </p:cNvSpPr>
          <p:nvPr>
            <p:ph type="title"/>
          </p:nvPr>
        </p:nvSpPr>
        <p:spPr/>
        <p:txBody>
          <a:bodyPr/>
          <a:lstStyle/>
          <a:p>
            <a:r>
              <a:rPr lang="en-US" sz="4800" dirty="0">
                <a:latin typeface="Franklin Gothic Medium" panose="020B0603020102020204" pitchFamily="34" charset="0"/>
              </a:rPr>
              <a:t>Union Busting in Media</a:t>
            </a:r>
          </a:p>
        </p:txBody>
      </p:sp>
      <p:sp>
        <p:nvSpPr>
          <p:cNvPr id="7" name="Text Placeholder 6">
            <a:extLst>
              <a:ext uri="{FF2B5EF4-FFF2-40B4-BE49-F238E27FC236}">
                <a16:creationId xmlns:a16="http://schemas.microsoft.com/office/drawing/2014/main" id="{31B1828E-09F2-4598-845B-61B5113E0FD9}"/>
              </a:ext>
            </a:extLst>
          </p:cNvPr>
          <p:cNvSpPr>
            <a:spLocks noGrp="1"/>
          </p:cNvSpPr>
          <p:nvPr>
            <p:ph type="body" sz="quarter" idx="12"/>
          </p:nvPr>
        </p:nvSpPr>
        <p:spPr>
          <a:xfrm>
            <a:off x="6096000" y="1097279"/>
            <a:ext cx="5791199" cy="4907324"/>
          </a:xfrm>
        </p:spPr>
        <p:txBody>
          <a:bodyPr/>
          <a:lstStyle/>
          <a:p>
            <a:pPr marL="0" indent="0" algn="ctr">
              <a:buNone/>
            </a:pPr>
            <a:r>
              <a:rPr lang="en-US" b="1" dirty="0">
                <a:latin typeface="Franklin Gothic Medium" panose="020B0603020102020204" pitchFamily="34" charset="0"/>
              </a:rPr>
              <a:t>Detroit Newspaper Strike</a:t>
            </a:r>
          </a:p>
          <a:p>
            <a:r>
              <a:rPr lang="en-US" dirty="0">
                <a:latin typeface="Franklin Gothic Medium" panose="020B0603020102020204" pitchFamily="34" charset="0"/>
              </a:rPr>
              <a:t>Provoked by management</a:t>
            </a:r>
          </a:p>
          <a:p>
            <a:r>
              <a:rPr lang="en-US" dirty="0">
                <a:latin typeface="Franklin Gothic Medium" panose="020B0603020102020204" pitchFamily="34" charset="0"/>
              </a:rPr>
              <a:t>Control of the workplace &amp; busting the union</a:t>
            </a:r>
          </a:p>
          <a:p>
            <a:r>
              <a:rPr lang="en-US" dirty="0">
                <a:latin typeface="Franklin Gothic Medium" panose="020B0603020102020204" pitchFamily="34" charset="0"/>
              </a:rPr>
              <a:t>National chain sheltered papers from effective local boycott </a:t>
            </a:r>
          </a:p>
          <a:p>
            <a:r>
              <a:rPr lang="en-US" dirty="0">
                <a:latin typeface="Franklin Gothic Medium" panose="020B0603020102020204" pitchFamily="34" charset="0"/>
              </a:rPr>
              <a:t>Hired scabs</a:t>
            </a:r>
          </a:p>
          <a:p>
            <a:r>
              <a:rPr lang="en-US" dirty="0">
                <a:latin typeface="Franklin Gothic Medium" panose="020B0603020102020204" pitchFamily="34" charset="0"/>
              </a:rPr>
              <a:t>&lt;10% of strikers </a:t>
            </a:r>
          </a:p>
          <a:p>
            <a:endParaRPr lang="en-US" dirty="0">
              <a:latin typeface="Franklin Gothic Medium" panose="020B0603020102020204" pitchFamily="34" charset="0"/>
            </a:endParaRPr>
          </a:p>
          <a:p>
            <a:endParaRPr lang="en-US" dirty="0">
              <a:latin typeface="Franklin Gothic Medium" panose="020B0603020102020204" pitchFamily="34" charset="0"/>
            </a:endParaRPr>
          </a:p>
        </p:txBody>
      </p:sp>
      <p:pic>
        <p:nvPicPr>
          <p:cNvPr id="4" name="Content Placeholder 3">
            <a:extLst>
              <a:ext uri="{FF2B5EF4-FFF2-40B4-BE49-F238E27FC236}">
                <a16:creationId xmlns:a16="http://schemas.microsoft.com/office/drawing/2014/main" id="{DF49474C-DA95-4DF3-8051-EE05582A9FD8}"/>
              </a:ext>
            </a:extLst>
          </p:cNvPr>
          <p:cNvPicPr>
            <a:picLocks noGrp="1" noChangeAspect="1"/>
          </p:cNvPicPr>
          <p:nvPr>
            <p:ph idx="1"/>
          </p:nvPr>
        </p:nvPicPr>
        <p:blipFill>
          <a:blip r:embed="rId2"/>
          <a:stretch>
            <a:fillRect/>
          </a:stretch>
        </p:blipFill>
        <p:spPr>
          <a:xfrm>
            <a:off x="422568" y="1069670"/>
            <a:ext cx="5287352" cy="4907324"/>
          </a:xfrm>
        </p:spPr>
      </p:pic>
      <p:sp>
        <p:nvSpPr>
          <p:cNvPr id="6" name="Footer Placeholder 3">
            <a:extLst>
              <a:ext uri="{FF2B5EF4-FFF2-40B4-BE49-F238E27FC236}">
                <a16:creationId xmlns:a16="http://schemas.microsoft.com/office/drawing/2014/main" id="{9BDBA383-4052-4972-B8AD-810F5F6C71B7}"/>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9871317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B13DEC-1813-4349-B322-3DAD41F85968}"/>
              </a:ext>
            </a:extLst>
          </p:cNvPr>
          <p:cNvSpPr>
            <a:spLocks noGrp="1"/>
          </p:cNvSpPr>
          <p:nvPr>
            <p:ph type="title"/>
          </p:nvPr>
        </p:nvSpPr>
        <p:spPr/>
        <p:txBody>
          <a:bodyPr/>
          <a:lstStyle/>
          <a:p>
            <a:r>
              <a:rPr lang="en-US" sz="4800" dirty="0">
                <a:latin typeface="Franklin Gothic Medium" panose="020B0603020102020204" pitchFamily="34" charset="0"/>
              </a:rPr>
              <a:t>Union Busting in </a:t>
            </a:r>
            <a:r>
              <a:rPr lang="en-US" sz="4800" i="1" dirty="0">
                <a:latin typeface="Franklin Gothic Medium" panose="020B0603020102020204" pitchFamily="34" charset="0"/>
              </a:rPr>
              <a:t>(NEW) </a:t>
            </a:r>
            <a:r>
              <a:rPr lang="en-US" sz="4800" dirty="0">
                <a:latin typeface="Franklin Gothic Medium" panose="020B0603020102020204" pitchFamily="34" charset="0"/>
              </a:rPr>
              <a:t>Media</a:t>
            </a:r>
          </a:p>
        </p:txBody>
      </p:sp>
      <p:pic>
        <p:nvPicPr>
          <p:cNvPr id="10" name="Content Placeholder 9">
            <a:extLst>
              <a:ext uri="{FF2B5EF4-FFF2-40B4-BE49-F238E27FC236}">
                <a16:creationId xmlns:a16="http://schemas.microsoft.com/office/drawing/2014/main" id="{003E59B9-D0F9-451F-A9F8-951062C9B746}"/>
              </a:ext>
            </a:extLst>
          </p:cNvPr>
          <p:cNvPicPr>
            <a:picLocks noGrp="1" noChangeAspect="1"/>
          </p:cNvPicPr>
          <p:nvPr>
            <p:ph sz="half" idx="1"/>
          </p:nvPr>
        </p:nvPicPr>
        <p:blipFill>
          <a:blip r:embed="rId2"/>
          <a:stretch>
            <a:fillRect/>
          </a:stretch>
        </p:blipFill>
        <p:spPr>
          <a:xfrm>
            <a:off x="4465636" y="3795498"/>
            <a:ext cx="5887723" cy="2359031"/>
          </a:xfrm>
        </p:spPr>
      </p:pic>
      <p:pic>
        <p:nvPicPr>
          <p:cNvPr id="16" name="Picture 15">
            <a:extLst>
              <a:ext uri="{FF2B5EF4-FFF2-40B4-BE49-F238E27FC236}">
                <a16:creationId xmlns:a16="http://schemas.microsoft.com/office/drawing/2014/main" id="{38D9198A-C041-431C-96F0-41D48D8746C5}"/>
              </a:ext>
            </a:extLst>
          </p:cNvPr>
          <p:cNvPicPr>
            <a:picLocks noChangeAspect="1"/>
          </p:cNvPicPr>
          <p:nvPr/>
        </p:nvPicPr>
        <p:blipFill>
          <a:blip r:embed="rId3"/>
          <a:stretch>
            <a:fillRect/>
          </a:stretch>
        </p:blipFill>
        <p:spPr>
          <a:xfrm>
            <a:off x="412366" y="1269999"/>
            <a:ext cx="3712594" cy="4848833"/>
          </a:xfrm>
          <a:prstGeom prst="rect">
            <a:avLst/>
          </a:prstGeom>
        </p:spPr>
      </p:pic>
      <p:pic>
        <p:nvPicPr>
          <p:cNvPr id="19" name="Content Placeholder 18">
            <a:extLst>
              <a:ext uri="{FF2B5EF4-FFF2-40B4-BE49-F238E27FC236}">
                <a16:creationId xmlns:a16="http://schemas.microsoft.com/office/drawing/2014/main" id="{2EC511A4-889D-4255-B5F7-EDE551DFB292}"/>
              </a:ext>
            </a:extLst>
          </p:cNvPr>
          <p:cNvPicPr>
            <a:picLocks noGrp="1" noChangeAspect="1"/>
          </p:cNvPicPr>
          <p:nvPr>
            <p:ph sz="half" idx="2"/>
          </p:nvPr>
        </p:nvPicPr>
        <p:blipFill>
          <a:blip r:embed="rId4"/>
          <a:stretch>
            <a:fillRect/>
          </a:stretch>
        </p:blipFill>
        <p:spPr>
          <a:xfrm>
            <a:off x="5344160" y="1069987"/>
            <a:ext cx="5996623" cy="2359031"/>
          </a:xfrm>
        </p:spPr>
      </p:pic>
      <p:sp>
        <p:nvSpPr>
          <p:cNvPr id="6" name="Footer Placeholder 3">
            <a:extLst>
              <a:ext uri="{FF2B5EF4-FFF2-40B4-BE49-F238E27FC236}">
                <a16:creationId xmlns:a16="http://schemas.microsoft.com/office/drawing/2014/main" id="{730DAD19-610E-463F-B307-E419A4786B2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048758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2BF85AAC-30E8-4ED7-8776-EE573C12B8F0}"/>
              </a:ext>
            </a:extLst>
          </p:cNvPr>
          <p:cNvPicPr>
            <a:picLocks noGrp="1" noChangeAspect="1"/>
          </p:cNvPicPr>
          <p:nvPr>
            <p:ph sz="half" idx="1"/>
          </p:nvPr>
        </p:nvPicPr>
        <p:blipFill>
          <a:blip r:embed="rId2"/>
          <a:stretch>
            <a:fillRect/>
          </a:stretch>
        </p:blipFill>
        <p:spPr>
          <a:xfrm>
            <a:off x="231141" y="1503680"/>
            <a:ext cx="5775960" cy="3850640"/>
          </a:xfrm>
        </p:spPr>
      </p:pic>
      <p:sp>
        <p:nvSpPr>
          <p:cNvPr id="3" name="Content Placeholder 2">
            <a:extLst>
              <a:ext uri="{FF2B5EF4-FFF2-40B4-BE49-F238E27FC236}">
                <a16:creationId xmlns:a16="http://schemas.microsoft.com/office/drawing/2014/main" id="{188B9245-1E3C-406E-B775-78BD98E6BCD2}"/>
              </a:ext>
            </a:extLst>
          </p:cNvPr>
          <p:cNvSpPr>
            <a:spLocks noGrp="1"/>
          </p:cNvSpPr>
          <p:nvPr>
            <p:ph sz="half" idx="2"/>
          </p:nvPr>
        </p:nvSpPr>
        <p:spPr>
          <a:xfrm>
            <a:off x="6024880" y="1097280"/>
            <a:ext cx="5935979" cy="4865521"/>
          </a:xfrm>
        </p:spPr>
        <p:txBody>
          <a:bodyPr/>
          <a:lstStyle/>
          <a:p>
            <a:pPr marL="0" indent="0" algn="ctr">
              <a:buNone/>
            </a:pPr>
            <a:r>
              <a:rPr lang="en-US" sz="3600" b="1" dirty="0">
                <a:latin typeface="Franklin Gothic Medium" panose="020B0603020102020204" pitchFamily="34" charset="0"/>
              </a:rPr>
              <a:t>2019 UAW / GM Strike</a:t>
            </a:r>
          </a:p>
          <a:p>
            <a:r>
              <a:rPr lang="en-US" dirty="0">
                <a:latin typeface="Franklin Gothic Medium" panose="020B0603020102020204" pitchFamily="34" charset="0"/>
              </a:rPr>
              <a:t>1st Strike in 39 years</a:t>
            </a:r>
          </a:p>
          <a:p>
            <a:pPr lvl="1"/>
            <a:r>
              <a:rPr lang="en-US" dirty="0">
                <a:latin typeface="Franklin Gothic Medium" panose="020B0603020102020204" pitchFamily="34" charset="0"/>
              </a:rPr>
              <a:t>49,000 workers, 52 plants</a:t>
            </a:r>
          </a:p>
          <a:p>
            <a:pPr lvl="1"/>
            <a:r>
              <a:rPr lang="en-US" dirty="0">
                <a:latin typeface="Franklin Gothic Medium" panose="020B0603020102020204" pitchFamily="34" charset="0"/>
              </a:rPr>
              <a:t>19 states</a:t>
            </a:r>
          </a:p>
          <a:p>
            <a:r>
              <a:rPr lang="en-US" dirty="0">
                <a:latin typeface="Franklin Gothic Medium" panose="020B0603020102020204" pitchFamily="34" charset="0"/>
              </a:rPr>
              <a:t>Rochester, NY- 1,000 workers</a:t>
            </a:r>
          </a:p>
          <a:p>
            <a:r>
              <a:rPr lang="en-US" dirty="0">
                <a:latin typeface="Franklin Gothic Medium" panose="020B0603020102020204" pitchFamily="34" charset="0"/>
              </a:rPr>
              <a:t>Major area employer </a:t>
            </a:r>
          </a:p>
          <a:p>
            <a:r>
              <a:rPr lang="en-US" dirty="0">
                <a:latin typeface="Franklin Gothic Medium" panose="020B0603020102020204" pitchFamily="34" charset="0"/>
              </a:rPr>
              <a:t>Takes 2 days before Rochester Democrat-Chronicle reports</a:t>
            </a:r>
          </a:p>
          <a:p>
            <a:endParaRPr lang="en-US" dirty="0">
              <a:latin typeface="Franklin Gothic Medium" panose="020B0603020102020204" pitchFamily="34" charset="0"/>
            </a:endParaRPr>
          </a:p>
        </p:txBody>
      </p:sp>
      <p:sp>
        <p:nvSpPr>
          <p:cNvPr id="4" name="Title 3">
            <a:extLst>
              <a:ext uri="{FF2B5EF4-FFF2-40B4-BE49-F238E27FC236}">
                <a16:creationId xmlns:a16="http://schemas.microsoft.com/office/drawing/2014/main" id="{6E09D4BC-4CDC-4622-9F0D-E774A361D345}"/>
              </a:ext>
            </a:extLst>
          </p:cNvPr>
          <p:cNvSpPr>
            <a:spLocks noGrp="1"/>
          </p:cNvSpPr>
          <p:nvPr>
            <p:ph type="title"/>
          </p:nvPr>
        </p:nvSpPr>
        <p:spPr/>
        <p:txBody>
          <a:bodyPr/>
          <a:lstStyle/>
          <a:p>
            <a:r>
              <a:rPr lang="en-US" sz="4800" dirty="0">
                <a:latin typeface="Franklin Gothic Medium" panose="020B0603020102020204" pitchFamily="34" charset="0"/>
              </a:rPr>
              <a:t>Lack of Visibility</a:t>
            </a:r>
          </a:p>
        </p:txBody>
      </p:sp>
      <p:sp>
        <p:nvSpPr>
          <p:cNvPr id="5" name="Footer Placeholder 3">
            <a:extLst>
              <a:ext uri="{FF2B5EF4-FFF2-40B4-BE49-F238E27FC236}">
                <a16:creationId xmlns:a16="http://schemas.microsoft.com/office/drawing/2014/main" id="{E4E7D74B-5938-4C25-B7F3-2849FD71D688}"/>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6717264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154D15A4-8308-4240-BCA8-BDAC2C978C19}"/>
              </a:ext>
            </a:extLst>
          </p:cNvPr>
          <p:cNvSpPr>
            <a:spLocks noGrp="1"/>
          </p:cNvSpPr>
          <p:nvPr>
            <p:ph idx="1"/>
          </p:nvPr>
        </p:nvSpPr>
        <p:spPr/>
        <p:txBody>
          <a:bodyPr/>
          <a:lstStyle/>
          <a:p>
            <a:endParaRPr lang="en-US" b="1" dirty="0">
              <a:latin typeface="Franklin Gothic Medium" panose="020B0603020102020204" pitchFamily="34" charset="0"/>
            </a:endParaRPr>
          </a:p>
          <a:p>
            <a:endParaRPr lang="en-US" b="1" dirty="0">
              <a:latin typeface="Franklin Gothic Medium" panose="020B0603020102020204" pitchFamily="34" charset="0"/>
            </a:endParaRPr>
          </a:p>
          <a:p>
            <a:r>
              <a:rPr lang="en-US" b="1" dirty="0">
                <a:latin typeface="Franklin Gothic Medium" panose="020B0603020102020204" pitchFamily="34" charset="0"/>
              </a:rPr>
              <a:t>“The public is not aware of the unions because the media doesn’t cover them, so when the unions try to organize…. they are seen as outsiders.” </a:t>
            </a:r>
          </a:p>
          <a:p>
            <a:pPr algn="r"/>
            <a:r>
              <a:rPr lang="en-US" dirty="0">
                <a:latin typeface="Franklin Gothic Medium" panose="020B0603020102020204" pitchFamily="34" charset="0"/>
              </a:rPr>
              <a:t>–</a:t>
            </a:r>
            <a:r>
              <a:rPr lang="en-US" dirty="0" err="1">
                <a:latin typeface="Franklin Gothic Medium" panose="020B0603020102020204" pitchFamily="34" charset="0"/>
              </a:rPr>
              <a:t>LaKecha</a:t>
            </a:r>
            <a:r>
              <a:rPr lang="en-US" dirty="0">
                <a:latin typeface="Franklin Gothic Medium" panose="020B0603020102020204" pitchFamily="34" charset="0"/>
              </a:rPr>
              <a:t> Strickland, Chattanooga Area Labor Council</a:t>
            </a:r>
          </a:p>
        </p:txBody>
      </p:sp>
      <p:sp>
        <p:nvSpPr>
          <p:cNvPr id="6" name="Title 5">
            <a:extLst>
              <a:ext uri="{FF2B5EF4-FFF2-40B4-BE49-F238E27FC236}">
                <a16:creationId xmlns:a16="http://schemas.microsoft.com/office/drawing/2014/main" id="{96E6C172-E168-4444-990F-0A13573FC13E}"/>
              </a:ext>
            </a:extLst>
          </p:cNvPr>
          <p:cNvSpPr>
            <a:spLocks noGrp="1"/>
          </p:cNvSpPr>
          <p:nvPr>
            <p:ph type="title"/>
          </p:nvPr>
        </p:nvSpPr>
        <p:spPr/>
        <p:txBody>
          <a:bodyPr/>
          <a:lstStyle/>
          <a:p>
            <a:r>
              <a:rPr lang="en-US" sz="4800" dirty="0">
                <a:latin typeface="Franklin Gothic Medium" panose="020B0603020102020204" pitchFamily="34" charset="0"/>
              </a:rPr>
              <a:t>Lack of Visibility Impact</a:t>
            </a:r>
          </a:p>
        </p:txBody>
      </p:sp>
      <p:sp>
        <p:nvSpPr>
          <p:cNvPr id="4" name="Footer Placeholder 3">
            <a:extLst>
              <a:ext uri="{FF2B5EF4-FFF2-40B4-BE49-F238E27FC236}">
                <a16:creationId xmlns:a16="http://schemas.microsoft.com/office/drawing/2014/main" id="{28F7C814-97A3-420A-BF14-98CC7E70116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5065213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154D15A4-8308-4240-BCA8-BDAC2C978C19}"/>
              </a:ext>
            </a:extLst>
          </p:cNvPr>
          <p:cNvSpPr>
            <a:spLocks noGrp="1"/>
          </p:cNvSpPr>
          <p:nvPr>
            <p:ph idx="1"/>
          </p:nvPr>
        </p:nvSpPr>
        <p:spPr/>
        <p:txBody>
          <a:bodyPr/>
          <a:lstStyle/>
          <a:p>
            <a:endParaRPr lang="en-US" b="1" dirty="0">
              <a:latin typeface="Franklin Gothic Medium" panose="020B0603020102020204" pitchFamily="34" charset="0"/>
            </a:endParaRPr>
          </a:p>
          <a:p>
            <a:endParaRPr lang="en-US" b="1" dirty="0">
              <a:latin typeface="Franklin Gothic Medium" panose="020B0603020102020204" pitchFamily="34" charset="0"/>
            </a:endParaRPr>
          </a:p>
          <a:p>
            <a:r>
              <a:rPr lang="en-US" b="1" dirty="0">
                <a:latin typeface="Franklin Gothic Medium" panose="020B0603020102020204" pitchFamily="34" charset="0"/>
              </a:rPr>
              <a:t>“When the media doesn’t cover important struggles, especially victories that we are having in the south, it discourages rather than inspires workers who want to organize.”</a:t>
            </a:r>
          </a:p>
          <a:p>
            <a:pPr algn="r"/>
            <a:r>
              <a:rPr lang="en-US" dirty="0">
                <a:latin typeface="Franklin Gothic Medium" panose="020B0603020102020204" pitchFamily="34" charset="0"/>
              </a:rPr>
              <a:t>-</a:t>
            </a:r>
            <a:r>
              <a:rPr lang="en-US" dirty="0" err="1">
                <a:latin typeface="Franklin Gothic Medium" panose="020B0603020102020204" pitchFamily="34" charset="0"/>
              </a:rPr>
              <a:t>MaryBe</a:t>
            </a:r>
            <a:r>
              <a:rPr lang="en-US" dirty="0">
                <a:latin typeface="Franklin Gothic Medium" panose="020B0603020102020204" pitchFamily="34" charset="0"/>
              </a:rPr>
              <a:t> McMillan, NC AFL-CIO</a:t>
            </a:r>
          </a:p>
        </p:txBody>
      </p:sp>
      <p:sp>
        <p:nvSpPr>
          <p:cNvPr id="6" name="Title 5">
            <a:extLst>
              <a:ext uri="{FF2B5EF4-FFF2-40B4-BE49-F238E27FC236}">
                <a16:creationId xmlns:a16="http://schemas.microsoft.com/office/drawing/2014/main" id="{96E6C172-E168-4444-990F-0A13573FC13E}"/>
              </a:ext>
            </a:extLst>
          </p:cNvPr>
          <p:cNvSpPr>
            <a:spLocks noGrp="1"/>
          </p:cNvSpPr>
          <p:nvPr>
            <p:ph type="title"/>
          </p:nvPr>
        </p:nvSpPr>
        <p:spPr/>
        <p:txBody>
          <a:bodyPr/>
          <a:lstStyle/>
          <a:p>
            <a:r>
              <a:rPr lang="en-US" sz="4800" dirty="0">
                <a:latin typeface="Franklin Gothic Medium" panose="020B0603020102020204" pitchFamily="34" charset="0"/>
              </a:rPr>
              <a:t>Lack of Visibility Impact</a:t>
            </a:r>
          </a:p>
        </p:txBody>
      </p:sp>
      <p:sp>
        <p:nvSpPr>
          <p:cNvPr id="4" name="Footer Placeholder 3">
            <a:extLst>
              <a:ext uri="{FF2B5EF4-FFF2-40B4-BE49-F238E27FC236}">
                <a16:creationId xmlns:a16="http://schemas.microsoft.com/office/drawing/2014/main" id="{4CB0DCFC-A306-490D-BE4B-9A9FFBD08E7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063787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7C7C380-AF36-4AD8-A4F5-3A40B1CAB0FD}"/>
              </a:ext>
            </a:extLst>
          </p:cNvPr>
          <p:cNvSpPr>
            <a:spLocks noGrp="1"/>
          </p:cNvSpPr>
          <p:nvPr>
            <p:ph idx="1"/>
          </p:nvPr>
        </p:nvSpPr>
        <p:spPr/>
        <p:txBody>
          <a:bodyPr/>
          <a:lstStyle/>
          <a:p>
            <a:endParaRPr lang="en-US" sz="3600" b="1" dirty="0">
              <a:latin typeface="Franklin Gothic Medium" panose="020B0603020102020204" pitchFamily="34" charset="0"/>
            </a:endParaRPr>
          </a:p>
          <a:p>
            <a:r>
              <a:rPr lang="en-US" sz="3600" b="1" dirty="0">
                <a:latin typeface="Franklin Gothic Medium" panose="020B0603020102020204" pitchFamily="34" charset="0"/>
              </a:rPr>
              <a:t>Here’s the landscape:</a:t>
            </a:r>
          </a:p>
          <a:p>
            <a:endParaRPr lang="en-US" sz="3600" b="1" dirty="0">
              <a:latin typeface="Franklin Gothic Medium" panose="020B0603020102020204" pitchFamily="34" charset="0"/>
            </a:endParaRPr>
          </a:p>
          <a:p>
            <a:pPr marL="457200" indent="-457200">
              <a:buFont typeface="Arial" panose="020B0604020202020204" pitchFamily="34" charset="0"/>
              <a:buChar char="•"/>
            </a:pPr>
            <a:r>
              <a:rPr lang="en-US" sz="3600" dirty="0">
                <a:latin typeface="Franklin Gothic Medium" panose="020B0603020102020204" pitchFamily="34" charset="0"/>
              </a:rPr>
              <a:t>Only 6 full time labor reporters in the top 25 newspapers</a:t>
            </a:r>
          </a:p>
          <a:p>
            <a:pPr marL="457200" indent="-457200">
              <a:buFont typeface="Arial" panose="020B0604020202020204" pitchFamily="34" charset="0"/>
              <a:buChar char="•"/>
            </a:pPr>
            <a:r>
              <a:rPr lang="en-US" sz="3600" dirty="0">
                <a:latin typeface="Franklin Gothic Medium" panose="020B0603020102020204" pitchFamily="34" charset="0"/>
              </a:rPr>
              <a:t>No labor reporters in network or cable news</a:t>
            </a:r>
          </a:p>
          <a:p>
            <a:pPr marL="457200" indent="-457200">
              <a:buFont typeface="Arial" panose="020B0604020202020204" pitchFamily="34" charset="0"/>
              <a:buChar char="•"/>
            </a:pPr>
            <a:r>
              <a:rPr lang="en-US" sz="3600" dirty="0">
                <a:latin typeface="Franklin Gothic Medium" panose="020B0603020102020204" pitchFamily="34" charset="0"/>
              </a:rPr>
              <a:t>No labor reporters at NPR or PBS</a:t>
            </a:r>
          </a:p>
          <a:p>
            <a:pPr marL="457200" indent="-457200">
              <a:buFont typeface="Arial" panose="020B0604020202020204" pitchFamily="34" charset="0"/>
              <a:buChar char="•"/>
            </a:pPr>
            <a:endParaRPr lang="en-US" sz="3600" dirty="0">
              <a:latin typeface="Franklin Gothic Medium" panose="020B0603020102020204" pitchFamily="34" charset="0"/>
            </a:endParaRPr>
          </a:p>
        </p:txBody>
      </p:sp>
      <p:sp>
        <p:nvSpPr>
          <p:cNvPr id="2" name="Title 1">
            <a:extLst>
              <a:ext uri="{FF2B5EF4-FFF2-40B4-BE49-F238E27FC236}">
                <a16:creationId xmlns:a16="http://schemas.microsoft.com/office/drawing/2014/main" id="{9CD8FE23-7216-4ED7-9A14-8E1CF2EB1FF3}"/>
              </a:ext>
            </a:extLst>
          </p:cNvPr>
          <p:cNvSpPr>
            <a:spLocks noGrp="1"/>
          </p:cNvSpPr>
          <p:nvPr>
            <p:ph type="title"/>
          </p:nvPr>
        </p:nvSpPr>
        <p:spPr/>
        <p:txBody>
          <a:bodyPr/>
          <a:lstStyle/>
          <a:p>
            <a:r>
              <a:rPr lang="en-US" sz="4800" dirty="0">
                <a:latin typeface="Franklin Gothic Medium" panose="020B0603020102020204" pitchFamily="34" charset="0"/>
              </a:rPr>
              <a:t>Labor News Desert</a:t>
            </a:r>
          </a:p>
        </p:txBody>
      </p:sp>
      <p:sp>
        <p:nvSpPr>
          <p:cNvPr id="4" name="Footer Placeholder 3">
            <a:extLst>
              <a:ext uri="{FF2B5EF4-FFF2-40B4-BE49-F238E27FC236}">
                <a16:creationId xmlns:a16="http://schemas.microsoft.com/office/drawing/2014/main" id="{608369B4-DD4F-478B-8046-8863D2E1629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4981760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AB7962BE-D591-48CE-AF34-873419915183}"/>
              </a:ext>
            </a:extLst>
          </p:cNvPr>
          <p:cNvPicPr>
            <a:picLocks noGrp="1" noChangeAspect="1"/>
          </p:cNvPicPr>
          <p:nvPr>
            <p:ph sz="half" idx="1"/>
          </p:nvPr>
        </p:nvPicPr>
        <p:blipFill>
          <a:blip r:embed="rId2"/>
          <a:stretch>
            <a:fillRect/>
          </a:stretch>
        </p:blipFill>
        <p:spPr>
          <a:xfrm>
            <a:off x="2185445" y="1635761"/>
            <a:ext cx="7821110" cy="4520602"/>
          </a:xfrm>
        </p:spPr>
      </p:pic>
      <p:sp>
        <p:nvSpPr>
          <p:cNvPr id="7" name="Content Placeholder 6">
            <a:extLst>
              <a:ext uri="{FF2B5EF4-FFF2-40B4-BE49-F238E27FC236}">
                <a16:creationId xmlns:a16="http://schemas.microsoft.com/office/drawing/2014/main" id="{100F9201-2D17-4694-AC67-67F42D74FAE2}"/>
              </a:ext>
            </a:extLst>
          </p:cNvPr>
          <p:cNvSpPr>
            <a:spLocks noGrp="1"/>
          </p:cNvSpPr>
          <p:nvPr>
            <p:ph sz="half" idx="2"/>
          </p:nvPr>
        </p:nvSpPr>
        <p:spPr>
          <a:xfrm>
            <a:off x="426721" y="975361"/>
            <a:ext cx="11400990" cy="853440"/>
          </a:xfrm>
        </p:spPr>
        <p:txBody>
          <a:bodyPr/>
          <a:lstStyle/>
          <a:p>
            <a:pPr marL="0" indent="0" algn="ctr">
              <a:buNone/>
            </a:pPr>
            <a:r>
              <a:rPr lang="en-US" b="1" dirty="0">
                <a:latin typeface="Franklin Gothic Medium" panose="020B0603020102020204" pitchFamily="34" charset="0"/>
              </a:rPr>
              <a:t>We live in a working class and labor news DESERT</a:t>
            </a:r>
          </a:p>
        </p:txBody>
      </p:sp>
      <p:sp>
        <p:nvSpPr>
          <p:cNvPr id="5" name="Title 4">
            <a:extLst>
              <a:ext uri="{FF2B5EF4-FFF2-40B4-BE49-F238E27FC236}">
                <a16:creationId xmlns:a16="http://schemas.microsoft.com/office/drawing/2014/main" id="{AB37E700-1582-4483-AED7-C346A7A29274}"/>
              </a:ext>
            </a:extLst>
          </p:cNvPr>
          <p:cNvSpPr>
            <a:spLocks noGrp="1"/>
          </p:cNvSpPr>
          <p:nvPr>
            <p:ph type="title"/>
          </p:nvPr>
        </p:nvSpPr>
        <p:spPr/>
        <p:txBody>
          <a:bodyPr/>
          <a:lstStyle/>
          <a:p>
            <a:r>
              <a:rPr lang="en-US" sz="4800" dirty="0">
                <a:latin typeface="Franklin Gothic Medium" panose="020B0603020102020204" pitchFamily="34" charset="0"/>
              </a:rPr>
              <a:t>Labor News Desert</a:t>
            </a:r>
          </a:p>
        </p:txBody>
      </p:sp>
      <p:sp>
        <p:nvSpPr>
          <p:cNvPr id="6" name="Footer Placeholder 3">
            <a:extLst>
              <a:ext uri="{FF2B5EF4-FFF2-40B4-BE49-F238E27FC236}">
                <a16:creationId xmlns:a16="http://schemas.microsoft.com/office/drawing/2014/main" id="{18406D71-FFC1-4BAF-B07B-D43927A83C9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0076472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53ADDC-778C-4C65-843A-FECB0BF1CDC0}"/>
              </a:ext>
            </a:extLst>
          </p:cNvPr>
          <p:cNvSpPr>
            <a:spLocks noGrp="1"/>
          </p:cNvSpPr>
          <p:nvPr>
            <p:ph idx="1"/>
          </p:nvPr>
        </p:nvSpPr>
        <p:spPr/>
        <p:txBody>
          <a:bodyPr/>
          <a:lstStyle/>
          <a:p>
            <a:endParaRPr lang="en-US" sz="3600" dirty="0">
              <a:latin typeface="Franklin Gothic Medium" panose="020B0603020102020204" pitchFamily="34" charset="0"/>
            </a:endParaRPr>
          </a:p>
          <a:p>
            <a:pPr algn="ctr"/>
            <a:r>
              <a:rPr lang="en-US" sz="3600" b="1" dirty="0">
                <a:latin typeface="Franklin Gothic Medium" panose="020B0603020102020204" pitchFamily="34" charset="0"/>
              </a:rPr>
              <a:t>How do we answer the lack of visibility?</a:t>
            </a:r>
          </a:p>
          <a:p>
            <a:endParaRPr lang="en-US" sz="3600" dirty="0">
              <a:latin typeface="Franklin Gothic Medium" panose="020B0603020102020204" pitchFamily="34" charset="0"/>
            </a:endParaRPr>
          </a:p>
          <a:p>
            <a:pPr marL="457200" indent="-457200">
              <a:buFont typeface="Arial" panose="020B0604020202020204" pitchFamily="34" charset="0"/>
              <a:buChar char="•"/>
            </a:pPr>
            <a:r>
              <a:rPr lang="en-US" sz="3600" dirty="0">
                <a:latin typeface="Franklin Gothic Medium" panose="020B0603020102020204" pitchFamily="34" charset="0"/>
              </a:rPr>
              <a:t>Build relationships with local media</a:t>
            </a:r>
          </a:p>
          <a:p>
            <a:pPr marL="457200" indent="-457200">
              <a:buFont typeface="Arial" panose="020B0604020202020204" pitchFamily="34" charset="0"/>
              <a:buChar char="•"/>
            </a:pPr>
            <a:r>
              <a:rPr lang="en-US" sz="3600" dirty="0">
                <a:latin typeface="Franklin Gothic Medium" panose="020B0603020102020204" pitchFamily="34" charset="0"/>
              </a:rPr>
              <a:t>Support labor media</a:t>
            </a:r>
          </a:p>
          <a:p>
            <a:pPr marL="457200" indent="-457200">
              <a:buFont typeface="Arial" panose="020B0604020202020204" pitchFamily="34" charset="0"/>
              <a:buChar char="•"/>
            </a:pPr>
            <a:r>
              <a:rPr lang="en-US" sz="3600" dirty="0">
                <a:latin typeface="Franklin Gothic Medium" panose="020B0603020102020204" pitchFamily="34" charset="0"/>
              </a:rPr>
              <a:t>Create our own media</a:t>
            </a:r>
          </a:p>
          <a:p>
            <a:endParaRPr lang="en-US" sz="3600" dirty="0">
              <a:latin typeface="Franklin Gothic Medium" panose="020B0603020102020204" pitchFamily="34" charset="0"/>
            </a:endParaRPr>
          </a:p>
          <a:p>
            <a:pPr algn="ctr"/>
            <a:endParaRPr lang="en-US" sz="3600" dirty="0">
              <a:latin typeface="Franklin Gothic Medium" panose="020B0603020102020204" pitchFamily="34" charset="0"/>
            </a:endParaRPr>
          </a:p>
        </p:txBody>
      </p:sp>
      <p:sp>
        <p:nvSpPr>
          <p:cNvPr id="3" name="Title 2">
            <a:extLst>
              <a:ext uri="{FF2B5EF4-FFF2-40B4-BE49-F238E27FC236}">
                <a16:creationId xmlns:a16="http://schemas.microsoft.com/office/drawing/2014/main" id="{BF2A5F2D-9BEF-4CC7-B6B0-6FF875743240}"/>
              </a:ext>
            </a:extLst>
          </p:cNvPr>
          <p:cNvSpPr>
            <a:spLocks noGrp="1"/>
          </p:cNvSpPr>
          <p:nvPr>
            <p:ph type="title"/>
          </p:nvPr>
        </p:nvSpPr>
        <p:spPr/>
        <p:txBody>
          <a:bodyPr/>
          <a:lstStyle/>
          <a:p>
            <a:r>
              <a:rPr lang="en-US" sz="4800" dirty="0">
                <a:latin typeface="Franklin Gothic Medium" panose="020B0603020102020204" pitchFamily="34" charset="0"/>
              </a:rPr>
              <a:t>Building the Labor Press</a:t>
            </a:r>
          </a:p>
        </p:txBody>
      </p:sp>
      <p:sp>
        <p:nvSpPr>
          <p:cNvPr id="4" name="Footer Placeholder 3">
            <a:extLst>
              <a:ext uri="{FF2B5EF4-FFF2-40B4-BE49-F238E27FC236}">
                <a16:creationId xmlns:a16="http://schemas.microsoft.com/office/drawing/2014/main" id="{D2FC3A99-025D-4AE5-A284-C5EA8979C92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900478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7406640" y="2931140"/>
            <a:ext cx="2669905" cy="2917491"/>
          </a:xfrm>
          <a:prstGeom prst="rect">
            <a:avLst/>
          </a:prstGeom>
        </p:spPr>
      </p:pic>
      <p:pic>
        <p:nvPicPr>
          <p:cNvPr id="4" name="Picture 3"/>
          <p:cNvPicPr>
            <a:picLocks noChangeAspect="1"/>
          </p:cNvPicPr>
          <p:nvPr/>
        </p:nvPicPr>
        <p:blipFill>
          <a:blip r:embed="rId4"/>
          <a:stretch>
            <a:fillRect/>
          </a:stretch>
        </p:blipFill>
        <p:spPr>
          <a:xfrm>
            <a:off x="8915731" y="1280224"/>
            <a:ext cx="2697357" cy="2046503"/>
          </a:xfrm>
          <a:prstGeom prst="rect">
            <a:avLst/>
          </a:prstGeom>
        </p:spPr>
      </p:pic>
      <p:sp>
        <p:nvSpPr>
          <p:cNvPr id="3" name="Text Placeholder 2"/>
          <p:cNvSpPr>
            <a:spLocks noGrp="1"/>
          </p:cNvSpPr>
          <p:nvPr>
            <p:ph type="body" sz="half" idx="2"/>
          </p:nvPr>
        </p:nvSpPr>
        <p:spPr/>
        <p:txBody>
          <a:bodyPr/>
          <a:lstStyle/>
          <a:p>
            <a:pPr marL="0" indent="0">
              <a:buNone/>
            </a:pPr>
            <a:r>
              <a:rPr lang="en-US" altLang="en-US" dirty="0">
                <a:latin typeface="Franklin Gothic Medium" panose="020B0603020102020204" pitchFamily="34" charset="0"/>
              </a:rPr>
              <a:t>In 1886, some skilled trades united to form the American Federation of Labor (AFL).  </a:t>
            </a:r>
          </a:p>
          <a:p>
            <a:pPr marL="0" indent="0">
              <a:buNone/>
            </a:pPr>
            <a:endParaRPr lang="en-US" altLang="en-US" dirty="0">
              <a:latin typeface="Franklin Gothic Medium" panose="020B0603020102020204" pitchFamily="34" charset="0"/>
            </a:endParaRPr>
          </a:p>
          <a:p>
            <a:pPr marL="0" indent="0">
              <a:buNone/>
            </a:pPr>
            <a:r>
              <a:rPr lang="en-US" altLang="en-US" dirty="0">
                <a:latin typeface="Franklin Gothic Medium" panose="020B0603020102020204" pitchFamily="34" charset="0"/>
              </a:rPr>
              <a:t>A turning point came in the 1911, with the Triangle Shirtwaist Fire, one of the worst tragedies in American labor history.</a:t>
            </a:r>
          </a:p>
          <a:p>
            <a:pPr marL="0" indent="0">
              <a:buNone/>
            </a:pPr>
            <a:endParaRPr lang="en-US" dirty="0"/>
          </a:p>
        </p:txBody>
      </p:sp>
      <p:sp>
        <p:nvSpPr>
          <p:cNvPr id="10" name="Title 9"/>
          <p:cNvSpPr>
            <a:spLocks noGrp="1"/>
          </p:cNvSpPr>
          <p:nvPr>
            <p:ph type="title"/>
          </p:nvPr>
        </p:nvSpPr>
        <p:spPr/>
        <p:txBody>
          <a:bodyPr/>
          <a:lstStyle/>
          <a:p>
            <a:r>
              <a:rPr lang="en-US" sz="4800" dirty="0">
                <a:latin typeface="Franklin Gothic Medium" panose="020B0603020102020204" pitchFamily="34" charset="0"/>
              </a:rPr>
              <a:t>OUR LEGACY</a:t>
            </a:r>
          </a:p>
        </p:txBody>
      </p:sp>
    </p:spTree>
    <p:extLst>
      <p:ext uri="{BB962C8B-B14F-4D97-AF65-F5344CB8AC3E}">
        <p14:creationId xmlns:p14="http://schemas.microsoft.com/office/powerpoint/2010/main" val="3882506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F9B852-6B70-49A4-BE39-44CBFFE20EF7}"/>
              </a:ext>
            </a:extLst>
          </p:cNvPr>
          <p:cNvSpPr>
            <a:spLocks noGrp="1"/>
          </p:cNvSpPr>
          <p:nvPr>
            <p:ph idx="1"/>
          </p:nvPr>
        </p:nvSpPr>
        <p:spPr>
          <a:xfrm>
            <a:off x="145979" y="1097280"/>
            <a:ext cx="8236021" cy="4669666"/>
          </a:xfrm>
        </p:spPr>
        <p:txBody>
          <a:bodyPr/>
          <a:lstStyle/>
          <a:p>
            <a:r>
              <a:rPr lang="en-US" b="1" dirty="0">
                <a:latin typeface="Franklin Gothic Medium" panose="020B0603020102020204" pitchFamily="34" charset="0"/>
              </a:rPr>
              <a:t>Build relationships with your local media:</a:t>
            </a:r>
          </a:p>
          <a:p>
            <a:pPr marL="457200" indent="-457200">
              <a:buFont typeface="Arial" panose="020B0604020202020204" pitchFamily="34" charset="0"/>
              <a:buChar char="•"/>
            </a:pPr>
            <a:r>
              <a:rPr lang="en-US" dirty="0">
                <a:latin typeface="Franklin Gothic Medium" panose="020B0603020102020204" pitchFamily="34" charset="0"/>
              </a:rPr>
              <a:t>Reach out before you need them</a:t>
            </a:r>
          </a:p>
          <a:p>
            <a:pPr marL="457200" indent="-457200">
              <a:buFont typeface="Arial" panose="020B0604020202020204" pitchFamily="34" charset="0"/>
              <a:buChar char="•"/>
            </a:pPr>
            <a:r>
              <a:rPr lang="en-US" dirty="0">
                <a:latin typeface="Franklin Gothic Medium" panose="020B0603020102020204" pitchFamily="34" charset="0"/>
              </a:rPr>
              <a:t>Meet them where they’re at </a:t>
            </a:r>
          </a:p>
          <a:p>
            <a:pPr marL="457200" indent="-457200">
              <a:buFont typeface="Arial" panose="020B0604020202020204" pitchFamily="34" charset="0"/>
              <a:buChar char="•"/>
            </a:pPr>
            <a:r>
              <a:rPr lang="en-US" dirty="0">
                <a:latin typeface="Franklin Gothic Medium" panose="020B0603020102020204" pitchFamily="34" charset="0"/>
              </a:rPr>
              <a:t>Consider the pressure they’re under</a:t>
            </a:r>
          </a:p>
          <a:p>
            <a:pPr marL="1143000" lvl="1" indent="-457200"/>
            <a:r>
              <a:rPr lang="en-US" dirty="0">
                <a:latin typeface="Franklin Gothic Medium" panose="020B0603020102020204" pitchFamily="34" charset="0"/>
              </a:rPr>
              <a:t>What does their boss want?</a:t>
            </a:r>
          </a:p>
          <a:p>
            <a:pPr marL="1143000" lvl="1" indent="-457200"/>
            <a:r>
              <a:rPr lang="en-US" dirty="0">
                <a:latin typeface="Franklin Gothic Medium" panose="020B0603020102020204" pitchFamily="34" charset="0"/>
              </a:rPr>
              <a:t>Deadlines?</a:t>
            </a:r>
          </a:p>
          <a:p>
            <a:pPr marL="1143000" lvl="1" indent="-457200"/>
            <a:r>
              <a:rPr lang="en-US" dirty="0">
                <a:latin typeface="Franklin Gothic Medium" panose="020B0603020102020204" pitchFamily="34" charset="0"/>
              </a:rPr>
              <a:t>How can you make their job easier?</a:t>
            </a:r>
          </a:p>
          <a:p>
            <a:pPr marL="457200" indent="-457200">
              <a:buFont typeface="Arial" panose="020B0604020202020204" pitchFamily="34" charset="0"/>
              <a:buChar char="•"/>
            </a:pPr>
            <a:r>
              <a:rPr lang="en-US" dirty="0">
                <a:latin typeface="Franklin Gothic Medium" panose="020B0603020102020204" pitchFamily="34" charset="0"/>
              </a:rPr>
              <a:t>Don’t write off independent local media</a:t>
            </a:r>
          </a:p>
          <a:p>
            <a:pPr marL="1143000" lvl="1" indent="-457200"/>
            <a:endParaRPr lang="en-US" dirty="0">
              <a:latin typeface="Franklin Gothic Medium" panose="020B0603020102020204" pitchFamily="34" charset="0"/>
            </a:endParaRPr>
          </a:p>
          <a:p>
            <a:endParaRPr lang="en-US" dirty="0">
              <a:latin typeface="Franklin Gothic Medium" panose="020B0603020102020204" pitchFamily="34" charset="0"/>
            </a:endParaRPr>
          </a:p>
        </p:txBody>
      </p:sp>
      <p:sp>
        <p:nvSpPr>
          <p:cNvPr id="3" name="Title 2">
            <a:extLst>
              <a:ext uri="{FF2B5EF4-FFF2-40B4-BE49-F238E27FC236}">
                <a16:creationId xmlns:a16="http://schemas.microsoft.com/office/drawing/2014/main" id="{8DDC6052-73E9-4881-B508-8740F29B1288}"/>
              </a:ext>
            </a:extLst>
          </p:cNvPr>
          <p:cNvSpPr>
            <a:spLocks noGrp="1"/>
          </p:cNvSpPr>
          <p:nvPr>
            <p:ph type="title"/>
          </p:nvPr>
        </p:nvSpPr>
        <p:spPr/>
        <p:txBody>
          <a:bodyPr/>
          <a:lstStyle/>
          <a:p>
            <a:r>
              <a:rPr lang="en-US" sz="4800" dirty="0">
                <a:latin typeface="Franklin Gothic Medium" panose="020B0603020102020204" pitchFamily="34" charset="0"/>
              </a:rPr>
              <a:t>Build Relationships</a:t>
            </a:r>
          </a:p>
        </p:txBody>
      </p:sp>
      <p:pic>
        <p:nvPicPr>
          <p:cNvPr id="7" name="Picture 6">
            <a:extLst>
              <a:ext uri="{FF2B5EF4-FFF2-40B4-BE49-F238E27FC236}">
                <a16:creationId xmlns:a16="http://schemas.microsoft.com/office/drawing/2014/main" id="{A127B1E0-A52F-4D92-BF23-8C5EA4437999}"/>
              </a:ext>
            </a:extLst>
          </p:cNvPr>
          <p:cNvPicPr>
            <a:picLocks noChangeAspect="1"/>
          </p:cNvPicPr>
          <p:nvPr/>
        </p:nvPicPr>
        <p:blipFill>
          <a:blip r:embed="rId2"/>
          <a:stretch>
            <a:fillRect/>
          </a:stretch>
        </p:blipFill>
        <p:spPr>
          <a:xfrm>
            <a:off x="7691120" y="1641071"/>
            <a:ext cx="4354901" cy="4119649"/>
          </a:xfrm>
          <a:prstGeom prst="rect">
            <a:avLst/>
          </a:prstGeom>
        </p:spPr>
      </p:pic>
      <p:sp>
        <p:nvSpPr>
          <p:cNvPr id="5" name="Footer Placeholder 3">
            <a:extLst>
              <a:ext uri="{FF2B5EF4-FFF2-40B4-BE49-F238E27FC236}">
                <a16:creationId xmlns:a16="http://schemas.microsoft.com/office/drawing/2014/main" id="{5E551213-DC13-4C0E-815F-121EAF9CFE7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9178425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0161791-B148-42EB-94C5-57E8E07884CA}"/>
              </a:ext>
            </a:extLst>
          </p:cNvPr>
          <p:cNvPicPr>
            <a:picLocks noGrp="1" noChangeAspect="1"/>
          </p:cNvPicPr>
          <p:nvPr>
            <p:ph type="pic" idx="1"/>
          </p:nvPr>
        </p:nvPicPr>
        <p:blipFill>
          <a:blip r:embed="rId2"/>
          <a:srcRect t="3664" b="3664"/>
          <a:stretch>
            <a:fillRect/>
          </a:stretch>
        </p:blipFill>
        <p:spPr>
          <a:xfrm>
            <a:off x="365760" y="939721"/>
            <a:ext cx="4419600" cy="5295716"/>
          </a:xfrm>
        </p:spPr>
      </p:pic>
      <p:sp>
        <p:nvSpPr>
          <p:cNvPr id="5" name="Text Placeholder 4">
            <a:extLst>
              <a:ext uri="{FF2B5EF4-FFF2-40B4-BE49-F238E27FC236}">
                <a16:creationId xmlns:a16="http://schemas.microsoft.com/office/drawing/2014/main" id="{5D09B1FA-CFED-4B43-96A4-C64FE4688DE3}"/>
              </a:ext>
            </a:extLst>
          </p:cNvPr>
          <p:cNvSpPr>
            <a:spLocks noGrp="1"/>
          </p:cNvSpPr>
          <p:nvPr>
            <p:ph type="body" sz="half" idx="2"/>
          </p:nvPr>
        </p:nvSpPr>
        <p:spPr>
          <a:xfrm>
            <a:off x="4886961" y="1087120"/>
            <a:ext cx="7081520" cy="4988560"/>
          </a:xfrm>
        </p:spPr>
        <p:txBody>
          <a:bodyPr/>
          <a:lstStyle/>
          <a:p>
            <a:pPr marL="0" indent="0" algn="ctr">
              <a:buNone/>
            </a:pPr>
            <a:r>
              <a:rPr lang="en-US" sz="4400" b="1" dirty="0">
                <a:latin typeface="Franklin Gothic Medium" panose="020B0603020102020204" pitchFamily="34" charset="0"/>
              </a:rPr>
              <a:t>Labor Notes</a:t>
            </a:r>
          </a:p>
          <a:p>
            <a:pPr marL="0" indent="0">
              <a:buNone/>
            </a:pPr>
            <a:endParaRPr lang="en-US" dirty="0">
              <a:latin typeface="Franklin Gothic Medium" panose="020B0603020102020204" pitchFamily="34" charset="0"/>
            </a:endParaRPr>
          </a:p>
          <a:p>
            <a:r>
              <a:rPr lang="en-US" dirty="0">
                <a:latin typeface="Franklin Gothic Medium" panose="020B0603020102020204" pitchFamily="34" charset="0"/>
              </a:rPr>
              <a:t>Started in 1979</a:t>
            </a:r>
          </a:p>
          <a:p>
            <a:r>
              <a:rPr lang="en-US" dirty="0">
                <a:latin typeface="Franklin Gothic Medium" panose="020B0603020102020204" pitchFamily="34" charset="0"/>
              </a:rPr>
              <a:t>Monthly magazine &amp; website</a:t>
            </a:r>
          </a:p>
          <a:p>
            <a:r>
              <a:rPr lang="en-US" dirty="0">
                <a:latin typeface="Franklin Gothic Medium" panose="020B0603020102020204" pitchFamily="34" charset="0"/>
              </a:rPr>
              <a:t>Publishes books &amp; pamphlets</a:t>
            </a:r>
          </a:p>
          <a:p>
            <a:r>
              <a:rPr lang="en-US" dirty="0">
                <a:latin typeface="Franklin Gothic Medium" panose="020B0603020102020204" pitchFamily="34" charset="0"/>
              </a:rPr>
              <a:t>Annual educational conference</a:t>
            </a:r>
          </a:p>
          <a:p>
            <a:r>
              <a:rPr lang="en-US" dirty="0">
                <a:latin typeface="Franklin Gothic Medium" panose="020B0603020102020204" pitchFamily="34" charset="0"/>
              </a:rPr>
              <a:t>Available for training </a:t>
            </a:r>
          </a:p>
          <a:p>
            <a:endParaRPr lang="en-US" dirty="0">
              <a:latin typeface="Franklin Gothic Medium" panose="020B0603020102020204" pitchFamily="34" charset="0"/>
            </a:endParaRPr>
          </a:p>
          <a:p>
            <a:pPr marL="0" indent="0">
              <a:buNone/>
            </a:pPr>
            <a:endParaRPr lang="en-US" dirty="0">
              <a:latin typeface="Franklin Gothic Medium" panose="020B0603020102020204" pitchFamily="34" charset="0"/>
            </a:endParaRPr>
          </a:p>
          <a:p>
            <a:pPr marL="0" indent="0">
              <a:buNone/>
            </a:pPr>
            <a:endParaRPr lang="en-US" dirty="0">
              <a:latin typeface="Franklin Gothic Medium" panose="020B0603020102020204" pitchFamily="34" charset="0"/>
            </a:endParaRPr>
          </a:p>
          <a:p>
            <a:endParaRPr lang="en-US" dirty="0">
              <a:latin typeface="Franklin Gothic Medium" panose="020B0603020102020204" pitchFamily="34" charset="0"/>
            </a:endParaRPr>
          </a:p>
        </p:txBody>
      </p:sp>
      <p:sp>
        <p:nvSpPr>
          <p:cNvPr id="3" name="Title 2">
            <a:extLst>
              <a:ext uri="{FF2B5EF4-FFF2-40B4-BE49-F238E27FC236}">
                <a16:creationId xmlns:a16="http://schemas.microsoft.com/office/drawing/2014/main" id="{49000CAE-CDD8-4D8A-99FA-86D51D7C4125}"/>
              </a:ext>
            </a:extLst>
          </p:cNvPr>
          <p:cNvSpPr>
            <a:spLocks noGrp="1"/>
          </p:cNvSpPr>
          <p:nvPr>
            <p:ph type="title"/>
          </p:nvPr>
        </p:nvSpPr>
        <p:spPr/>
        <p:txBody>
          <a:bodyPr/>
          <a:lstStyle/>
          <a:p>
            <a:r>
              <a:rPr lang="en-US" sz="4800" dirty="0">
                <a:latin typeface="Franklin Gothic Medium" panose="020B0603020102020204" pitchFamily="34" charset="0"/>
              </a:rPr>
              <a:t>Support the Labor Press</a:t>
            </a:r>
          </a:p>
        </p:txBody>
      </p:sp>
      <p:sp>
        <p:nvSpPr>
          <p:cNvPr id="6" name="Footer Placeholder 3">
            <a:extLst>
              <a:ext uri="{FF2B5EF4-FFF2-40B4-BE49-F238E27FC236}">
                <a16:creationId xmlns:a16="http://schemas.microsoft.com/office/drawing/2014/main" id="{E7994A06-DF22-4ECC-84AC-8C2183FABD5D}"/>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259267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D09B1FA-CFED-4B43-96A4-C64FE4688DE3}"/>
              </a:ext>
            </a:extLst>
          </p:cNvPr>
          <p:cNvSpPr>
            <a:spLocks noGrp="1"/>
          </p:cNvSpPr>
          <p:nvPr>
            <p:ph type="body" sz="half" idx="2"/>
          </p:nvPr>
        </p:nvSpPr>
        <p:spPr/>
        <p:txBody>
          <a:bodyPr/>
          <a:lstStyle/>
          <a:p>
            <a:pPr marL="0" indent="0" algn="ctr">
              <a:buNone/>
            </a:pPr>
            <a:r>
              <a:rPr lang="en-US" sz="4400" b="1" dirty="0">
                <a:latin typeface="Franklin Gothic Medium" panose="020B0603020102020204" pitchFamily="34" charset="0"/>
              </a:rPr>
              <a:t>Payday Report</a:t>
            </a:r>
          </a:p>
          <a:p>
            <a:pPr marL="0" indent="0">
              <a:buNone/>
            </a:pPr>
            <a:endParaRPr lang="en-US" dirty="0">
              <a:latin typeface="Franklin Gothic Medium" panose="020B0603020102020204" pitchFamily="34" charset="0"/>
            </a:endParaRPr>
          </a:p>
          <a:p>
            <a:r>
              <a:rPr lang="en-US" dirty="0">
                <a:latin typeface="Franklin Gothic Medium" panose="020B0603020102020204" pitchFamily="34" charset="0"/>
              </a:rPr>
              <a:t>Started with NLRB settlement for unfair firing from Politico for organizing</a:t>
            </a:r>
          </a:p>
          <a:p>
            <a:r>
              <a:rPr lang="en-US" dirty="0">
                <a:latin typeface="Franklin Gothic Medium" panose="020B0603020102020204" pitchFamily="34" charset="0"/>
              </a:rPr>
              <a:t>Crowd funded model</a:t>
            </a:r>
          </a:p>
          <a:p>
            <a:r>
              <a:rPr lang="en-US" dirty="0">
                <a:latin typeface="Franklin Gothic Medium" panose="020B0603020102020204" pitchFamily="34" charset="0"/>
              </a:rPr>
              <a:t>On the ground labor reporting</a:t>
            </a:r>
          </a:p>
          <a:p>
            <a:pPr marL="0" indent="0">
              <a:buNone/>
            </a:pPr>
            <a:endParaRPr lang="en-US" dirty="0">
              <a:latin typeface="Franklin Gothic Medium" panose="020B0603020102020204" pitchFamily="34" charset="0"/>
            </a:endParaRPr>
          </a:p>
          <a:p>
            <a:endParaRPr lang="en-US" dirty="0">
              <a:latin typeface="Franklin Gothic Medium" panose="020B0603020102020204" pitchFamily="34" charset="0"/>
            </a:endParaRPr>
          </a:p>
        </p:txBody>
      </p:sp>
      <p:sp>
        <p:nvSpPr>
          <p:cNvPr id="3" name="Title 2">
            <a:extLst>
              <a:ext uri="{FF2B5EF4-FFF2-40B4-BE49-F238E27FC236}">
                <a16:creationId xmlns:a16="http://schemas.microsoft.com/office/drawing/2014/main" id="{49000CAE-CDD8-4D8A-99FA-86D51D7C4125}"/>
              </a:ext>
            </a:extLst>
          </p:cNvPr>
          <p:cNvSpPr>
            <a:spLocks noGrp="1"/>
          </p:cNvSpPr>
          <p:nvPr>
            <p:ph type="title"/>
          </p:nvPr>
        </p:nvSpPr>
        <p:spPr/>
        <p:txBody>
          <a:bodyPr/>
          <a:lstStyle/>
          <a:p>
            <a:r>
              <a:rPr lang="en-US" sz="4800" dirty="0">
                <a:latin typeface="Franklin Gothic Medium" panose="020B0603020102020204" pitchFamily="34" charset="0"/>
              </a:rPr>
              <a:t>Support the Labor Press</a:t>
            </a:r>
          </a:p>
        </p:txBody>
      </p:sp>
      <p:pic>
        <p:nvPicPr>
          <p:cNvPr id="9" name="Picture Placeholder 8">
            <a:extLst>
              <a:ext uri="{FF2B5EF4-FFF2-40B4-BE49-F238E27FC236}">
                <a16:creationId xmlns:a16="http://schemas.microsoft.com/office/drawing/2014/main" id="{E35BA21A-566F-4DB9-93EF-FFB993C2F056}"/>
              </a:ext>
            </a:extLst>
          </p:cNvPr>
          <p:cNvPicPr>
            <a:picLocks noGrp="1" noChangeAspect="1"/>
          </p:cNvPicPr>
          <p:nvPr>
            <p:ph type="pic" idx="1"/>
          </p:nvPr>
        </p:nvPicPr>
        <p:blipFill>
          <a:blip r:embed="rId2"/>
          <a:srcRect l="8283" r="8283"/>
          <a:stretch>
            <a:fillRect/>
          </a:stretch>
        </p:blipFill>
        <p:spPr>
          <a:xfrm>
            <a:off x="7538720" y="912050"/>
            <a:ext cx="4119879" cy="4936581"/>
          </a:xfrm>
        </p:spPr>
      </p:pic>
      <p:sp>
        <p:nvSpPr>
          <p:cNvPr id="6" name="Footer Placeholder 3">
            <a:extLst>
              <a:ext uri="{FF2B5EF4-FFF2-40B4-BE49-F238E27FC236}">
                <a16:creationId xmlns:a16="http://schemas.microsoft.com/office/drawing/2014/main" id="{2828712F-DE38-4DAC-82A0-9A38D4F3E9FB}"/>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6779654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4061CC-753B-495F-8C25-0C4DF05B3A47}"/>
              </a:ext>
            </a:extLst>
          </p:cNvPr>
          <p:cNvSpPr>
            <a:spLocks noGrp="1"/>
          </p:cNvSpPr>
          <p:nvPr>
            <p:ph type="title"/>
          </p:nvPr>
        </p:nvSpPr>
        <p:spPr/>
        <p:txBody>
          <a:bodyPr/>
          <a:lstStyle/>
          <a:p>
            <a:r>
              <a:rPr lang="en-US" sz="4800" dirty="0">
                <a:latin typeface="Franklin Gothic Medium" panose="020B0603020102020204" pitchFamily="34" charset="0"/>
              </a:rPr>
              <a:t>Creating Our Own Media</a:t>
            </a:r>
          </a:p>
        </p:txBody>
      </p:sp>
      <p:pic>
        <p:nvPicPr>
          <p:cNvPr id="10" name="Content Placeholder 9">
            <a:extLst>
              <a:ext uri="{FF2B5EF4-FFF2-40B4-BE49-F238E27FC236}">
                <a16:creationId xmlns:a16="http://schemas.microsoft.com/office/drawing/2014/main" id="{33896E6E-2FAF-49BF-8237-D853813796EE}"/>
              </a:ext>
            </a:extLst>
          </p:cNvPr>
          <p:cNvPicPr>
            <a:picLocks noGrp="1" noChangeAspect="1"/>
          </p:cNvPicPr>
          <p:nvPr>
            <p:ph idx="1"/>
          </p:nvPr>
        </p:nvPicPr>
        <p:blipFill>
          <a:blip r:embed="rId2"/>
          <a:stretch>
            <a:fillRect/>
          </a:stretch>
        </p:blipFill>
        <p:spPr>
          <a:xfrm>
            <a:off x="304801" y="1271586"/>
            <a:ext cx="5066103" cy="4670425"/>
          </a:xfrm>
        </p:spPr>
      </p:pic>
      <p:sp>
        <p:nvSpPr>
          <p:cNvPr id="8" name="Text Placeholder 7">
            <a:extLst>
              <a:ext uri="{FF2B5EF4-FFF2-40B4-BE49-F238E27FC236}">
                <a16:creationId xmlns:a16="http://schemas.microsoft.com/office/drawing/2014/main" id="{E0F51862-4385-4C2F-B60A-8152B42325CB}"/>
              </a:ext>
            </a:extLst>
          </p:cNvPr>
          <p:cNvSpPr>
            <a:spLocks noGrp="1"/>
          </p:cNvSpPr>
          <p:nvPr>
            <p:ph type="body" sz="quarter" idx="12"/>
          </p:nvPr>
        </p:nvSpPr>
        <p:spPr>
          <a:xfrm>
            <a:off x="5567680" y="1097279"/>
            <a:ext cx="6319519" cy="5019041"/>
          </a:xfrm>
        </p:spPr>
        <p:txBody>
          <a:bodyPr/>
          <a:lstStyle/>
          <a:p>
            <a:pPr marL="0" indent="0" algn="ctr">
              <a:buNone/>
            </a:pPr>
            <a:r>
              <a:rPr lang="en-US" b="1" dirty="0">
                <a:latin typeface="Franklin Gothic Medium" panose="020B0603020102020204" pitchFamily="34" charset="0"/>
              </a:rPr>
              <a:t>IAFF Communications &amp; Media</a:t>
            </a:r>
          </a:p>
          <a:p>
            <a:r>
              <a:rPr lang="en-US" dirty="0">
                <a:latin typeface="Franklin Gothic Medium" panose="020B0603020102020204" pitchFamily="34" charset="0"/>
              </a:rPr>
              <a:t>Communications that are second to none in labor</a:t>
            </a:r>
          </a:p>
          <a:p>
            <a:r>
              <a:rPr lang="en-US" dirty="0">
                <a:latin typeface="Franklin Gothic Medium" panose="020B0603020102020204" pitchFamily="34" charset="0"/>
              </a:rPr>
              <a:t>IAFF CTA</a:t>
            </a:r>
          </a:p>
          <a:p>
            <a:r>
              <a:rPr lang="en-US" dirty="0">
                <a:latin typeface="Franklin Gothic Medium" panose="020B0603020102020204" pitchFamily="34" charset="0"/>
              </a:rPr>
              <a:t>Workshops</a:t>
            </a:r>
          </a:p>
          <a:p>
            <a:r>
              <a:rPr lang="en-US" dirty="0">
                <a:latin typeface="Franklin Gothic Medium" panose="020B0603020102020204" pitchFamily="34" charset="0"/>
              </a:rPr>
              <a:t>Technical assistance</a:t>
            </a:r>
          </a:p>
          <a:p>
            <a:pPr lvl="1"/>
            <a:r>
              <a:rPr lang="en-US" dirty="0">
                <a:latin typeface="Franklin Gothic Medium" panose="020B0603020102020204" pitchFamily="34" charset="0"/>
              </a:rPr>
              <a:t>Social media</a:t>
            </a:r>
          </a:p>
          <a:p>
            <a:pPr lvl="1"/>
            <a:r>
              <a:rPr lang="en-US" dirty="0">
                <a:latin typeface="Franklin Gothic Medium" panose="020B0603020102020204" pitchFamily="34" charset="0"/>
              </a:rPr>
              <a:t>Dealing with the press</a:t>
            </a:r>
          </a:p>
          <a:p>
            <a:pPr lvl="1"/>
            <a:r>
              <a:rPr lang="en-US" dirty="0">
                <a:latin typeface="Franklin Gothic Medium" panose="020B0603020102020204" pitchFamily="34" charset="0"/>
              </a:rPr>
              <a:t>Internal communications</a:t>
            </a:r>
          </a:p>
          <a:p>
            <a:endParaRPr lang="en-US" dirty="0">
              <a:latin typeface="Franklin Gothic Medium" panose="020B0603020102020204" pitchFamily="34" charset="0"/>
            </a:endParaRPr>
          </a:p>
          <a:p>
            <a:endParaRPr lang="en-US" dirty="0">
              <a:latin typeface="Franklin Gothic Medium" panose="020B0603020102020204" pitchFamily="34" charset="0"/>
            </a:endParaRPr>
          </a:p>
          <a:p>
            <a:endParaRPr lang="en-US" dirty="0">
              <a:latin typeface="Franklin Gothic Medium" panose="020B0603020102020204" pitchFamily="34" charset="0"/>
            </a:endParaRPr>
          </a:p>
          <a:p>
            <a:endParaRPr lang="en-US" dirty="0">
              <a:latin typeface="Franklin Gothic Medium" panose="020B0603020102020204" pitchFamily="34" charset="0"/>
            </a:endParaRPr>
          </a:p>
        </p:txBody>
      </p:sp>
      <p:sp>
        <p:nvSpPr>
          <p:cNvPr id="5" name="Footer Placeholder 3">
            <a:extLst>
              <a:ext uri="{FF2B5EF4-FFF2-40B4-BE49-F238E27FC236}">
                <a16:creationId xmlns:a16="http://schemas.microsoft.com/office/drawing/2014/main" id="{C81F8202-14F6-480A-9D53-4ABA7E860486}"/>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7253075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C43D5D-A0C9-48B6-B463-9F2BAD00548F}"/>
              </a:ext>
            </a:extLst>
          </p:cNvPr>
          <p:cNvSpPr>
            <a:spLocks noGrp="1"/>
          </p:cNvSpPr>
          <p:nvPr>
            <p:ph type="title"/>
          </p:nvPr>
        </p:nvSpPr>
        <p:spPr/>
        <p:txBody>
          <a:bodyPr/>
          <a:lstStyle/>
          <a:p>
            <a:r>
              <a:rPr lang="en-US" sz="4800" dirty="0">
                <a:latin typeface="Franklin Gothic Medium" panose="020B0603020102020204" pitchFamily="34" charset="0"/>
              </a:rPr>
              <a:t>Public Employee Organizing &amp; Action</a:t>
            </a:r>
          </a:p>
        </p:txBody>
      </p:sp>
      <p:pic>
        <p:nvPicPr>
          <p:cNvPr id="5" name="Content Placeholder 4">
            <a:extLst>
              <a:ext uri="{FF2B5EF4-FFF2-40B4-BE49-F238E27FC236}">
                <a16:creationId xmlns:a16="http://schemas.microsoft.com/office/drawing/2014/main" id="{00874A76-5FD5-47C2-8BA2-29079102F499}"/>
              </a:ext>
            </a:extLst>
          </p:cNvPr>
          <p:cNvPicPr>
            <a:picLocks noGrp="1" noChangeAspect="1"/>
          </p:cNvPicPr>
          <p:nvPr>
            <p:ph idx="1"/>
          </p:nvPr>
        </p:nvPicPr>
        <p:blipFill>
          <a:blip r:embed="rId2"/>
          <a:stretch>
            <a:fillRect/>
          </a:stretch>
        </p:blipFill>
        <p:spPr>
          <a:xfrm>
            <a:off x="2540000" y="1056006"/>
            <a:ext cx="7365999" cy="5067807"/>
          </a:xfrm>
        </p:spPr>
      </p:pic>
      <p:sp>
        <p:nvSpPr>
          <p:cNvPr id="4" name="Footer Placeholder 3">
            <a:extLst>
              <a:ext uri="{FF2B5EF4-FFF2-40B4-BE49-F238E27FC236}">
                <a16:creationId xmlns:a16="http://schemas.microsoft.com/office/drawing/2014/main" id="{347C41D9-2AC1-42EB-8B30-B5185788811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38100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3121C972-625F-460D-A4C7-51AD5B22462E}"/>
              </a:ext>
            </a:extLst>
          </p:cNvPr>
          <p:cNvPicPr>
            <a:picLocks noGrp="1" noChangeAspect="1"/>
          </p:cNvPicPr>
          <p:nvPr>
            <p:ph type="pic" idx="1"/>
          </p:nvPr>
        </p:nvPicPr>
        <p:blipFill>
          <a:blip r:embed="rId2"/>
          <a:srcRect t="28692" b="28692"/>
          <a:stretch>
            <a:fillRect/>
          </a:stretch>
        </p:blipFill>
        <p:spPr/>
      </p:pic>
      <p:sp>
        <p:nvSpPr>
          <p:cNvPr id="6" name="Text Placeholder 5">
            <a:extLst>
              <a:ext uri="{FF2B5EF4-FFF2-40B4-BE49-F238E27FC236}">
                <a16:creationId xmlns:a16="http://schemas.microsoft.com/office/drawing/2014/main" id="{8B965980-EA02-4BF5-94EB-C813AC1E23C2}"/>
              </a:ext>
            </a:extLst>
          </p:cNvPr>
          <p:cNvSpPr>
            <a:spLocks noGrp="1"/>
          </p:cNvSpPr>
          <p:nvPr>
            <p:ph type="body" sz="half" idx="2"/>
          </p:nvPr>
        </p:nvSpPr>
        <p:spPr/>
        <p:txBody>
          <a:bodyPr/>
          <a:lstStyle/>
          <a:p>
            <a:endParaRPr lang="en-US" dirty="0">
              <a:latin typeface="Franklin Gothic Medium" panose="020B0603020102020204" pitchFamily="34" charset="0"/>
            </a:endParaRPr>
          </a:p>
          <a:p>
            <a:r>
              <a:rPr lang="en-US" dirty="0">
                <a:latin typeface="Franklin Gothic Medium" panose="020B0603020102020204" pitchFamily="34" charset="0"/>
              </a:rPr>
              <a:t>The current narrative in history books, media accounts, and popular discourse, tells us that enlightened elected leaders </a:t>
            </a:r>
            <a:r>
              <a:rPr lang="en-US" b="1" i="1" dirty="0">
                <a:latin typeface="Franklin Gothic Medium" panose="020B0603020102020204" pitchFamily="34" charset="0"/>
              </a:rPr>
              <a:t>gave</a:t>
            </a:r>
            <a:r>
              <a:rPr lang="en-US" i="1" dirty="0">
                <a:latin typeface="Franklin Gothic Medium" panose="020B0603020102020204" pitchFamily="34" charset="0"/>
              </a:rPr>
              <a:t> us </a:t>
            </a:r>
            <a:r>
              <a:rPr lang="en-US" dirty="0">
                <a:latin typeface="Franklin Gothic Medium" panose="020B0603020102020204" pitchFamily="34" charset="0"/>
              </a:rPr>
              <a:t>pro-labor legislation… </a:t>
            </a:r>
          </a:p>
          <a:p>
            <a:endParaRPr lang="en-US" dirty="0">
              <a:latin typeface="Franklin Gothic Medium" panose="020B0603020102020204" pitchFamily="34" charset="0"/>
            </a:endParaRPr>
          </a:p>
          <a:p>
            <a:pPr algn="ctr"/>
            <a:r>
              <a:rPr lang="en-US" sz="4400" b="1" dirty="0">
                <a:latin typeface="Franklin Gothic Medium" panose="020B0603020102020204" pitchFamily="34" charset="0"/>
              </a:rPr>
              <a:t>Is that your experience?</a:t>
            </a:r>
          </a:p>
        </p:txBody>
      </p:sp>
      <p:pic>
        <p:nvPicPr>
          <p:cNvPr id="11" name="Picture Placeholder 10">
            <a:extLst>
              <a:ext uri="{FF2B5EF4-FFF2-40B4-BE49-F238E27FC236}">
                <a16:creationId xmlns:a16="http://schemas.microsoft.com/office/drawing/2014/main" id="{6CC206D1-074C-46BA-96FA-039B08057844}"/>
              </a:ext>
            </a:extLst>
          </p:cNvPr>
          <p:cNvPicPr>
            <a:picLocks noGrp="1" noChangeAspect="1"/>
          </p:cNvPicPr>
          <p:nvPr>
            <p:ph type="pic" idx="13"/>
          </p:nvPr>
        </p:nvPicPr>
        <p:blipFill>
          <a:blip r:embed="rId3"/>
          <a:srcRect t="28252" b="28252"/>
          <a:stretch>
            <a:fillRect/>
          </a:stretch>
        </p:blipFill>
        <p:spPr/>
      </p:pic>
      <p:sp>
        <p:nvSpPr>
          <p:cNvPr id="4" name="Title 3">
            <a:extLst>
              <a:ext uri="{FF2B5EF4-FFF2-40B4-BE49-F238E27FC236}">
                <a16:creationId xmlns:a16="http://schemas.microsoft.com/office/drawing/2014/main" id="{D6E9B39C-2B53-447B-BF74-7FAFEC1F39AC}"/>
              </a:ext>
            </a:extLst>
          </p:cNvPr>
          <p:cNvSpPr>
            <a:spLocks noGrp="1"/>
          </p:cNvSpPr>
          <p:nvPr>
            <p:ph type="title"/>
          </p:nvPr>
        </p:nvSpPr>
        <p:spPr/>
        <p:txBody>
          <a:bodyPr/>
          <a:lstStyle/>
          <a:p>
            <a:r>
              <a:rPr lang="en-US" sz="4800" dirty="0">
                <a:latin typeface="Franklin Gothic Medium" panose="020B0603020102020204" pitchFamily="34" charset="0"/>
              </a:rPr>
              <a:t>Let me ask you this…</a:t>
            </a:r>
          </a:p>
        </p:txBody>
      </p:sp>
      <p:sp>
        <p:nvSpPr>
          <p:cNvPr id="8" name="Footer Placeholder 3">
            <a:extLst>
              <a:ext uri="{FF2B5EF4-FFF2-40B4-BE49-F238E27FC236}">
                <a16:creationId xmlns:a16="http://schemas.microsoft.com/office/drawing/2014/main" id="{791AFD07-B0C2-4249-8A0D-D16DFA88FC9C}"/>
              </a:ext>
            </a:extLst>
          </p:cNvPr>
          <p:cNvSpPr txBox="1">
            <a:spLocks/>
          </p:cNvSpPr>
          <p:nvPr/>
        </p:nvSpPr>
        <p:spPr>
          <a:xfrm>
            <a:off x="1005840" y="6309359"/>
            <a:ext cx="6400800" cy="338328"/>
          </a:xfrm>
          <a:prstGeom prst="rect">
            <a:avLst/>
          </a:prstGeom>
        </p:spPr>
        <p:txBody>
          <a:bodyPr/>
          <a:ls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a:defRPr/>
            </a:pPr>
            <a:r>
              <a:rPr lang="en-US" sz="1600" b="1" dirty="0">
                <a:solidFill>
                  <a:srgbClr val="7B5229"/>
                </a:solidFill>
              </a:rPr>
              <a:t>NYSPFFA Labor Conference, Binghamton NY, Feb 24-26 </a:t>
            </a:r>
            <a:r>
              <a:rPr lang="en-US" dirty="0"/>
              <a:t>2020</a:t>
            </a:r>
          </a:p>
        </p:txBody>
      </p:sp>
    </p:spTree>
    <p:extLst>
      <p:ext uri="{BB962C8B-B14F-4D97-AF65-F5344CB8AC3E}">
        <p14:creationId xmlns:p14="http://schemas.microsoft.com/office/powerpoint/2010/main" val="3613746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1000"/>
                                        <p:tgtEl>
                                          <p:spTgt spid="6">
                                            <p:txEl>
                                              <p:pRg st="3" end="3"/>
                                            </p:txEl>
                                          </p:spTgt>
                                        </p:tgtEl>
                                      </p:cBhvr>
                                    </p:animEffect>
                                    <p:anim calcmode="lin" valueType="num">
                                      <p:cBhvr>
                                        <p:cTn id="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4DBE0A0-9294-4E65-91A8-A8D143718AE9}"/>
              </a:ext>
            </a:extLst>
          </p:cNvPr>
          <p:cNvSpPr>
            <a:spLocks noGrp="1"/>
          </p:cNvSpPr>
          <p:nvPr>
            <p:ph idx="1"/>
          </p:nvPr>
        </p:nvSpPr>
        <p:spPr/>
        <p:txBody>
          <a:bodyPr/>
          <a:lstStyle/>
          <a:p>
            <a:pPr marL="0" indent="0">
              <a:buNone/>
            </a:pPr>
            <a:r>
              <a:rPr lang="en-US" dirty="0">
                <a:latin typeface="Franklin Gothic Medium" panose="020B0603020102020204" pitchFamily="34" charset="0"/>
              </a:rPr>
              <a:t>What was the last thing your Fire Chief, City / County Manager, or elected officials </a:t>
            </a:r>
            <a:r>
              <a:rPr lang="en-US" b="1" i="1" dirty="0">
                <a:latin typeface="Franklin Gothic Medium" panose="020B0603020102020204" pitchFamily="34" charset="0"/>
              </a:rPr>
              <a:t>gave </a:t>
            </a:r>
            <a:r>
              <a:rPr lang="en-US" dirty="0">
                <a:latin typeface="Franklin Gothic Medium" panose="020B0603020102020204" pitchFamily="34" charset="0"/>
              </a:rPr>
              <a:t>you?</a:t>
            </a:r>
          </a:p>
          <a:p>
            <a:pPr marL="0" indent="0">
              <a:buNone/>
            </a:pPr>
            <a:endParaRPr lang="en-US" dirty="0">
              <a:latin typeface="Franklin Gothic Medium" panose="020B0603020102020204" pitchFamily="34" charset="0"/>
            </a:endParaRPr>
          </a:p>
          <a:p>
            <a:pPr marL="0" indent="0" algn="ctr">
              <a:buNone/>
            </a:pPr>
            <a:r>
              <a:rPr lang="en-US" dirty="0">
                <a:latin typeface="Franklin Gothic Medium" panose="020B0603020102020204" pitchFamily="34" charset="0"/>
              </a:rPr>
              <a:t>Did they give you your last raise, or did you </a:t>
            </a:r>
            <a:r>
              <a:rPr lang="en-US" b="1" i="1" dirty="0">
                <a:latin typeface="Franklin Gothic Medium" panose="020B0603020102020204" pitchFamily="34" charset="0"/>
              </a:rPr>
              <a:t>organize</a:t>
            </a:r>
            <a:r>
              <a:rPr lang="en-US" dirty="0">
                <a:latin typeface="Franklin Gothic Medium" panose="020B0603020102020204" pitchFamily="34" charset="0"/>
              </a:rPr>
              <a:t>?</a:t>
            </a:r>
          </a:p>
          <a:p>
            <a:pPr marL="0" indent="0" algn="ctr">
              <a:buNone/>
            </a:pPr>
            <a:r>
              <a:rPr lang="en-US" dirty="0">
                <a:latin typeface="Franklin Gothic Medium" panose="020B0603020102020204" pitchFamily="34" charset="0"/>
              </a:rPr>
              <a:t>Did they give you increased staffing, or did you </a:t>
            </a:r>
            <a:r>
              <a:rPr lang="en-US" b="1" i="1" dirty="0">
                <a:latin typeface="Franklin Gothic Medium" panose="020B0603020102020204" pitchFamily="34" charset="0"/>
              </a:rPr>
              <a:t>organize</a:t>
            </a:r>
            <a:r>
              <a:rPr lang="en-US" dirty="0">
                <a:latin typeface="Franklin Gothic Medium" panose="020B0603020102020204" pitchFamily="34" charset="0"/>
              </a:rPr>
              <a:t>?</a:t>
            </a:r>
          </a:p>
          <a:p>
            <a:pPr marL="0" indent="0" algn="ctr">
              <a:buNone/>
            </a:pPr>
            <a:r>
              <a:rPr lang="en-US" dirty="0">
                <a:latin typeface="Franklin Gothic Medium" panose="020B0603020102020204" pitchFamily="34" charset="0"/>
              </a:rPr>
              <a:t>Did they give you better healthcare, or did you </a:t>
            </a:r>
            <a:r>
              <a:rPr lang="en-US" b="1" i="1" dirty="0">
                <a:latin typeface="Franklin Gothic Medium" panose="020B0603020102020204" pitchFamily="34" charset="0"/>
              </a:rPr>
              <a:t>organize</a:t>
            </a:r>
            <a:r>
              <a:rPr lang="en-US" dirty="0">
                <a:latin typeface="Franklin Gothic Medium" panose="020B0603020102020204" pitchFamily="34" charset="0"/>
              </a:rPr>
              <a:t>?</a:t>
            </a:r>
          </a:p>
        </p:txBody>
      </p:sp>
      <p:sp>
        <p:nvSpPr>
          <p:cNvPr id="5" name="Title 4">
            <a:extLst>
              <a:ext uri="{FF2B5EF4-FFF2-40B4-BE49-F238E27FC236}">
                <a16:creationId xmlns:a16="http://schemas.microsoft.com/office/drawing/2014/main" id="{6BFFBFB0-28E0-4D59-AA52-DA07F7D98F50}"/>
              </a:ext>
            </a:extLst>
          </p:cNvPr>
          <p:cNvSpPr>
            <a:spLocks noGrp="1"/>
          </p:cNvSpPr>
          <p:nvPr>
            <p:ph type="title"/>
          </p:nvPr>
        </p:nvSpPr>
        <p:spPr/>
        <p:txBody>
          <a:bodyPr/>
          <a:lstStyle/>
          <a:p>
            <a:r>
              <a:rPr lang="en-US" sz="4800" dirty="0">
                <a:latin typeface="Franklin Gothic Medium" panose="020B0603020102020204" pitchFamily="34" charset="0"/>
              </a:rPr>
              <a:t>Let me ask you this….</a:t>
            </a:r>
          </a:p>
        </p:txBody>
      </p:sp>
      <p:sp>
        <p:nvSpPr>
          <p:cNvPr id="4" name="Footer Placeholder 3">
            <a:extLst>
              <a:ext uri="{FF2B5EF4-FFF2-40B4-BE49-F238E27FC236}">
                <a16:creationId xmlns:a16="http://schemas.microsoft.com/office/drawing/2014/main" id="{86F401CE-4847-47F5-9251-E83F2BEF56E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72236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anim calcmode="lin" valueType="num">
                                      <p:cBhvr additive="base">
                                        <p:cTn id="1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 calcmode="lin" valueType="num">
                                      <p:cBhvr additive="base">
                                        <p:cTn id="1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7A3FC1A-53D0-4B83-8274-C6FCD46AE439}"/>
              </a:ext>
            </a:extLst>
          </p:cNvPr>
          <p:cNvSpPr>
            <a:spLocks noGrp="1"/>
          </p:cNvSpPr>
          <p:nvPr>
            <p:ph idx="1"/>
          </p:nvPr>
        </p:nvSpPr>
        <p:spPr/>
        <p:txBody>
          <a:bodyPr/>
          <a:lstStyle/>
          <a:p>
            <a:pPr marL="0" indent="0" algn="ctr">
              <a:buNone/>
            </a:pPr>
            <a:endParaRPr lang="en-US" b="1" dirty="0">
              <a:latin typeface="Franklin Gothic Medium" panose="020B0603020102020204" pitchFamily="34" charset="0"/>
            </a:endParaRPr>
          </a:p>
          <a:p>
            <a:pPr marL="0" indent="0" algn="ctr">
              <a:buNone/>
            </a:pPr>
            <a:endParaRPr lang="en-US" b="1" dirty="0">
              <a:latin typeface="Franklin Gothic Medium" panose="020B0603020102020204" pitchFamily="34" charset="0"/>
            </a:endParaRPr>
          </a:p>
          <a:p>
            <a:pPr marL="0" indent="0" algn="ctr">
              <a:buNone/>
            </a:pPr>
            <a:r>
              <a:rPr lang="en-US" dirty="0">
                <a:latin typeface="Franklin Gothic Medium" panose="020B0603020102020204" pitchFamily="34" charset="0"/>
              </a:rPr>
              <a:t>“Workers had lost interest in trade unions and turned to various forms of direct action.” –Jeremy </a:t>
            </a:r>
            <a:r>
              <a:rPr lang="en-US" dirty="0" err="1">
                <a:latin typeface="Franklin Gothic Medium" panose="020B0603020102020204" pitchFamily="34" charset="0"/>
              </a:rPr>
              <a:t>Brecher</a:t>
            </a:r>
            <a:r>
              <a:rPr lang="en-US" dirty="0">
                <a:latin typeface="Franklin Gothic Medium" panose="020B0603020102020204" pitchFamily="34" charset="0"/>
              </a:rPr>
              <a:t>, </a:t>
            </a:r>
            <a:r>
              <a:rPr lang="en-US" i="1" dirty="0">
                <a:latin typeface="Franklin Gothic Medium" panose="020B0603020102020204" pitchFamily="34" charset="0"/>
              </a:rPr>
              <a:t>Strike</a:t>
            </a:r>
          </a:p>
          <a:p>
            <a:pPr marL="0" indent="0" algn="ctr">
              <a:buNone/>
            </a:pPr>
            <a:endParaRPr lang="en-US" b="1" dirty="0">
              <a:latin typeface="Franklin Gothic Medium" panose="020B0603020102020204" pitchFamily="34" charset="0"/>
            </a:endParaRPr>
          </a:p>
          <a:p>
            <a:pPr marL="0" indent="0" algn="ctr">
              <a:buNone/>
            </a:pPr>
            <a:r>
              <a:rPr lang="en-US" b="1" dirty="0">
                <a:latin typeface="Franklin Gothic Medium" panose="020B0603020102020204" pitchFamily="34" charset="0"/>
              </a:rPr>
              <a:t>Over 1,800 strikes in 1934 involving 1.4 million workers</a:t>
            </a:r>
          </a:p>
          <a:p>
            <a:pPr marL="0" indent="0">
              <a:buNone/>
            </a:pPr>
            <a:endParaRPr lang="en-US" dirty="0">
              <a:latin typeface="Franklin Gothic Medium" panose="020B0603020102020204" pitchFamily="34" charset="0"/>
            </a:endParaRPr>
          </a:p>
          <a:p>
            <a:pPr marL="0" indent="0">
              <a:buNone/>
            </a:pPr>
            <a:endParaRPr lang="en-US" dirty="0">
              <a:latin typeface="Franklin Gothic Medium" panose="020B0603020102020204" pitchFamily="34" charset="0"/>
            </a:endParaRPr>
          </a:p>
        </p:txBody>
      </p:sp>
      <p:sp>
        <p:nvSpPr>
          <p:cNvPr id="3" name="Title 2">
            <a:extLst>
              <a:ext uri="{FF2B5EF4-FFF2-40B4-BE49-F238E27FC236}">
                <a16:creationId xmlns:a16="http://schemas.microsoft.com/office/drawing/2014/main" id="{A5F6CF10-9518-43E9-9F02-901DB2C990BE}"/>
              </a:ext>
            </a:extLst>
          </p:cNvPr>
          <p:cNvSpPr>
            <a:spLocks noGrp="1"/>
          </p:cNvSpPr>
          <p:nvPr>
            <p:ph type="title"/>
          </p:nvPr>
        </p:nvSpPr>
        <p:spPr/>
        <p:txBody>
          <a:bodyPr/>
          <a:lstStyle/>
          <a:p>
            <a:r>
              <a:rPr lang="en-US" sz="4800" dirty="0">
                <a:latin typeface="Franklin Gothic Medium" panose="020B0603020102020204" pitchFamily="34" charset="0"/>
              </a:rPr>
              <a:t>Collective Bargaining Rights: Quick Hx</a:t>
            </a:r>
          </a:p>
        </p:txBody>
      </p:sp>
      <p:sp>
        <p:nvSpPr>
          <p:cNvPr id="4" name="Footer Placeholder 3">
            <a:extLst>
              <a:ext uri="{FF2B5EF4-FFF2-40B4-BE49-F238E27FC236}">
                <a16:creationId xmlns:a16="http://schemas.microsoft.com/office/drawing/2014/main" id="{93DE3610-1B01-43DD-B498-960B0C56F5EB}"/>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9066226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1F86B-0317-4F96-AE2C-BBC280D495F9}"/>
              </a:ext>
            </a:extLst>
          </p:cNvPr>
          <p:cNvSpPr>
            <a:spLocks noGrp="1"/>
          </p:cNvSpPr>
          <p:nvPr>
            <p:ph idx="1"/>
          </p:nvPr>
        </p:nvSpPr>
        <p:spPr/>
        <p:txBody>
          <a:bodyPr/>
          <a:lstStyle/>
          <a:p>
            <a:r>
              <a:rPr lang="en-US" b="1" dirty="0">
                <a:latin typeface="Franklin Gothic Medium" panose="020B0603020102020204" pitchFamily="34" charset="0"/>
              </a:rPr>
              <a:t>During this period in the IAFF:</a:t>
            </a:r>
          </a:p>
          <a:p>
            <a:endParaRPr lang="en-US" dirty="0">
              <a:latin typeface="Franklin Gothic Medium" panose="020B0603020102020204" pitchFamily="34" charset="0"/>
            </a:endParaRPr>
          </a:p>
          <a:p>
            <a:pPr marL="457200" indent="-457200">
              <a:buFont typeface="Arial" panose="020B0604020202020204" pitchFamily="34" charset="0"/>
              <a:buChar char="•"/>
            </a:pPr>
            <a:r>
              <a:rPr lang="en-US" dirty="0">
                <a:latin typeface="Franklin Gothic Medium" panose="020B0603020102020204" pitchFamily="34" charset="0"/>
              </a:rPr>
              <a:t>1930- Delegates at 10</a:t>
            </a:r>
            <a:r>
              <a:rPr lang="en-US" baseline="30000" dirty="0">
                <a:latin typeface="Franklin Gothic Medium" panose="020B0603020102020204" pitchFamily="34" charset="0"/>
              </a:rPr>
              <a:t>th</a:t>
            </a:r>
            <a:r>
              <a:rPr lang="en-US" dirty="0">
                <a:latin typeface="Franklin Gothic Medium" panose="020B0603020102020204" pitchFamily="34" charset="0"/>
              </a:rPr>
              <a:t> Convention resolve not to strike</a:t>
            </a:r>
          </a:p>
          <a:p>
            <a:pPr marL="457200" indent="-457200">
              <a:buFont typeface="Arial" panose="020B0604020202020204" pitchFamily="34" charset="0"/>
              <a:buChar char="•"/>
            </a:pPr>
            <a:r>
              <a:rPr lang="en-US" dirty="0">
                <a:latin typeface="Franklin Gothic Medium" panose="020B0603020102020204" pitchFamily="34" charset="0"/>
              </a:rPr>
              <a:t>1932- IAFF membership reaches 23,000</a:t>
            </a:r>
          </a:p>
          <a:p>
            <a:pPr marL="457200" indent="-457200">
              <a:buFont typeface="Arial" panose="020B0604020202020204" pitchFamily="34" charset="0"/>
              <a:buChar char="•"/>
            </a:pPr>
            <a:r>
              <a:rPr lang="en-US" dirty="0">
                <a:latin typeface="Franklin Gothic Medium" panose="020B0603020102020204" pitchFamily="34" charset="0"/>
              </a:rPr>
              <a:t>1932- Resolution authorizing the IAFF to take every legal &amp; constitutional means to combat the wage cuts, layoffs, &amp; increase in work hours. </a:t>
            </a:r>
          </a:p>
        </p:txBody>
      </p:sp>
      <p:sp>
        <p:nvSpPr>
          <p:cNvPr id="3" name="Title 2">
            <a:extLst>
              <a:ext uri="{FF2B5EF4-FFF2-40B4-BE49-F238E27FC236}">
                <a16:creationId xmlns:a16="http://schemas.microsoft.com/office/drawing/2014/main" id="{31D8B115-0852-4028-B714-A23CE5F57A69}"/>
              </a:ext>
            </a:extLst>
          </p:cNvPr>
          <p:cNvSpPr>
            <a:spLocks noGrp="1"/>
          </p:cNvSpPr>
          <p:nvPr>
            <p:ph type="title"/>
          </p:nvPr>
        </p:nvSpPr>
        <p:spPr/>
        <p:txBody>
          <a:bodyPr/>
          <a:lstStyle/>
          <a:p>
            <a:r>
              <a:rPr lang="en-US" sz="4800" dirty="0">
                <a:latin typeface="Franklin Gothic Medium" panose="020B0603020102020204" pitchFamily="34" charset="0"/>
              </a:rPr>
              <a:t>Collective Bargaining Rights: Quick Hx</a:t>
            </a:r>
          </a:p>
        </p:txBody>
      </p:sp>
      <p:sp>
        <p:nvSpPr>
          <p:cNvPr id="4" name="Footer Placeholder 3">
            <a:extLst>
              <a:ext uri="{FF2B5EF4-FFF2-40B4-BE49-F238E27FC236}">
                <a16:creationId xmlns:a16="http://schemas.microsoft.com/office/drawing/2014/main" id="{48256269-6EC2-4655-A9BD-B468BEE429F9}"/>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5283729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5E38251-9781-41C8-BAFE-C1080DE7E72A}"/>
              </a:ext>
            </a:extLst>
          </p:cNvPr>
          <p:cNvSpPr>
            <a:spLocks noGrp="1"/>
          </p:cNvSpPr>
          <p:nvPr>
            <p:ph idx="1"/>
          </p:nvPr>
        </p:nvSpPr>
        <p:spPr>
          <a:xfrm>
            <a:off x="481259" y="1097280"/>
            <a:ext cx="11261562" cy="5080000"/>
          </a:xfrm>
        </p:spPr>
        <p:txBody>
          <a:bodyPr/>
          <a:lstStyle/>
          <a:p>
            <a:pPr marL="0" indent="0">
              <a:buNone/>
            </a:pPr>
            <a:r>
              <a:rPr lang="en-US" b="1" dirty="0">
                <a:latin typeface="Franklin Gothic Medium" panose="020B0603020102020204" pitchFamily="34" charset="0"/>
              </a:rPr>
              <a:t>1933-</a:t>
            </a:r>
            <a:r>
              <a:rPr lang="en-US" dirty="0">
                <a:latin typeface="Franklin Gothic Medium" panose="020B0603020102020204" pitchFamily="34" charset="0"/>
              </a:rPr>
              <a:t> National Industrial Recover Act outlines right to organize a union.</a:t>
            </a:r>
          </a:p>
          <a:p>
            <a:pPr marL="0" indent="0">
              <a:buNone/>
            </a:pPr>
            <a:endParaRPr lang="en-US" b="1" dirty="0">
              <a:latin typeface="Franklin Gothic Medium" panose="020B0603020102020204" pitchFamily="34" charset="0"/>
            </a:endParaRPr>
          </a:p>
          <a:p>
            <a:pPr marL="0" indent="0">
              <a:buNone/>
            </a:pPr>
            <a:r>
              <a:rPr lang="en-US" b="1" dirty="0">
                <a:latin typeface="Franklin Gothic Medium" panose="020B0603020102020204" pitchFamily="34" charset="0"/>
              </a:rPr>
              <a:t>1935-</a:t>
            </a:r>
            <a:r>
              <a:rPr lang="en-US" dirty="0">
                <a:latin typeface="Franklin Gothic Medium" panose="020B0603020102020204" pitchFamily="34" charset="0"/>
              </a:rPr>
              <a:t> Wagner Act (NLRA). Outlines collective bargaining rights for private sector. Made it federal policy to protect union organizing &amp; collective bargaining. </a:t>
            </a:r>
          </a:p>
          <a:p>
            <a:pPr algn="ctr"/>
            <a:endParaRPr lang="en-US" b="1" dirty="0">
              <a:latin typeface="Franklin Gothic Medium" panose="020B0603020102020204" pitchFamily="34" charset="0"/>
            </a:endParaRPr>
          </a:p>
          <a:p>
            <a:pPr algn="ctr"/>
            <a:r>
              <a:rPr lang="en-US" sz="3600" b="1" dirty="0">
                <a:latin typeface="Franklin Gothic Medium" panose="020B0603020102020204" pitchFamily="34" charset="0"/>
              </a:rPr>
              <a:t>Millions of workers pour into private sector unions</a:t>
            </a:r>
          </a:p>
          <a:p>
            <a:pPr marL="0" indent="0">
              <a:buNone/>
            </a:pPr>
            <a:endParaRPr lang="en-US" dirty="0">
              <a:latin typeface="Franklin Gothic Medium" panose="020B0603020102020204" pitchFamily="34" charset="0"/>
            </a:endParaRPr>
          </a:p>
          <a:p>
            <a:pPr marL="0" indent="0">
              <a:buNone/>
            </a:pPr>
            <a:endParaRPr lang="en-US" dirty="0">
              <a:latin typeface="Franklin Gothic Medium" panose="020B0603020102020204" pitchFamily="34" charset="0"/>
            </a:endParaRPr>
          </a:p>
          <a:p>
            <a:pPr marL="0" indent="0">
              <a:buNone/>
            </a:pPr>
            <a:endParaRPr lang="en-US" dirty="0">
              <a:latin typeface="Franklin Gothic Medium" panose="020B0603020102020204" pitchFamily="34" charset="0"/>
            </a:endParaRPr>
          </a:p>
        </p:txBody>
      </p:sp>
      <p:sp>
        <p:nvSpPr>
          <p:cNvPr id="3" name="Title 2">
            <a:extLst>
              <a:ext uri="{FF2B5EF4-FFF2-40B4-BE49-F238E27FC236}">
                <a16:creationId xmlns:a16="http://schemas.microsoft.com/office/drawing/2014/main" id="{ECE63314-68B7-4AA6-9982-41F7AB572C15}"/>
              </a:ext>
            </a:extLst>
          </p:cNvPr>
          <p:cNvSpPr>
            <a:spLocks noGrp="1"/>
          </p:cNvSpPr>
          <p:nvPr>
            <p:ph type="title"/>
          </p:nvPr>
        </p:nvSpPr>
        <p:spPr/>
        <p:txBody>
          <a:bodyPr/>
          <a:lstStyle/>
          <a:p>
            <a:r>
              <a:rPr lang="en-US" sz="4800" dirty="0">
                <a:latin typeface="Franklin Gothic Medium" panose="020B0603020102020204" pitchFamily="34" charset="0"/>
              </a:rPr>
              <a:t>Collective Bargaining Rights: Quick Hx</a:t>
            </a:r>
          </a:p>
        </p:txBody>
      </p:sp>
      <p:sp>
        <p:nvSpPr>
          <p:cNvPr id="4" name="Footer Placeholder 3">
            <a:extLst>
              <a:ext uri="{FF2B5EF4-FFF2-40B4-BE49-F238E27FC236}">
                <a16:creationId xmlns:a16="http://schemas.microsoft.com/office/drawing/2014/main" id="{4B666D4A-8DD5-48EB-957F-713A52BA1BC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283235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 calcmode="lin" valueType="num">
                                      <p:cBhvr additive="base">
                                        <p:cTn id="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8631" y="1218899"/>
            <a:ext cx="6751385" cy="1165220"/>
          </a:xfrm>
          <a:prstGeom prst="rect">
            <a:avLst/>
          </a:prstGeom>
        </p:spPr>
      </p:pic>
      <p:pic>
        <p:nvPicPr>
          <p:cNvPr id="7" name="Content Placeholder 4">
            <a:extLst>
              <a:ext uri="{FF2B5EF4-FFF2-40B4-BE49-F238E27FC236}">
                <a16:creationId xmlns:a16="http://schemas.microsoft.com/office/drawing/2014/main" id="{126AC48A-B552-49D2-8E38-D4AC90B1258F}"/>
              </a:ext>
            </a:extLst>
          </p:cNvPr>
          <p:cNvPicPr>
            <a:picLocks noChangeAspect="1"/>
          </p:cNvPicPr>
          <p:nvPr/>
        </p:nvPicPr>
        <p:blipFill>
          <a:blip r:embed="rId4"/>
          <a:stretch>
            <a:fillRect/>
          </a:stretch>
        </p:blipFill>
        <p:spPr bwMode="auto">
          <a:xfrm>
            <a:off x="8288606" y="1371601"/>
            <a:ext cx="3291096" cy="4234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ontent Placeholder 10"/>
          <p:cNvSpPr>
            <a:spLocks noGrp="1"/>
          </p:cNvSpPr>
          <p:nvPr>
            <p:ph idx="1"/>
          </p:nvPr>
        </p:nvSpPr>
        <p:spPr>
          <a:xfrm>
            <a:off x="481259" y="2514600"/>
            <a:ext cx="7672141" cy="3533796"/>
          </a:xfrm>
        </p:spPr>
        <p:txBody>
          <a:bodyPr/>
          <a:lstStyle/>
          <a:p>
            <a:pPr marL="112713" lvl="1" indent="1588">
              <a:buNone/>
            </a:pPr>
            <a:r>
              <a:rPr lang="en-US" dirty="0">
                <a:latin typeface="Franklin Gothic Medium" panose="020B0603020102020204" pitchFamily="34" charset="0"/>
              </a:rPr>
              <a:t>Founded in 1918, the IAFF was formed to give fire fighters a democratic voice in their workplace.</a:t>
            </a:r>
          </a:p>
          <a:p>
            <a:pPr marL="112713" lvl="1" indent="1588">
              <a:buNone/>
            </a:pPr>
            <a:endParaRPr lang="en-US" sz="1000" dirty="0">
              <a:latin typeface="Franklin Gothic Medium" panose="020B0603020102020204" pitchFamily="34" charset="0"/>
            </a:endParaRPr>
          </a:p>
          <a:p>
            <a:pPr marL="112713" lvl="1" indent="1588">
              <a:buNone/>
            </a:pPr>
            <a:r>
              <a:rPr lang="en-US" dirty="0">
                <a:latin typeface="Franklin Gothic Medium" panose="020B0603020102020204" pitchFamily="34" charset="0"/>
              </a:rPr>
              <a:t>At a time when workers had little rights – long hours, low pay, no safety – the IAFF became the fire fighter’s voice and remains so today, taking on issues facing all of our members.</a:t>
            </a:r>
          </a:p>
          <a:p>
            <a:endParaRPr lang="en-US" sz="2800" dirty="0"/>
          </a:p>
        </p:txBody>
      </p:sp>
      <p:sp>
        <p:nvSpPr>
          <p:cNvPr id="10" name="Title 9"/>
          <p:cNvSpPr>
            <a:spLocks noGrp="1"/>
          </p:cNvSpPr>
          <p:nvPr>
            <p:ph type="title"/>
          </p:nvPr>
        </p:nvSpPr>
        <p:spPr/>
        <p:txBody>
          <a:bodyPr/>
          <a:lstStyle/>
          <a:p>
            <a:r>
              <a:rPr lang="en-US" sz="4800" dirty="0">
                <a:latin typeface="Franklin Gothic Medium" panose="020B0603020102020204" pitchFamily="34" charset="0"/>
              </a:rPr>
              <a:t>OUR HISTORY</a:t>
            </a:r>
          </a:p>
        </p:txBody>
      </p:sp>
    </p:spTree>
    <p:extLst>
      <p:ext uri="{BB962C8B-B14F-4D97-AF65-F5344CB8AC3E}">
        <p14:creationId xmlns:p14="http://schemas.microsoft.com/office/powerpoint/2010/main" val="664785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5E8A0DEF-236F-4A0A-B923-E5FAAC88F728}"/>
              </a:ext>
            </a:extLst>
          </p:cNvPr>
          <p:cNvPicPr>
            <a:picLocks noGrp="1" noChangeAspect="1"/>
          </p:cNvPicPr>
          <p:nvPr>
            <p:ph sz="half" idx="1"/>
          </p:nvPr>
        </p:nvPicPr>
        <p:blipFill>
          <a:blip r:embed="rId2"/>
          <a:stretch>
            <a:fillRect/>
          </a:stretch>
        </p:blipFill>
        <p:spPr>
          <a:xfrm>
            <a:off x="843280" y="1006161"/>
            <a:ext cx="4236720" cy="5238604"/>
          </a:xfrm>
        </p:spPr>
      </p:pic>
      <p:sp>
        <p:nvSpPr>
          <p:cNvPr id="6" name="Content Placeholder 5">
            <a:extLst>
              <a:ext uri="{FF2B5EF4-FFF2-40B4-BE49-F238E27FC236}">
                <a16:creationId xmlns:a16="http://schemas.microsoft.com/office/drawing/2014/main" id="{04D1E9A6-A961-4088-888E-4F1B7B82C1C2}"/>
              </a:ext>
            </a:extLst>
          </p:cNvPr>
          <p:cNvSpPr>
            <a:spLocks noGrp="1"/>
          </p:cNvSpPr>
          <p:nvPr>
            <p:ph sz="half" idx="2"/>
          </p:nvPr>
        </p:nvSpPr>
        <p:spPr>
          <a:xfrm>
            <a:off x="5232400" y="1097280"/>
            <a:ext cx="6595311" cy="4865521"/>
          </a:xfrm>
        </p:spPr>
        <p:txBody>
          <a:bodyPr/>
          <a:lstStyle/>
          <a:p>
            <a:pPr marL="0" indent="0">
              <a:buNone/>
            </a:pPr>
            <a:endParaRPr lang="en-US" b="1" dirty="0">
              <a:latin typeface="Franklin Gothic Medium" panose="020B0603020102020204" pitchFamily="34" charset="0"/>
            </a:endParaRPr>
          </a:p>
          <a:p>
            <a:pPr marL="0" indent="0">
              <a:buNone/>
            </a:pPr>
            <a:endParaRPr lang="en-US" b="1" dirty="0">
              <a:latin typeface="Franklin Gothic Medium" panose="020B0603020102020204" pitchFamily="34" charset="0"/>
            </a:endParaRPr>
          </a:p>
          <a:p>
            <a:pPr marL="0" indent="0">
              <a:buNone/>
            </a:pPr>
            <a:endParaRPr lang="en-US" b="1" dirty="0">
              <a:latin typeface="Franklin Gothic Medium" panose="020B0603020102020204" pitchFamily="34" charset="0"/>
            </a:endParaRPr>
          </a:p>
          <a:p>
            <a:pPr marL="0" indent="0">
              <a:buNone/>
            </a:pPr>
            <a:r>
              <a:rPr lang="en-US" b="1" dirty="0">
                <a:latin typeface="Franklin Gothic Medium" panose="020B0603020102020204" pitchFamily="34" charset="0"/>
              </a:rPr>
              <a:t>Public employees are excluded from Wagner Act</a:t>
            </a:r>
          </a:p>
          <a:p>
            <a:pPr marL="0" indent="0">
              <a:buNone/>
            </a:pPr>
            <a:endParaRPr lang="en-US" b="1" dirty="0">
              <a:latin typeface="Franklin Gothic Medium" panose="020B0603020102020204" pitchFamily="34" charset="0"/>
            </a:endParaRPr>
          </a:p>
        </p:txBody>
      </p:sp>
      <p:sp>
        <p:nvSpPr>
          <p:cNvPr id="4" name="Title 3">
            <a:extLst>
              <a:ext uri="{FF2B5EF4-FFF2-40B4-BE49-F238E27FC236}">
                <a16:creationId xmlns:a16="http://schemas.microsoft.com/office/drawing/2014/main" id="{FC6B8492-7F33-45EF-8438-7D367950A92B}"/>
              </a:ext>
            </a:extLst>
          </p:cNvPr>
          <p:cNvSpPr>
            <a:spLocks noGrp="1"/>
          </p:cNvSpPr>
          <p:nvPr>
            <p:ph type="title"/>
          </p:nvPr>
        </p:nvSpPr>
        <p:spPr/>
        <p:txBody>
          <a:bodyPr/>
          <a:lstStyle/>
          <a:p>
            <a:r>
              <a:rPr lang="en-US" sz="4800" dirty="0">
                <a:latin typeface="Franklin Gothic Medium" panose="020B0603020102020204" pitchFamily="34" charset="0"/>
              </a:rPr>
              <a:t>Collective Bargaining Rights: Quick Hx</a:t>
            </a:r>
          </a:p>
        </p:txBody>
      </p:sp>
      <p:sp>
        <p:nvSpPr>
          <p:cNvPr id="5" name="Footer Placeholder 3">
            <a:extLst>
              <a:ext uri="{FF2B5EF4-FFF2-40B4-BE49-F238E27FC236}">
                <a16:creationId xmlns:a16="http://schemas.microsoft.com/office/drawing/2014/main" id="{60C85DCF-DCAA-43DD-9801-EF046B0BC8A0}"/>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1234371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CB70605-0ADC-4819-BE32-A057D4DE2225}"/>
              </a:ext>
            </a:extLst>
          </p:cNvPr>
          <p:cNvSpPr>
            <a:spLocks noGrp="1"/>
          </p:cNvSpPr>
          <p:nvPr>
            <p:ph idx="1"/>
          </p:nvPr>
        </p:nvSpPr>
        <p:spPr/>
        <p:txBody>
          <a:bodyPr/>
          <a:lstStyle/>
          <a:p>
            <a:r>
              <a:rPr lang="en-US" b="1" dirty="0">
                <a:latin typeface="Franklin Gothic Medium" panose="020B0603020102020204" pitchFamily="34" charset="0"/>
              </a:rPr>
              <a:t>Collective bargaining rights for public employees in pockets:</a:t>
            </a:r>
          </a:p>
          <a:p>
            <a:pPr marL="457200" indent="-457200">
              <a:buFont typeface="Arial" panose="020B0604020202020204" pitchFamily="34" charset="0"/>
              <a:buChar char="•"/>
            </a:pPr>
            <a:r>
              <a:rPr lang="en-US" dirty="0">
                <a:latin typeface="Franklin Gothic Medium" panose="020B0603020102020204" pitchFamily="34" charset="0"/>
              </a:rPr>
              <a:t>Wisconsin</a:t>
            </a:r>
          </a:p>
          <a:p>
            <a:pPr marL="457200" indent="-457200">
              <a:buFont typeface="Arial" panose="020B0604020202020204" pitchFamily="34" charset="0"/>
              <a:buChar char="•"/>
            </a:pPr>
            <a:r>
              <a:rPr lang="en-US" dirty="0">
                <a:latin typeface="Franklin Gothic Medium" panose="020B0603020102020204" pitchFamily="34" charset="0"/>
              </a:rPr>
              <a:t>Philadelphia</a:t>
            </a:r>
          </a:p>
          <a:p>
            <a:pPr marL="457200" indent="-457200">
              <a:buFont typeface="Arial" panose="020B0604020202020204" pitchFamily="34" charset="0"/>
              <a:buChar char="•"/>
            </a:pPr>
            <a:r>
              <a:rPr lang="en-US" dirty="0">
                <a:latin typeface="Franklin Gothic Medium" panose="020B0603020102020204" pitchFamily="34" charset="0"/>
              </a:rPr>
              <a:t>New York City</a:t>
            </a:r>
          </a:p>
          <a:p>
            <a:endParaRPr lang="en-US" dirty="0">
              <a:latin typeface="Franklin Gothic Medium" panose="020B0603020102020204" pitchFamily="34" charset="0"/>
            </a:endParaRPr>
          </a:p>
          <a:p>
            <a:r>
              <a:rPr lang="en-US" dirty="0">
                <a:latin typeface="Franklin Gothic Medium" panose="020B0603020102020204" pitchFamily="34" charset="0"/>
              </a:rPr>
              <a:t>“Little Wagner” Act is passed in NYC in 1958 by Robert Wagner, Jr.</a:t>
            </a:r>
          </a:p>
          <a:p>
            <a:endParaRPr lang="en-US" dirty="0">
              <a:latin typeface="Franklin Gothic Medium" panose="020B0603020102020204" pitchFamily="34" charset="0"/>
            </a:endParaRPr>
          </a:p>
        </p:txBody>
      </p:sp>
      <p:sp>
        <p:nvSpPr>
          <p:cNvPr id="5" name="Title 4">
            <a:extLst>
              <a:ext uri="{FF2B5EF4-FFF2-40B4-BE49-F238E27FC236}">
                <a16:creationId xmlns:a16="http://schemas.microsoft.com/office/drawing/2014/main" id="{53916347-EAC5-42D5-9A81-1818D813FF4B}"/>
              </a:ext>
            </a:extLst>
          </p:cNvPr>
          <p:cNvSpPr>
            <a:spLocks noGrp="1"/>
          </p:cNvSpPr>
          <p:nvPr>
            <p:ph type="title"/>
          </p:nvPr>
        </p:nvSpPr>
        <p:spPr/>
        <p:txBody>
          <a:bodyPr/>
          <a:lstStyle/>
          <a:p>
            <a:r>
              <a:rPr lang="en-US" sz="4800" dirty="0">
                <a:latin typeface="Franklin Gothic Medium" panose="020B0603020102020204" pitchFamily="34" charset="0"/>
              </a:rPr>
              <a:t>Collective Bargaining Rights: Quick Hx</a:t>
            </a:r>
          </a:p>
        </p:txBody>
      </p:sp>
      <p:sp>
        <p:nvSpPr>
          <p:cNvPr id="4" name="Footer Placeholder 3">
            <a:extLst>
              <a:ext uri="{FF2B5EF4-FFF2-40B4-BE49-F238E27FC236}">
                <a16:creationId xmlns:a16="http://schemas.microsoft.com/office/drawing/2014/main" id="{D806E0F8-98E7-4205-8334-72EFC438BBD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6930586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3F09E0-FAE7-4C81-8E71-CD0388824BE1}"/>
              </a:ext>
            </a:extLst>
          </p:cNvPr>
          <p:cNvSpPr>
            <a:spLocks noGrp="1"/>
          </p:cNvSpPr>
          <p:nvPr>
            <p:ph idx="1"/>
          </p:nvPr>
        </p:nvSpPr>
        <p:spPr/>
        <p:txBody>
          <a:bodyPr/>
          <a:lstStyle/>
          <a:p>
            <a:endParaRPr lang="en-US" dirty="0">
              <a:latin typeface="Franklin Gothic Medium" panose="020B0603020102020204" pitchFamily="34" charset="0"/>
            </a:endParaRPr>
          </a:p>
          <a:p>
            <a:endParaRPr lang="en-US" dirty="0">
              <a:latin typeface="Franklin Gothic Medium" panose="020B0603020102020204" pitchFamily="34" charset="0"/>
            </a:endParaRPr>
          </a:p>
          <a:p>
            <a:r>
              <a:rPr lang="en-US" b="1" dirty="0">
                <a:latin typeface="Franklin Gothic Medium" panose="020B0603020102020204" pitchFamily="34" charset="0"/>
              </a:rPr>
              <a:t>“Wagner wrote the order after years of pressure by city workers…Implementation of the order required enormous pressure by the labor movement, including strikes by teachers and other city workers.” </a:t>
            </a:r>
          </a:p>
          <a:p>
            <a:pPr algn="r"/>
            <a:r>
              <a:rPr lang="en-US" dirty="0">
                <a:latin typeface="Franklin Gothic Medium" panose="020B0603020102020204" pitchFamily="34" charset="0"/>
              </a:rPr>
              <a:t>–Robert Shaffer, labor historian</a:t>
            </a:r>
          </a:p>
        </p:txBody>
      </p:sp>
      <p:sp>
        <p:nvSpPr>
          <p:cNvPr id="3" name="Title 2">
            <a:extLst>
              <a:ext uri="{FF2B5EF4-FFF2-40B4-BE49-F238E27FC236}">
                <a16:creationId xmlns:a16="http://schemas.microsoft.com/office/drawing/2014/main" id="{4576726D-9447-4095-95DA-87A06ED2C214}"/>
              </a:ext>
            </a:extLst>
          </p:cNvPr>
          <p:cNvSpPr>
            <a:spLocks noGrp="1"/>
          </p:cNvSpPr>
          <p:nvPr>
            <p:ph type="title"/>
          </p:nvPr>
        </p:nvSpPr>
        <p:spPr/>
        <p:txBody>
          <a:bodyPr/>
          <a:lstStyle/>
          <a:p>
            <a:r>
              <a:rPr lang="en-US" sz="4800" dirty="0">
                <a:latin typeface="Franklin Gothic Medium" panose="020B0603020102020204" pitchFamily="34" charset="0"/>
              </a:rPr>
              <a:t>Collective Bargaining Rights: Quick Hx</a:t>
            </a:r>
          </a:p>
        </p:txBody>
      </p:sp>
      <p:sp>
        <p:nvSpPr>
          <p:cNvPr id="4" name="Footer Placeholder 3">
            <a:extLst>
              <a:ext uri="{FF2B5EF4-FFF2-40B4-BE49-F238E27FC236}">
                <a16:creationId xmlns:a16="http://schemas.microsoft.com/office/drawing/2014/main" id="{741892EA-E73D-4D1B-AF20-292187A561D0}"/>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6766667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E63314-68B7-4AA6-9982-41F7AB572C15}"/>
              </a:ext>
            </a:extLst>
          </p:cNvPr>
          <p:cNvSpPr>
            <a:spLocks noGrp="1"/>
          </p:cNvSpPr>
          <p:nvPr>
            <p:ph type="title"/>
          </p:nvPr>
        </p:nvSpPr>
        <p:spPr/>
        <p:txBody>
          <a:bodyPr/>
          <a:lstStyle/>
          <a:p>
            <a:r>
              <a:rPr lang="en-US" sz="4800" dirty="0">
                <a:latin typeface="Franklin Gothic Medium" panose="020B0603020102020204" pitchFamily="34" charset="0"/>
              </a:rPr>
              <a:t>Collective Bargaining Rights: Quick Hx</a:t>
            </a:r>
          </a:p>
        </p:txBody>
      </p:sp>
      <p:pic>
        <p:nvPicPr>
          <p:cNvPr id="5" name="Content Placeholder 4">
            <a:extLst>
              <a:ext uri="{FF2B5EF4-FFF2-40B4-BE49-F238E27FC236}">
                <a16:creationId xmlns:a16="http://schemas.microsoft.com/office/drawing/2014/main" id="{93F733F4-A2C5-43B6-A2DA-9E29BD1CCCF6}"/>
              </a:ext>
            </a:extLst>
          </p:cNvPr>
          <p:cNvPicPr>
            <a:picLocks noGrp="1" noChangeAspect="1"/>
          </p:cNvPicPr>
          <p:nvPr>
            <p:ph idx="1"/>
          </p:nvPr>
        </p:nvPicPr>
        <p:blipFill>
          <a:blip r:embed="rId2"/>
          <a:stretch>
            <a:fillRect/>
          </a:stretch>
        </p:blipFill>
        <p:spPr>
          <a:xfrm>
            <a:off x="541126" y="1097279"/>
            <a:ext cx="3431433" cy="5040866"/>
          </a:xfrm>
        </p:spPr>
      </p:pic>
      <p:sp>
        <p:nvSpPr>
          <p:cNvPr id="6" name="Text Placeholder 5">
            <a:extLst>
              <a:ext uri="{FF2B5EF4-FFF2-40B4-BE49-F238E27FC236}">
                <a16:creationId xmlns:a16="http://schemas.microsoft.com/office/drawing/2014/main" id="{15E38251-9781-41C8-BAFE-C1080DE7E72A}"/>
              </a:ext>
            </a:extLst>
          </p:cNvPr>
          <p:cNvSpPr>
            <a:spLocks noGrp="1"/>
          </p:cNvSpPr>
          <p:nvPr>
            <p:ph type="body" sz="quarter" idx="12"/>
          </p:nvPr>
        </p:nvSpPr>
        <p:spPr>
          <a:xfrm>
            <a:off x="4328160" y="1097279"/>
            <a:ext cx="7559039" cy="4852107"/>
          </a:xfrm>
        </p:spPr>
        <p:txBody>
          <a:bodyPr/>
          <a:lstStyle/>
          <a:p>
            <a:pPr marL="0" indent="0" algn="ctr">
              <a:buNone/>
            </a:pPr>
            <a:r>
              <a:rPr lang="en-US" sz="4400" b="1" dirty="0">
                <a:latin typeface="Franklin Gothic Medium" panose="020B0603020102020204" pitchFamily="34" charset="0"/>
              </a:rPr>
              <a:t>Executive Order 10988</a:t>
            </a:r>
          </a:p>
          <a:p>
            <a:endParaRPr lang="en-US" dirty="0">
              <a:latin typeface="Franklin Gothic Medium" panose="020B0603020102020204" pitchFamily="34" charset="0"/>
            </a:endParaRPr>
          </a:p>
          <a:p>
            <a:r>
              <a:rPr lang="en-US" dirty="0">
                <a:latin typeface="Franklin Gothic Medium" panose="020B0603020102020204" pitchFamily="34" charset="0"/>
              </a:rPr>
              <a:t>Signed in 1962</a:t>
            </a:r>
          </a:p>
          <a:p>
            <a:r>
              <a:rPr lang="en-US" dirty="0">
                <a:latin typeface="Franklin Gothic Medium" panose="020B0603020102020204" pitchFamily="34" charset="0"/>
              </a:rPr>
              <a:t>Gives federal workers union recognition &amp; limited collective bargaining</a:t>
            </a:r>
          </a:p>
          <a:p>
            <a:r>
              <a:rPr lang="en-US" dirty="0">
                <a:latin typeface="Franklin Gothic Medium" panose="020B0603020102020204" pitchFamily="34" charset="0"/>
              </a:rPr>
              <a:t>Our “Wagner Act”- even if only symbolic</a:t>
            </a:r>
          </a:p>
          <a:p>
            <a:endParaRPr lang="en-US" dirty="0">
              <a:latin typeface="Franklin Gothic Medium" panose="020B0603020102020204" pitchFamily="34" charset="0"/>
            </a:endParaRPr>
          </a:p>
          <a:p>
            <a:endParaRPr lang="en-US" dirty="0">
              <a:latin typeface="Franklin Gothic Medium" panose="020B0603020102020204" pitchFamily="34" charset="0"/>
            </a:endParaRPr>
          </a:p>
        </p:txBody>
      </p:sp>
      <p:sp>
        <p:nvSpPr>
          <p:cNvPr id="7" name="Footer Placeholder 3">
            <a:extLst>
              <a:ext uri="{FF2B5EF4-FFF2-40B4-BE49-F238E27FC236}">
                <a16:creationId xmlns:a16="http://schemas.microsoft.com/office/drawing/2014/main" id="{185ADF6B-47B3-4F80-A36D-76A17A8AC69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3811973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7A7BC8-AAB9-4E65-8C8E-B1F8AAF850C3}"/>
              </a:ext>
            </a:extLst>
          </p:cNvPr>
          <p:cNvSpPr>
            <a:spLocks noGrp="1"/>
          </p:cNvSpPr>
          <p:nvPr>
            <p:ph idx="1"/>
          </p:nvPr>
        </p:nvSpPr>
        <p:spPr/>
        <p:txBody>
          <a:bodyPr/>
          <a:lstStyle/>
          <a:p>
            <a:pPr marL="457200" indent="-457200">
              <a:buFont typeface="Arial" panose="020B0604020202020204" pitchFamily="34" charset="0"/>
              <a:buChar char="•"/>
            </a:pPr>
            <a:r>
              <a:rPr lang="en-US" dirty="0"/>
              <a:t>1962- IAFF begins campaign for a pay increase for all federal fire fighters.</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1963- Navy &amp; Air Force extend recognition to IAFF as bargaining agent for civilian fire fighters employed on base</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1963- IAFF contests policy of Air Force around bargaining units. Arbitrator rules in favor of IAFF for exclusive recognition</a:t>
            </a:r>
          </a:p>
        </p:txBody>
      </p:sp>
      <p:sp>
        <p:nvSpPr>
          <p:cNvPr id="3" name="Title 2">
            <a:extLst>
              <a:ext uri="{FF2B5EF4-FFF2-40B4-BE49-F238E27FC236}">
                <a16:creationId xmlns:a16="http://schemas.microsoft.com/office/drawing/2014/main" id="{E2792368-16C6-4743-AED1-D3B52F93EACD}"/>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22915643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8FFAC45D-AF3A-458D-93CE-8801408F17CD}"/>
              </a:ext>
            </a:extLst>
          </p:cNvPr>
          <p:cNvPicPr>
            <a:picLocks noGrp="1" noChangeAspect="1"/>
          </p:cNvPicPr>
          <p:nvPr>
            <p:ph sz="half" idx="1"/>
          </p:nvPr>
        </p:nvPicPr>
        <p:blipFill>
          <a:blip r:embed="rId2"/>
          <a:stretch>
            <a:fillRect/>
          </a:stretch>
        </p:blipFill>
        <p:spPr>
          <a:xfrm>
            <a:off x="494205" y="1012976"/>
            <a:ext cx="3019393" cy="4949825"/>
          </a:xfrm>
        </p:spPr>
      </p:pic>
      <p:sp>
        <p:nvSpPr>
          <p:cNvPr id="9" name="Content Placeholder 8">
            <a:extLst>
              <a:ext uri="{FF2B5EF4-FFF2-40B4-BE49-F238E27FC236}">
                <a16:creationId xmlns:a16="http://schemas.microsoft.com/office/drawing/2014/main" id="{35FFBE3E-ACF8-4D98-90B4-5DF6ABA04A6D}"/>
              </a:ext>
            </a:extLst>
          </p:cNvPr>
          <p:cNvSpPr>
            <a:spLocks noGrp="1"/>
          </p:cNvSpPr>
          <p:nvPr>
            <p:ph sz="half" idx="2"/>
          </p:nvPr>
        </p:nvSpPr>
        <p:spPr>
          <a:xfrm>
            <a:off x="3667760" y="1097280"/>
            <a:ext cx="8159951" cy="4865521"/>
          </a:xfrm>
        </p:spPr>
        <p:txBody>
          <a:bodyPr/>
          <a:lstStyle/>
          <a:p>
            <a:pPr marL="0" indent="0">
              <a:buNone/>
            </a:pPr>
            <a:endParaRPr lang="en-US" b="1" dirty="0"/>
          </a:p>
          <a:p>
            <a:pPr marL="0" indent="0">
              <a:buNone/>
            </a:pPr>
            <a:endParaRPr lang="en-US" b="1" dirty="0"/>
          </a:p>
          <a:p>
            <a:pPr marL="0" indent="0">
              <a:buNone/>
            </a:pPr>
            <a:r>
              <a:rPr lang="en-US" b="1" dirty="0"/>
              <a:t>New IAFF locals are organized at the rate of one per week between January 1, 1964, and December 31, 1965.</a:t>
            </a:r>
          </a:p>
        </p:txBody>
      </p:sp>
      <p:sp>
        <p:nvSpPr>
          <p:cNvPr id="7" name="Title 6">
            <a:extLst>
              <a:ext uri="{FF2B5EF4-FFF2-40B4-BE49-F238E27FC236}">
                <a16:creationId xmlns:a16="http://schemas.microsoft.com/office/drawing/2014/main" id="{29FBD67C-28F2-41C3-BB2A-A269643FE2A4}"/>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2117146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7A7BC8-AAB9-4E65-8C8E-B1F8AAF850C3}"/>
              </a:ext>
            </a:extLst>
          </p:cNvPr>
          <p:cNvSpPr>
            <a:spLocks noGrp="1"/>
          </p:cNvSpPr>
          <p:nvPr>
            <p:ph idx="1"/>
          </p:nvPr>
        </p:nvSpPr>
        <p:spPr/>
        <p:txBody>
          <a:bodyPr/>
          <a:lstStyle/>
          <a:p>
            <a:pPr marL="457200" indent="-457200">
              <a:buFont typeface="Arial" panose="020B0604020202020204" pitchFamily="34" charset="0"/>
              <a:buChar char="•"/>
            </a:pPr>
            <a:r>
              <a:rPr lang="en-US" dirty="0"/>
              <a:t>1966- President Johnson signs federal premium pay bill for federal fire fighters.</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1966- Delegates at the 28th IAFF Convention vote overwhelmingly to retain the IAFF’s self-imposed “no-strike” policy.</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1966-120,000 members, 1968-130,000 members</a:t>
            </a:r>
          </a:p>
          <a:p>
            <a:pPr marL="457200" indent="-4572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E2792368-16C6-4743-AED1-D3B52F93EACD}"/>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13290570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615FD3-9728-47FF-A1B8-C23EDE27EF9B}"/>
              </a:ext>
            </a:extLst>
          </p:cNvPr>
          <p:cNvSpPr>
            <a:spLocks noGrp="1"/>
          </p:cNvSpPr>
          <p:nvPr>
            <p:ph idx="1"/>
          </p:nvPr>
        </p:nvSpPr>
        <p:spPr/>
        <p:txBody>
          <a:bodyPr/>
          <a:lstStyle/>
          <a:p>
            <a:r>
              <a:rPr lang="en-US" dirty="0"/>
              <a:t>In 1967:</a:t>
            </a:r>
          </a:p>
          <a:p>
            <a:endParaRPr lang="en-US" dirty="0"/>
          </a:p>
          <a:p>
            <a:r>
              <a:rPr lang="en-US" dirty="0"/>
              <a:t>The IAFF leadership appoints nine-member Fact Finding Commission to consider if possible modification of our traditional no-strike policy is necessary, desirable or possible</a:t>
            </a:r>
          </a:p>
        </p:txBody>
      </p:sp>
      <p:sp>
        <p:nvSpPr>
          <p:cNvPr id="3" name="Title 2">
            <a:extLst>
              <a:ext uri="{FF2B5EF4-FFF2-40B4-BE49-F238E27FC236}">
                <a16:creationId xmlns:a16="http://schemas.microsoft.com/office/drawing/2014/main" id="{16B28B8E-EC27-414A-80FF-E62D4A8D367C}"/>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32797064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615FD3-9728-47FF-A1B8-C23EDE27EF9B}"/>
              </a:ext>
            </a:extLst>
          </p:cNvPr>
          <p:cNvSpPr>
            <a:spLocks noGrp="1"/>
          </p:cNvSpPr>
          <p:nvPr>
            <p:ph idx="1"/>
          </p:nvPr>
        </p:nvSpPr>
        <p:spPr/>
        <p:txBody>
          <a:bodyPr/>
          <a:lstStyle/>
          <a:p>
            <a:r>
              <a:rPr lang="en-US" dirty="0"/>
              <a:t>In 1968:</a:t>
            </a:r>
          </a:p>
          <a:p>
            <a:endParaRPr lang="en-US" dirty="0"/>
          </a:p>
          <a:p>
            <a:r>
              <a:rPr lang="en-US" dirty="0"/>
              <a:t>The Independent Fact Finding and Report Commission recommends “modification” – but not necessarily repeal – of the long-standing prohibition on strikes contained in the IAFF Constitution.</a:t>
            </a:r>
          </a:p>
          <a:p>
            <a:endParaRPr lang="en-US" dirty="0"/>
          </a:p>
          <a:p>
            <a:r>
              <a:rPr lang="en-US" dirty="0"/>
              <a:t>IAFF removes no strike clause at Toronto Convention</a:t>
            </a:r>
          </a:p>
          <a:p>
            <a:endParaRPr lang="en-US" dirty="0"/>
          </a:p>
        </p:txBody>
      </p:sp>
      <p:sp>
        <p:nvSpPr>
          <p:cNvPr id="3" name="Title 2">
            <a:extLst>
              <a:ext uri="{FF2B5EF4-FFF2-40B4-BE49-F238E27FC236}">
                <a16:creationId xmlns:a16="http://schemas.microsoft.com/office/drawing/2014/main" id="{16B28B8E-EC27-414A-80FF-E62D4A8D367C}"/>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3769264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A0FC5AC-258B-48C1-A0B7-C4DC3BE53F73}"/>
              </a:ext>
            </a:extLst>
          </p:cNvPr>
          <p:cNvSpPr>
            <a:spLocks noGrp="1"/>
          </p:cNvSpPr>
          <p:nvPr>
            <p:ph idx="1"/>
          </p:nvPr>
        </p:nvSpPr>
        <p:spPr/>
        <p:txBody>
          <a:bodyPr/>
          <a:lstStyle/>
          <a:p>
            <a:pPr marL="0" indent="0">
              <a:buNone/>
            </a:pPr>
            <a:r>
              <a:rPr lang="en-US" dirty="0"/>
              <a:t>1969:</a:t>
            </a:r>
          </a:p>
          <a:p>
            <a:pPr marL="0" indent="0">
              <a:buNone/>
            </a:pPr>
            <a:endParaRPr lang="en-US" dirty="0"/>
          </a:p>
          <a:p>
            <a:pPr marL="0" indent="0">
              <a:buNone/>
            </a:pPr>
            <a:r>
              <a:rPr lang="en-US" dirty="0"/>
              <a:t>IAFF holds a five-day organizing workshop in Washington, DC, with intent to sign up every paid professional fire fighter in North America.</a:t>
            </a:r>
          </a:p>
          <a:p>
            <a:pPr marL="0" indent="0">
              <a:buNone/>
            </a:pPr>
            <a:endParaRPr lang="en-US" dirty="0"/>
          </a:p>
          <a:p>
            <a:pPr marL="0" indent="0">
              <a:buNone/>
            </a:pPr>
            <a:r>
              <a:rPr lang="en-US" dirty="0"/>
              <a:t>“</a:t>
            </a:r>
            <a:r>
              <a:rPr lang="en-US" i="1" dirty="0"/>
              <a:t>The American City and Its Organized Employees,</a:t>
            </a:r>
            <a:r>
              <a:rPr lang="en-US" dirty="0"/>
              <a:t>” reports fire fighters are among the most organized municipal employees.</a:t>
            </a:r>
          </a:p>
        </p:txBody>
      </p:sp>
      <p:sp>
        <p:nvSpPr>
          <p:cNvPr id="5" name="Title 4">
            <a:extLst>
              <a:ext uri="{FF2B5EF4-FFF2-40B4-BE49-F238E27FC236}">
                <a16:creationId xmlns:a16="http://schemas.microsoft.com/office/drawing/2014/main" id="{EF058B67-A7F9-4AD0-B192-C7EAB3793FDD}"/>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2872654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dirty="0"/>
              <a:t>NYSPFFA Labor Conference, Binghamton NY, Feb 24-26 2020</a:t>
            </a:r>
          </a:p>
        </p:txBody>
      </p:sp>
      <p:sp>
        <p:nvSpPr>
          <p:cNvPr id="7" name="Title 1">
            <a:extLst>
              <a:ext uri="{FF2B5EF4-FFF2-40B4-BE49-F238E27FC236}">
                <a16:creationId xmlns:a16="http://schemas.microsoft.com/office/drawing/2014/main" id="{DE58CCE4-72AF-4C0C-B296-761B357E069D}"/>
              </a:ext>
            </a:extLst>
          </p:cNvPr>
          <p:cNvSpPr txBox="1">
            <a:spLocks/>
          </p:cNvSpPr>
          <p:nvPr/>
        </p:nvSpPr>
        <p:spPr bwMode="auto">
          <a:xfrm>
            <a:off x="0" y="46038"/>
            <a:ext cx="12192000"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rgbClr val="FFC82E"/>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4800" dirty="0">
                <a:latin typeface="Franklin Gothic Medium" panose="020B0603020102020204" pitchFamily="34" charset="0"/>
              </a:rPr>
              <a:t>WHY SHOULD WE CARE?</a:t>
            </a:r>
          </a:p>
        </p:txBody>
      </p:sp>
      <p:sp>
        <p:nvSpPr>
          <p:cNvPr id="5" name="Content Placeholder 1">
            <a:extLst>
              <a:ext uri="{FF2B5EF4-FFF2-40B4-BE49-F238E27FC236}">
                <a16:creationId xmlns:a16="http://schemas.microsoft.com/office/drawing/2014/main" id="{6D66405F-279D-473D-8BDA-36A117FD4892}"/>
              </a:ext>
            </a:extLst>
          </p:cNvPr>
          <p:cNvSpPr>
            <a:spLocks noGrp="1"/>
          </p:cNvSpPr>
          <p:nvPr>
            <p:ph idx="1"/>
          </p:nvPr>
        </p:nvSpPr>
        <p:spPr>
          <a:xfrm>
            <a:off x="481259" y="1097280"/>
            <a:ext cx="11261562" cy="4669666"/>
          </a:xfrm>
        </p:spPr>
        <p:txBody>
          <a:bodyPr/>
          <a:lstStyle/>
          <a:p>
            <a:r>
              <a:rPr lang="en-US" dirty="0"/>
              <a:t>Why should we care about how labor history (or any other union activity) is told to our kids?</a:t>
            </a:r>
          </a:p>
          <a:p>
            <a:endParaRPr lang="en-US" dirty="0"/>
          </a:p>
          <a:p>
            <a:pPr algn="ctr"/>
            <a:r>
              <a:rPr lang="en-US" b="1" dirty="0"/>
              <a:t>“He who controls the present, controls the past. He who controls the past, controls the future.” –George Orwell</a:t>
            </a:r>
          </a:p>
          <a:p>
            <a:pPr algn="ctr"/>
            <a:endParaRPr lang="en-US" b="1" dirty="0"/>
          </a:p>
          <a:p>
            <a:r>
              <a:rPr lang="en-US" b="1" dirty="0"/>
              <a:t>“History is written by the winners.”- Winston Churchill</a:t>
            </a:r>
          </a:p>
        </p:txBody>
      </p:sp>
    </p:spTree>
    <p:extLst>
      <p:ext uri="{BB962C8B-B14F-4D97-AF65-F5344CB8AC3E}">
        <p14:creationId xmlns:p14="http://schemas.microsoft.com/office/powerpoint/2010/main" val="3600457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arn(inVertic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barn(inVertical)">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A0FC5AC-258B-48C1-A0B7-C4DC3BE53F73}"/>
              </a:ext>
            </a:extLst>
          </p:cNvPr>
          <p:cNvSpPr>
            <a:spLocks noGrp="1"/>
          </p:cNvSpPr>
          <p:nvPr>
            <p:ph idx="1"/>
          </p:nvPr>
        </p:nvSpPr>
        <p:spPr/>
        <p:txBody>
          <a:bodyPr/>
          <a:lstStyle/>
          <a:p>
            <a:pPr marL="0" indent="0">
              <a:buNone/>
            </a:pPr>
            <a:r>
              <a:rPr lang="en-US" dirty="0"/>
              <a:t>1971:</a:t>
            </a:r>
          </a:p>
          <a:p>
            <a:pPr marL="0" indent="0">
              <a:buNone/>
            </a:pPr>
            <a:endParaRPr lang="en-US" dirty="0"/>
          </a:p>
          <a:p>
            <a:pPr marL="0" indent="0">
              <a:buNone/>
            </a:pPr>
            <a:r>
              <a:rPr lang="en-US" dirty="0"/>
              <a:t>IAFF membership exceeds 150,000. Fire fighters join IAFF at the rate of 600 per month.</a:t>
            </a:r>
          </a:p>
          <a:p>
            <a:pPr marL="0" indent="0">
              <a:buNone/>
            </a:pPr>
            <a:endParaRPr lang="en-US" dirty="0"/>
          </a:p>
          <a:p>
            <a:pPr marL="0" indent="0">
              <a:buNone/>
            </a:pPr>
            <a:r>
              <a:rPr lang="en-US" dirty="0"/>
              <a:t>2000th Local formed in Howard Co, MD</a:t>
            </a:r>
          </a:p>
        </p:txBody>
      </p:sp>
      <p:sp>
        <p:nvSpPr>
          <p:cNvPr id="5" name="Title 4">
            <a:extLst>
              <a:ext uri="{FF2B5EF4-FFF2-40B4-BE49-F238E27FC236}">
                <a16:creationId xmlns:a16="http://schemas.microsoft.com/office/drawing/2014/main" id="{EF058B67-A7F9-4AD0-B192-C7EAB3793FDD}"/>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1131501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F058B67-A7F9-4AD0-B192-C7EAB3793FDD}"/>
              </a:ext>
            </a:extLst>
          </p:cNvPr>
          <p:cNvSpPr>
            <a:spLocks noGrp="1"/>
          </p:cNvSpPr>
          <p:nvPr>
            <p:ph type="title"/>
          </p:nvPr>
        </p:nvSpPr>
        <p:spPr/>
        <p:txBody>
          <a:bodyPr/>
          <a:lstStyle/>
          <a:p>
            <a:r>
              <a:rPr lang="en-US" dirty="0"/>
              <a:t>Public Employee Organizing &amp; Action</a:t>
            </a:r>
          </a:p>
        </p:txBody>
      </p:sp>
      <p:pic>
        <p:nvPicPr>
          <p:cNvPr id="4" name="Content Placeholder 3">
            <a:extLst>
              <a:ext uri="{FF2B5EF4-FFF2-40B4-BE49-F238E27FC236}">
                <a16:creationId xmlns:a16="http://schemas.microsoft.com/office/drawing/2014/main" id="{B26D36B9-98D9-4D7A-91BA-8AB34CD40CEA}"/>
              </a:ext>
            </a:extLst>
          </p:cNvPr>
          <p:cNvPicPr>
            <a:picLocks noGrp="1" noChangeAspect="1"/>
          </p:cNvPicPr>
          <p:nvPr>
            <p:ph idx="1"/>
          </p:nvPr>
        </p:nvPicPr>
        <p:blipFill>
          <a:blip r:embed="rId2"/>
          <a:stretch>
            <a:fillRect/>
          </a:stretch>
        </p:blipFill>
        <p:spPr>
          <a:xfrm>
            <a:off x="304801" y="1096963"/>
            <a:ext cx="5545826" cy="4928853"/>
          </a:xfrm>
        </p:spPr>
      </p:pic>
      <p:sp>
        <p:nvSpPr>
          <p:cNvPr id="2" name="Text Placeholder 1">
            <a:extLst>
              <a:ext uri="{FF2B5EF4-FFF2-40B4-BE49-F238E27FC236}">
                <a16:creationId xmlns:a16="http://schemas.microsoft.com/office/drawing/2014/main" id="{082FC477-9A54-4167-9E2F-66BA32C82609}"/>
              </a:ext>
            </a:extLst>
          </p:cNvPr>
          <p:cNvSpPr>
            <a:spLocks noGrp="1"/>
          </p:cNvSpPr>
          <p:nvPr>
            <p:ph type="body" sz="quarter" idx="12"/>
          </p:nvPr>
        </p:nvSpPr>
        <p:spPr>
          <a:xfrm>
            <a:off x="6197600" y="1097280"/>
            <a:ext cx="5689599" cy="4852107"/>
          </a:xfrm>
        </p:spPr>
        <p:txBody>
          <a:bodyPr/>
          <a:lstStyle/>
          <a:p>
            <a:pPr marL="0" indent="0">
              <a:buNone/>
            </a:pPr>
            <a:r>
              <a:rPr lang="en-US" dirty="0"/>
              <a:t>September 1978: </a:t>
            </a:r>
          </a:p>
          <a:p>
            <a:pPr marL="0" indent="0">
              <a:buNone/>
            </a:pPr>
            <a:endParaRPr lang="en-US" dirty="0"/>
          </a:p>
          <a:p>
            <a:pPr marL="0" indent="0">
              <a:buNone/>
            </a:pPr>
            <a:r>
              <a:rPr lang="en-US" b="1" dirty="0"/>
              <a:t>Six strikes in one month! </a:t>
            </a:r>
            <a:r>
              <a:rPr lang="en-US" dirty="0"/>
              <a:t>Wichita, Kansas; Chattanooga, Tennessee; Manchester, New Hampshire; Brazil, Indiana; Butte, Montana; and Biloxi, Mississippi.</a:t>
            </a:r>
          </a:p>
          <a:p>
            <a:endParaRPr lang="en-US" dirty="0"/>
          </a:p>
        </p:txBody>
      </p:sp>
    </p:spTree>
    <p:extLst>
      <p:ext uri="{BB962C8B-B14F-4D97-AF65-F5344CB8AC3E}">
        <p14:creationId xmlns:p14="http://schemas.microsoft.com/office/powerpoint/2010/main" val="27197956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79AFB76-8605-412E-BDD1-93E1D836DF67}"/>
              </a:ext>
            </a:extLst>
          </p:cNvPr>
          <p:cNvPicPr>
            <a:picLocks noGrp="1" noChangeAspect="1"/>
          </p:cNvPicPr>
          <p:nvPr>
            <p:ph idx="1"/>
          </p:nvPr>
        </p:nvPicPr>
        <p:blipFill>
          <a:blip r:embed="rId2"/>
          <a:stretch>
            <a:fillRect/>
          </a:stretch>
        </p:blipFill>
        <p:spPr>
          <a:xfrm>
            <a:off x="2166550" y="985203"/>
            <a:ext cx="7858899" cy="5196697"/>
          </a:xfrm>
        </p:spPr>
      </p:pic>
      <p:sp>
        <p:nvSpPr>
          <p:cNvPr id="3" name="Title 2">
            <a:extLst>
              <a:ext uri="{FF2B5EF4-FFF2-40B4-BE49-F238E27FC236}">
                <a16:creationId xmlns:a16="http://schemas.microsoft.com/office/drawing/2014/main" id="{380D4B8F-EEAB-4A06-A800-B7140CBB588A}"/>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32677624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81259" y="1097280"/>
            <a:ext cx="10903022" cy="5044440"/>
          </a:xfrm>
        </p:spPr>
        <p:txBody>
          <a:bodyPr/>
          <a:lstStyle/>
          <a:p>
            <a:pPr marL="914400" indent="-914400">
              <a:lnSpc>
                <a:spcPct val="150000"/>
              </a:lnSpc>
              <a:spcBef>
                <a:spcPct val="20000"/>
              </a:spcBef>
            </a:pPr>
            <a:r>
              <a:rPr lang="en-US" altLang="en-US" sz="2800" b="1" dirty="0">
                <a:latin typeface="Franklin Gothic Medium" panose="020B0603020102020204" pitchFamily="34" charset="0"/>
              </a:rPr>
              <a:t>1970 </a:t>
            </a:r>
            <a:r>
              <a:rPr lang="en-US" altLang="en-US" sz="2800" b="1" u="sng" dirty="0">
                <a:latin typeface="Franklin Gothic Medium" panose="020B0603020102020204" pitchFamily="34" charset="0"/>
              </a:rPr>
              <a:t>National Commission on Fire Prevention and Control</a:t>
            </a:r>
            <a:r>
              <a:rPr lang="en-US" altLang="en-US" sz="2800" b="1" dirty="0">
                <a:latin typeface="Franklin Gothic Medium" panose="020B0603020102020204" pitchFamily="34" charset="0"/>
              </a:rPr>
              <a:t> </a:t>
            </a:r>
          </a:p>
          <a:p>
            <a:pPr marL="914400" indent="-914400">
              <a:spcBef>
                <a:spcPct val="20000"/>
              </a:spcBef>
            </a:pPr>
            <a:r>
              <a:rPr lang="en-US" altLang="en-US" sz="2800" b="1" dirty="0">
                <a:latin typeface="Franklin Gothic Medium" panose="020B0603020102020204" pitchFamily="34" charset="0"/>
              </a:rPr>
              <a:t>1971 </a:t>
            </a:r>
            <a:r>
              <a:rPr lang="en-US" altLang="en-US" sz="2800" b="1" u="sng" dirty="0">
                <a:latin typeface="Franklin Gothic Medium" panose="020B0603020102020204" pitchFamily="34" charset="0"/>
              </a:rPr>
              <a:t>Project FIRES:</a:t>
            </a:r>
            <a:r>
              <a:rPr lang="en-US" altLang="en-US" sz="2800" b="1" dirty="0">
                <a:latin typeface="Franklin Gothic Medium" panose="020B0603020102020204" pitchFamily="34" charset="0"/>
              </a:rPr>
              <a:t>  </a:t>
            </a:r>
            <a:r>
              <a:rPr lang="en-US" altLang="en-US" sz="2800" dirty="0">
                <a:latin typeface="Franklin Gothic Medium" panose="020B0603020102020204" pitchFamily="34" charset="0"/>
              </a:rPr>
              <a:t>NASA and IAFF begin technology exchange program to build better protective gear</a:t>
            </a:r>
            <a:endParaRPr lang="en-US" altLang="en-US" sz="2800" u="sng" dirty="0">
              <a:latin typeface="Franklin Gothic Medium" panose="020B0603020102020204" pitchFamily="34" charset="0"/>
            </a:endParaRPr>
          </a:p>
          <a:p>
            <a:pPr marL="914400" indent="-914400">
              <a:lnSpc>
                <a:spcPct val="150000"/>
              </a:lnSpc>
              <a:spcBef>
                <a:spcPct val="20000"/>
              </a:spcBef>
            </a:pPr>
            <a:r>
              <a:rPr lang="en-US" altLang="en-US" sz="2800" b="1" dirty="0">
                <a:latin typeface="Franklin Gothic Medium" panose="020B0603020102020204" pitchFamily="34" charset="0"/>
              </a:rPr>
              <a:t>1980 </a:t>
            </a:r>
            <a:r>
              <a:rPr lang="en-US" altLang="en-US" sz="2800" b="1" u="sng" dirty="0">
                <a:latin typeface="Franklin Gothic Medium" panose="020B0603020102020204" pitchFamily="34" charset="0"/>
              </a:rPr>
              <a:t>OSHA 29 CFR 1910.156 Fire Brigades</a:t>
            </a:r>
            <a:r>
              <a:rPr lang="en-US" altLang="en-US" sz="2800" b="1" dirty="0">
                <a:latin typeface="Franklin Gothic Medium" panose="020B0603020102020204" pitchFamily="34" charset="0"/>
              </a:rPr>
              <a:t>: </a:t>
            </a:r>
            <a:r>
              <a:rPr lang="en-US" altLang="en-US" sz="2800" dirty="0">
                <a:latin typeface="Franklin Gothic Medium" panose="020B0603020102020204" pitchFamily="34" charset="0"/>
              </a:rPr>
              <a:t>First industry   standards issued requirement for organization, training, and PPE. </a:t>
            </a:r>
          </a:p>
          <a:p>
            <a:pPr marL="914400" indent="-914400">
              <a:lnSpc>
                <a:spcPct val="150000"/>
              </a:lnSpc>
              <a:spcBef>
                <a:spcPct val="20000"/>
              </a:spcBef>
            </a:pPr>
            <a:r>
              <a:rPr lang="en-US" altLang="en-US" sz="2800" b="1" dirty="0">
                <a:latin typeface="Franklin Gothic Medium" panose="020B0603020102020204" pitchFamily="34" charset="0"/>
              </a:rPr>
              <a:t>1986 </a:t>
            </a:r>
            <a:r>
              <a:rPr lang="en-US" altLang="en-US" sz="2800" b="1" u="sng" dirty="0">
                <a:latin typeface="Franklin Gothic Medium" panose="020B0603020102020204" pitchFamily="34" charset="0"/>
              </a:rPr>
              <a:t>NFPA 1500</a:t>
            </a:r>
            <a:r>
              <a:rPr lang="en-US" altLang="en-US" sz="2800" b="1" dirty="0">
                <a:latin typeface="Franklin Gothic Medium" panose="020B0603020102020204" pitchFamily="34" charset="0"/>
              </a:rPr>
              <a:t> </a:t>
            </a:r>
            <a:r>
              <a:rPr lang="en-US" altLang="en-US" sz="2800" dirty="0">
                <a:latin typeface="Franklin Gothic Medium" panose="020B0603020102020204" pitchFamily="34" charset="0"/>
              </a:rPr>
              <a:t>enacted: Occupational Health and Safety Standards</a:t>
            </a:r>
          </a:p>
          <a:p>
            <a:pPr marL="914400" indent="-914400">
              <a:lnSpc>
                <a:spcPct val="150000"/>
              </a:lnSpc>
              <a:spcBef>
                <a:spcPct val="20000"/>
              </a:spcBef>
            </a:pPr>
            <a:r>
              <a:rPr lang="en-US" altLang="en-US" sz="2800" b="1" dirty="0">
                <a:latin typeface="Franklin Gothic Medium" panose="020B0603020102020204" pitchFamily="34" charset="0"/>
              </a:rPr>
              <a:t>1995 </a:t>
            </a:r>
            <a:r>
              <a:rPr lang="en-US" altLang="en-US" sz="2800" b="1" u="sng" dirty="0">
                <a:latin typeface="Franklin Gothic Medium" panose="020B0603020102020204" pitchFamily="34" charset="0"/>
              </a:rPr>
              <a:t>IAFF/IAFC Wellness Fitness Initiative</a:t>
            </a:r>
          </a:p>
          <a:p>
            <a:pPr marL="914400" indent="-914400">
              <a:lnSpc>
                <a:spcPct val="150000"/>
              </a:lnSpc>
              <a:spcBef>
                <a:spcPct val="20000"/>
              </a:spcBef>
            </a:pPr>
            <a:r>
              <a:rPr lang="en-US" altLang="en-US" sz="2800" b="1" dirty="0">
                <a:latin typeface="Franklin Gothic Medium" panose="020B0603020102020204" pitchFamily="34" charset="0"/>
              </a:rPr>
              <a:t>2002 </a:t>
            </a:r>
            <a:r>
              <a:rPr lang="en-US" altLang="en-US" sz="2800" b="1" u="sng" dirty="0">
                <a:latin typeface="Franklin Gothic Medium" panose="020B0603020102020204" pitchFamily="34" charset="0"/>
              </a:rPr>
              <a:t>Project HEROES</a:t>
            </a:r>
            <a:r>
              <a:rPr lang="en-US" altLang="en-US" sz="2800" b="1" dirty="0">
                <a:latin typeface="Franklin Gothic Medium" panose="020B0603020102020204" pitchFamily="34" charset="0"/>
              </a:rPr>
              <a:t>: </a:t>
            </a:r>
            <a:r>
              <a:rPr lang="en-US" altLang="en-US" sz="2800" dirty="0">
                <a:latin typeface="Franklin Gothic Medium" panose="020B0603020102020204" pitchFamily="34" charset="0"/>
              </a:rPr>
              <a:t>more effective bunker protection </a:t>
            </a:r>
            <a:r>
              <a:rPr lang="en-US" altLang="en-US" sz="2800" u="sng" dirty="0">
                <a:latin typeface="Franklin Gothic Medium" panose="020B0603020102020204" pitchFamily="34" charset="0"/>
              </a:rPr>
              <a:t> </a:t>
            </a:r>
            <a:endParaRPr lang="en-US" altLang="en-US" sz="2800" dirty="0">
              <a:latin typeface="Franklin Gothic Medium" panose="020B0603020102020204" pitchFamily="34" charset="0"/>
            </a:endParaRPr>
          </a:p>
          <a:p>
            <a:endParaRPr lang="en-US" sz="2800" dirty="0">
              <a:latin typeface="Franklin Gothic Medium" panose="020B0603020102020204" pitchFamily="34" charset="0"/>
            </a:endParaRPr>
          </a:p>
        </p:txBody>
      </p:sp>
      <p:sp>
        <p:nvSpPr>
          <p:cNvPr id="6" name="Title 5"/>
          <p:cNvSpPr>
            <a:spLocks noGrp="1"/>
          </p:cNvSpPr>
          <p:nvPr>
            <p:ph type="title"/>
          </p:nvPr>
        </p:nvSpPr>
        <p:spPr/>
        <p:txBody>
          <a:bodyPr/>
          <a:lstStyle/>
          <a:p>
            <a:r>
              <a:rPr lang="en-US" sz="4800" dirty="0">
                <a:latin typeface="Franklin Gothic Medium" panose="020B0603020102020204" pitchFamily="34" charset="0"/>
              </a:rPr>
              <a:t>IAFF On the Frontline</a:t>
            </a:r>
          </a:p>
        </p:txBody>
      </p:sp>
      <p:sp>
        <p:nvSpPr>
          <p:cNvPr id="4" name="Footer Placeholder 3">
            <a:extLst>
              <a:ext uri="{FF2B5EF4-FFF2-40B4-BE49-F238E27FC236}">
                <a16:creationId xmlns:a16="http://schemas.microsoft.com/office/drawing/2014/main" id="{AC354526-5953-4A23-B2FB-175EB00E66D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8163803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258185" y="1097279"/>
            <a:ext cx="10886738" cy="5212079"/>
          </a:xfrm>
        </p:spPr>
        <p:txBody>
          <a:bodyPr/>
          <a:lstStyle/>
          <a:p>
            <a:pPr marL="1033463" lvl="1" indent="-919163">
              <a:lnSpc>
                <a:spcPct val="90000"/>
              </a:lnSpc>
              <a:buNone/>
            </a:pPr>
            <a:r>
              <a:rPr lang="en-US" sz="2600" b="1" dirty="0">
                <a:latin typeface="Franklin Gothic Medium" panose="020B0603020102020204" pitchFamily="34" charset="0"/>
              </a:rPr>
              <a:t>2006  </a:t>
            </a:r>
            <a:r>
              <a:rPr lang="en-US" sz="2600" b="1" u="sng" dirty="0">
                <a:latin typeface="Franklin Gothic Medium" panose="020B0603020102020204" pitchFamily="34" charset="0"/>
              </a:rPr>
              <a:t>Peer Fitness Trainer Certification</a:t>
            </a:r>
            <a:r>
              <a:rPr lang="en-US" sz="2600" dirty="0">
                <a:latin typeface="Franklin Gothic Medium" panose="020B0603020102020204" pitchFamily="34" charset="0"/>
              </a:rPr>
              <a:t>: Improve fire fighter wellness and fitness.</a:t>
            </a:r>
          </a:p>
          <a:p>
            <a:pPr marL="114300" lvl="1" indent="0">
              <a:lnSpc>
                <a:spcPct val="90000"/>
              </a:lnSpc>
              <a:buNone/>
            </a:pPr>
            <a:endParaRPr lang="en-US" sz="800" dirty="0">
              <a:latin typeface="Franklin Gothic Medium" panose="020B0603020102020204" pitchFamily="34" charset="0"/>
            </a:endParaRPr>
          </a:p>
          <a:p>
            <a:pPr marL="1033463" lvl="1" indent="-919163">
              <a:lnSpc>
                <a:spcPct val="90000"/>
              </a:lnSpc>
              <a:buNone/>
            </a:pPr>
            <a:r>
              <a:rPr lang="en-US" sz="2600" b="1" dirty="0">
                <a:latin typeface="Franklin Gothic Medium" panose="020B0603020102020204" pitchFamily="34" charset="0"/>
              </a:rPr>
              <a:t>2007  </a:t>
            </a:r>
            <a:r>
              <a:rPr lang="en-US" sz="2600" b="1" u="sng" dirty="0">
                <a:latin typeface="Franklin Gothic Medium" panose="020B0603020102020204" pitchFamily="34" charset="0"/>
              </a:rPr>
              <a:t>WFI</a:t>
            </a:r>
            <a:r>
              <a:rPr lang="en-US" sz="2600" dirty="0">
                <a:latin typeface="Franklin Gothic Medium" panose="020B0603020102020204" pitchFamily="34" charset="0"/>
              </a:rPr>
              <a:t>: Medically validated in conjunction with  NFPA 1582 and the two mirror each other.</a:t>
            </a:r>
          </a:p>
          <a:p>
            <a:pPr marL="114300" lvl="1" indent="0">
              <a:lnSpc>
                <a:spcPct val="90000"/>
              </a:lnSpc>
              <a:buNone/>
            </a:pPr>
            <a:endParaRPr lang="en-US" sz="800" dirty="0">
              <a:latin typeface="Franklin Gothic Medium" panose="020B0603020102020204" pitchFamily="34" charset="0"/>
            </a:endParaRPr>
          </a:p>
          <a:p>
            <a:pPr marL="1033463" lvl="1" indent="-919163">
              <a:lnSpc>
                <a:spcPct val="90000"/>
              </a:lnSpc>
              <a:buNone/>
            </a:pPr>
            <a:r>
              <a:rPr lang="en-US" sz="2600" b="1" dirty="0">
                <a:latin typeface="Franklin Gothic Medium" panose="020B0603020102020204" pitchFamily="34" charset="0"/>
              </a:rPr>
              <a:t>2008-12  </a:t>
            </a:r>
            <a:r>
              <a:rPr lang="en-US" sz="2600" dirty="0">
                <a:latin typeface="Franklin Gothic Medium" panose="020B0603020102020204" pitchFamily="34" charset="0"/>
              </a:rPr>
              <a:t>Continued growth in contributions.</a:t>
            </a:r>
          </a:p>
          <a:p>
            <a:pPr marL="114300" lvl="1" indent="0">
              <a:lnSpc>
                <a:spcPct val="90000"/>
              </a:lnSpc>
              <a:buNone/>
            </a:pPr>
            <a:endParaRPr lang="en-US" sz="800" b="1" dirty="0">
              <a:latin typeface="Franklin Gothic Medium" panose="020B0603020102020204" pitchFamily="34" charset="0"/>
            </a:endParaRPr>
          </a:p>
          <a:p>
            <a:pPr marL="1033463" lvl="1" indent="-919163">
              <a:lnSpc>
                <a:spcPct val="90000"/>
              </a:lnSpc>
              <a:buNone/>
            </a:pPr>
            <a:r>
              <a:rPr lang="en-US" sz="2600" b="1" dirty="0">
                <a:latin typeface="Franklin Gothic Medium" panose="020B0603020102020204" pitchFamily="34" charset="0"/>
              </a:rPr>
              <a:t>2010  </a:t>
            </a:r>
            <a:r>
              <a:rPr lang="en-US" sz="2600" b="1" u="sng" dirty="0">
                <a:latin typeface="Franklin Gothic Medium" panose="020B0603020102020204" pitchFamily="34" charset="0"/>
              </a:rPr>
              <a:t>Fire Ground Survival Program</a:t>
            </a:r>
            <a:r>
              <a:rPr lang="en-US" sz="2600" dirty="0">
                <a:latin typeface="Franklin Gothic Medium" panose="020B0603020102020204" pitchFamily="34" charset="0"/>
              </a:rPr>
              <a:t>: Comprehensive survival skills and MAYDAY prevention program.</a:t>
            </a:r>
          </a:p>
          <a:p>
            <a:pPr marL="114300" lvl="1" indent="0">
              <a:lnSpc>
                <a:spcPct val="90000"/>
              </a:lnSpc>
              <a:buNone/>
            </a:pPr>
            <a:endParaRPr lang="en-US" sz="800" dirty="0">
              <a:latin typeface="Franklin Gothic Medium" panose="020B0603020102020204" pitchFamily="34" charset="0"/>
            </a:endParaRPr>
          </a:p>
          <a:p>
            <a:pPr marL="1033463" lvl="1" indent="-919163">
              <a:lnSpc>
                <a:spcPct val="90000"/>
              </a:lnSpc>
              <a:buNone/>
            </a:pPr>
            <a:r>
              <a:rPr lang="en-US" sz="2600" b="1" dirty="0">
                <a:latin typeface="Franklin Gothic Medium" panose="020B0603020102020204" pitchFamily="34" charset="0"/>
              </a:rPr>
              <a:t>2011  </a:t>
            </a:r>
            <a:r>
              <a:rPr lang="en-US" sz="2600" b="1" u="sng" dirty="0">
                <a:latin typeface="Franklin Gothic Medium" panose="020B0603020102020204" pitchFamily="34" charset="0"/>
              </a:rPr>
              <a:t>SCBA New Technology</a:t>
            </a:r>
            <a:r>
              <a:rPr lang="en-US" sz="2600" dirty="0">
                <a:latin typeface="Franklin Gothic Medium" panose="020B0603020102020204" pitchFamily="34" charset="0"/>
              </a:rPr>
              <a:t>		</a:t>
            </a:r>
            <a:r>
              <a:rPr lang="en-US" sz="2600" b="1" u="sng" dirty="0">
                <a:latin typeface="Franklin Gothic Medium" panose="020B0603020102020204" pitchFamily="34" charset="0"/>
              </a:rPr>
              <a:t>SAFER</a:t>
            </a:r>
            <a:r>
              <a:rPr lang="en-US" sz="2600" dirty="0">
                <a:latin typeface="Franklin Gothic Medium" panose="020B0603020102020204" pitchFamily="34" charset="0"/>
              </a:rPr>
              <a:t>: $810 million in funding. </a:t>
            </a:r>
          </a:p>
          <a:p>
            <a:pPr marL="114300" lvl="1" indent="0">
              <a:lnSpc>
                <a:spcPct val="90000"/>
              </a:lnSpc>
              <a:buNone/>
            </a:pPr>
            <a:endParaRPr lang="en-US" sz="800" dirty="0">
              <a:latin typeface="Franklin Gothic Medium" panose="020B0603020102020204" pitchFamily="34" charset="0"/>
            </a:endParaRPr>
          </a:p>
          <a:p>
            <a:pPr marL="1033463" lvl="1" indent="-919163">
              <a:lnSpc>
                <a:spcPct val="90000"/>
              </a:lnSpc>
              <a:buNone/>
            </a:pPr>
            <a:r>
              <a:rPr lang="en-US" sz="2600" b="1" dirty="0">
                <a:latin typeface="Franklin Gothic Medium" panose="020B0603020102020204" pitchFamily="34" charset="0"/>
              </a:rPr>
              <a:t>2013  </a:t>
            </a:r>
            <a:r>
              <a:rPr lang="en-US" sz="2600" b="1" u="sng" dirty="0">
                <a:latin typeface="Franklin Gothic Medium" panose="020B0603020102020204" pitchFamily="34" charset="0"/>
              </a:rPr>
              <a:t>NIST High Rise study</a:t>
            </a:r>
            <a:r>
              <a:rPr lang="en-US" sz="2600" dirty="0">
                <a:latin typeface="Franklin Gothic Medium" panose="020B0603020102020204" pitchFamily="34" charset="0"/>
              </a:rPr>
              <a:t>: More than 6,000 fire fighters participate in order to better understand safer staffing needs for buildings over 7 stories.</a:t>
            </a:r>
          </a:p>
          <a:p>
            <a:endParaRPr lang="en-US" dirty="0">
              <a:latin typeface="Franklin Gothic Medium" panose="020B0603020102020204" pitchFamily="34" charset="0"/>
            </a:endParaRPr>
          </a:p>
        </p:txBody>
      </p:sp>
      <p:sp>
        <p:nvSpPr>
          <p:cNvPr id="8" name="Title 7"/>
          <p:cNvSpPr>
            <a:spLocks noGrp="1"/>
          </p:cNvSpPr>
          <p:nvPr>
            <p:ph type="title"/>
          </p:nvPr>
        </p:nvSpPr>
        <p:spPr/>
        <p:txBody>
          <a:bodyPr/>
          <a:lstStyle/>
          <a:p>
            <a:r>
              <a:rPr lang="en-US" sz="4800" dirty="0">
                <a:latin typeface="Franklin Gothic Medium" panose="020B0603020102020204" pitchFamily="34" charset="0"/>
              </a:rPr>
              <a:t>IAFF On the Frontline</a:t>
            </a:r>
          </a:p>
        </p:txBody>
      </p:sp>
      <p:sp>
        <p:nvSpPr>
          <p:cNvPr id="4" name="Footer Placeholder 3">
            <a:extLst>
              <a:ext uri="{FF2B5EF4-FFF2-40B4-BE49-F238E27FC236}">
                <a16:creationId xmlns:a16="http://schemas.microsoft.com/office/drawing/2014/main" id="{AD0F5887-A401-4C76-BD75-61AF4F0EAE77}"/>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2736075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1536" y="1391182"/>
            <a:ext cx="8676409" cy="1061829"/>
          </a:xfrm>
          <a:prstGeom prst="rect">
            <a:avLst/>
          </a:prstGeom>
        </p:spPr>
        <p:txBody>
          <a:bodyPr wrap="square">
            <a:spAutoFit/>
          </a:bodyPr>
          <a:lstStyle/>
          <a:p>
            <a:pPr marL="1202381" indent="-1202381">
              <a:spcBef>
                <a:spcPts val="1800"/>
              </a:spcBef>
              <a:defRPr/>
            </a:pPr>
            <a:r>
              <a:rPr lang="en-US" sz="2400" b="1" dirty="0">
                <a:latin typeface="Arial" panose="020B0604020202020204" pitchFamily="34" charset="0"/>
                <a:cs typeface="Arial" panose="020B0604020202020204" pitchFamily="34" charset="0"/>
              </a:rPr>
              <a:t> </a:t>
            </a:r>
            <a:endParaRPr lang="en-US" u="sng" dirty="0">
              <a:cs typeface="Arial" charset="0"/>
            </a:endParaRPr>
          </a:p>
          <a:p>
            <a:pPr marL="1202381" indent="-1202381">
              <a:spcBef>
                <a:spcPts val="1800"/>
              </a:spcBef>
              <a:defRPr/>
            </a:pPr>
            <a:endParaRPr lang="en-US" sz="2400" b="1" dirty="0">
              <a:latin typeface="Arial" panose="020B0604020202020204" pitchFamily="34" charset="0"/>
              <a:cs typeface="Arial" panose="020B0604020202020204" pitchFamily="34" charset="0"/>
            </a:endParaRPr>
          </a:p>
        </p:txBody>
      </p:sp>
      <p:sp>
        <p:nvSpPr>
          <p:cNvPr id="10" name="Content Placeholder 9"/>
          <p:cNvSpPr>
            <a:spLocks noGrp="1"/>
          </p:cNvSpPr>
          <p:nvPr>
            <p:ph idx="1"/>
          </p:nvPr>
        </p:nvSpPr>
        <p:spPr>
          <a:xfrm>
            <a:off x="481259" y="1097279"/>
            <a:ext cx="10975635" cy="5077609"/>
          </a:xfrm>
        </p:spPr>
        <p:txBody>
          <a:bodyPr/>
          <a:lstStyle/>
          <a:p>
            <a:pPr marL="1085850" lvl="1" indent="-971550">
              <a:lnSpc>
                <a:spcPct val="90000"/>
              </a:lnSpc>
              <a:buNone/>
            </a:pPr>
            <a:r>
              <a:rPr lang="en-US" b="1" dirty="0">
                <a:latin typeface="Franklin Gothic Medium" panose="020B0603020102020204" pitchFamily="34" charset="0"/>
              </a:rPr>
              <a:t>2014  </a:t>
            </a:r>
            <a:r>
              <a:rPr lang="en-US" b="1" u="sng" dirty="0">
                <a:latin typeface="Franklin Gothic Medium" panose="020B0603020102020204" pitchFamily="34" charset="0"/>
              </a:rPr>
              <a:t>The IAFF and MDA</a:t>
            </a:r>
            <a:r>
              <a:rPr lang="en-US" dirty="0">
                <a:latin typeface="Franklin Gothic Medium" panose="020B0603020102020204" pitchFamily="34" charset="0"/>
              </a:rPr>
              <a:t>:</a:t>
            </a:r>
            <a:r>
              <a:rPr lang="en-US" b="1" dirty="0">
                <a:latin typeface="Franklin Gothic Medium" panose="020B0603020102020204" pitchFamily="34" charset="0"/>
              </a:rPr>
              <a:t> </a:t>
            </a:r>
            <a:r>
              <a:rPr lang="en-US" dirty="0">
                <a:latin typeface="Franklin Gothic Medium" panose="020B0603020102020204" pitchFamily="34" charset="0"/>
              </a:rPr>
              <a:t>Celebrate a 60 year partnership raising money and awareness for the Muscular Dystrophy Association.</a:t>
            </a:r>
          </a:p>
          <a:p>
            <a:pPr marL="114300" lvl="1" indent="0">
              <a:lnSpc>
                <a:spcPct val="90000"/>
              </a:lnSpc>
              <a:buNone/>
            </a:pPr>
            <a:endParaRPr lang="en-US" sz="1200" dirty="0">
              <a:latin typeface="Franklin Gothic Medium" panose="020B0603020102020204" pitchFamily="34" charset="0"/>
            </a:endParaRPr>
          </a:p>
          <a:p>
            <a:pPr marL="1139825" lvl="1" indent="-1025525">
              <a:lnSpc>
                <a:spcPct val="90000"/>
              </a:lnSpc>
              <a:buNone/>
            </a:pPr>
            <a:r>
              <a:rPr lang="en-US" b="1" dirty="0">
                <a:latin typeface="Franklin Gothic Medium" panose="020B0603020102020204" pitchFamily="34" charset="0"/>
              </a:rPr>
              <a:t>2015  </a:t>
            </a:r>
            <a:r>
              <a:rPr lang="en-US" b="1" u="sng" dirty="0">
                <a:latin typeface="Franklin Gothic Medium" panose="020B0603020102020204" pitchFamily="34" charset="0"/>
              </a:rPr>
              <a:t>Fallen Fire Fighter Memorial</a:t>
            </a:r>
            <a:r>
              <a:rPr lang="en-US" dirty="0">
                <a:latin typeface="Franklin Gothic Medium" panose="020B0603020102020204" pitchFamily="34" charset="0"/>
              </a:rPr>
              <a:t>: The reconstructed memorial includes 121 granite slabs that display more than 7,300 names dating back to 1918.</a:t>
            </a:r>
          </a:p>
          <a:p>
            <a:pPr marL="114300" lvl="1" indent="0">
              <a:lnSpc>
                <a:spcPct val="90000"/>
              </a:lnSpc>
              <a:buNone/>
            </a:pPr>
            <a:endParaRPr lang="en-US" sz="1200" dirty="0">
              <a:latin typeface="Franklin Gothic Medium" panose="020B0603020102020204" pitchFamily="34" charset="0"/>
            </a:endParaRPr>
          </a:p>
          <a:p>
            <a:pPr marL="1139825" lvl="1" indent="-1025525">
              <a:lnSpc>
                <a:spcPct val="90000"/>
              </a:lnSpc>
              <a:buNone/>
            </a:pPr>
            <a:r>
              <a:rPr lang="en-US" b="1" dirty="0">
                <a:latin typeface="Franklin Gothic Medium" panose="020B0603020102020204" pitchFamily="34" charset="0"/>
              </a:rPr>
              <a:t>2017  </a:t>
            </a:r>
            <a:r>
              <a:rPr lang="en-US" b="1" u="sng" dirty="0">
                <a:latin typeface="Franklin Gothic Medium" panose="020B0603020102020204" pitchFamily="34" charset="0"/>
              </a:rPr>
              <a:t>IAFF Center of Excellence for Behavioral Health Treatment and Recovery</a:t>
            </a:r>
            <a:r>
              <a:rPr lang="en-US" dirty="0">
                <a:latin typeface="Franklin Gothic Medium" panose="020B0603020102020204" pitchFamily="34" charset="0"/>
              </a:rPr>
              <a:t>:  The first of the IAFF’s treatment centers opens.</a:t>
            </a:r>
          </a:p>
          <a:p>
            <a:pPr marL="114300" lvl="1" indent="0">
              <a:lnSpc>
                <a:spcPct val="90000"/>
              </a:lnSpc>
              <a:buNone/>
            </a:pPr>
            <a:endParaRPr lang="en-US" sz="1200" dirty="0">
              <a:latin typeface="Franklin Gothic Medium" panose="020B0603020102020204" pitchFamily="34" charset="0"/>
            </a:endParaRPr>
          </a:p>
          <a:p>
            <a:pPr marL="1139825" lvl="1" indent="-1025525">
              <a:lnSpc>
                <a:spcPct val="90000"/>
              </a:lnSpc>
              <a:buNone/>
            </a:pPr>
            <a:r>
              <a:rPr lang="en-US" b="1" dirty="0">
                <a:latin typeface="Franklin Gothic Medium" panose="020B0603020102020204" pitchFamily="34" charset="0"/>
              </a:rPr>
              <a:t>2018  </a:t>
            </a:r>
            <a:r>
              <a:rPr lang="en-US" b="1" u="sng" dirty="0">
                <a:latin typeface="Franklin Gothic Medium" panose="020B0603020102020204" pitchFamily="34" charset="0"/>
              </a:rPr>
              <a:t>IAFF’s 100th Anniversary!</a:t>
            </a:r>
          </a:p>
          <a:p>
            <a:endParaRPr lang="en-US" dirty="0">
              <a:latin typeface="Franklin Gothic Medium" panose="020B0603020102020204" pitchFamily="34" charset="0"/>
            </a:endParaRPr>
          </a:p>
        </p:txBody>
      </p:sp>
      <p:sp>
        <p:nvSpPr>
          <p:cNvPr id="9" name="Title 8"/>
          <p:cNvSpPr>
            <a:spLocks noGrp="1"/>
          </p:cNvSpPr>
          <p:nvPr>
            <p:ph type="title"/>
          </p:nvPr>
        </p:nvSpPr>
        <p:spPr/>
        <p:txBody>
          <a:bodyPr/>
          <a:lstStyle/>
          <a:p>
            <a:r>
              <a:rPr lang="en-US" sz="4800" dirty="0">
                <a:latin typeface="Franklin Gothic Medium" panose="020B0603020102020204" pitchFamily="34" charset="0"/>
              </a:rPr>
              <a:t>IAFF On the Frontline</a:t>
            </a:r>
          </a:p>
        </p:txBody>
      </p:sp>
      <p:sp>
        <p:nvSpPr>
          <p:cNvPr id="5" name="Footer Placeholder 3">
            <a:extLst>
              <a:ext uri="{FF2B5EF4-FFF2-40B4-BE49-F238E27FC236}">
                <a16:creationId xmlns:a16="http://schemas.microsoft.com/office/drawing/2014/main" id="{45BAD4D2-E1EE-4DAA-9A0E-A4AD56CB09A2}"/>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8465951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18EEA-9DF0-4119-AC36-EC2BE62BE916}"/>
              </a:ext>
            </a:extLst>
          </p:cNvPr>
          <p:cNvSpPr>
            <a:spLocks noGrp="1"/>
          </p:cNvSpPr>
          <p:nvPr>
            <p:ph type="title"/>
          </p:nvPr>
        </p:nvSpPr>
        <p:spPr/>
        <p:txBody>
          <a:bodyPr/>
          <a:lstStyle/>
          <a:p>
            <a:r>
              <a:rPr lang="en-US" dirty="0"/>
              <a:t>Public Employee Organizing &amp; Action</a:t>
            </a:r>
          </a:p>
        </p:txBody>
      </p:sp>
      <p:pic>
        <p:nvPicPr>
          <p:cNvPr id="9" name="Content Placeholder 8">
            <a:extLst>
              <a:ext uri="{FF2B5EF4-FFF2-40B4-BE49-F238E27FC236}">
                <a16:creationId xmlns:a16="http://schemas.microsoft.com/office/drawing/2014/main" id="{DEEC2395-C06B-4358-8862-2A61545E7853}"/>
              </a:ext>
            </a:extLst>
          </p:cNvPr>
          <p:cNvPicPr>
            <a:picLocks noGrp="1" noChangeAspect="1"/>
          </p:cNvPicPr>
          <p:nvPr>
            <p:ph idx="1"/>
          </p:nvPr>
        </p:nvPicPr>
        <p:blipFill>
          <a:blip r:embed="rId2"/>
          <a:stretch>
            <a:fillRect/>
          </a:stretch>
        </p:blipFill>
        <p:spPr>
          <a:xfrm>
            <a:off x="2498934" y="1127760"/>
            <a:ext cx="7194131" cy="4805680"/>
          </a:xfrm>
        </p:spPr>
      </p:pic>
    </p:spTree>
    <p:extLst>
      <p:ext uri="{BB962C8B-B14F-4D97-AF65-F5344CB8AC3E}">
        <p14:creationId xmlns:p14="http://schemas.microsoft.com/office/powerpoint/2010/main" val="9162542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F3C79A-CD61-4FAC-9D21-C9F0EFC76B5D}"/>
              </a:ext>
            </a:extLst>
          </p:cNvPr>
          <p:cNvSpPr>
            <a:spLocks noGrp="1"/>
          </p:cNvSpPr>
          <p:nvPr>
            <p:ph idx="1"/>
          </p:nvPr>
        </p:nvSpPr>
        <p:spPr/>
        <p:txBody>
          <a:bodyPr/>
          <a:lstStyle/>
          <a:p>
            <a:pPr algn="ctr"/>
            <a:r>
              <a:rPr lang="en-US" sz="3600" b="1" dirty="0"/>
              <a:t>Perspective on Public Employee Organizing:</a:t>
            </a:r>
          </a:p>
          <a:p>
            <a:endParaRPr lang="en-US" dirty="0"/>
          </a:p>
          <a:p>
            <a:pPr algn="ctr"/>
            <a:r>
              <a:rPr lang="en-US" dirty="0"/>
              <a:t>1955: 400,000 members</a:t>
            </a:r>
          </a:p>
          <a:p>
            <a:pPr algn="ctr"/>
            <a:r>
              <a:rPr lang="en-US" dirty="0"/>
              <a:t>1979: 4 million members</a:t>
            </a:r>
          </a:p>
          <a:p>
            <a:pPr algn="ctr"/>
            <a:endParaRPr lang="en-US" dirty="0"/>
          </a:p>
          <a:p>
            <a:pPr algn="ctr"/>
            <a:r>
              <a:rPr lang="en-US" dirty="0"/>
              <a:t>1960: 13% organized </a:t>
            </a:r>
          </a:p>
          <a:p>
            <a:pPr algn="ctr"/>
            <a:r>
              <a:rPr lang="en-US" dirty="0"/>
              <a:t>1976: 39% organized </a:t>
            </a:r>
          </a:p>
          <a:p>
            <a:pPr marL="457200" indent="-4572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04C169A2-20A0-4012-9C5E-78FAD3F2441D}"/>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1161302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 calcmode="lin" valueType="num">
                                      <p:cBhvr additive="base">
                                        <p:cTn id="1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 calcmode="lin" valueType="num">
                                      <p:cBhvr additive="base">
                                        <p:cTn id="2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F3C79A-CD61-4FAC-9D21-C9F0EFC76B5D}"/>
              </a:ext>
            </a:extLst>
          </p:cNvPr>
          <p:cNvSpPr>
            <a:spLocks noGrp="1"/>
          </p:cNvSpPr>
          <p:nvPr>
            <p:ph idx="1"/>
          </p:nvPr>
        </p:nvSpPr>
        <p:spPr/>
        <p:txBody>
          <a:bodyPr/>
          <a:lstStyle/>
          <a:p>
            <a:pPr algn="ctr"/>
            <a:r>
              <a:rPr lang="en-US" sz="3600" b="1" dirty="0"/>
              <a:t>Perspective on Public Employee Organizing:</a:t>
            </a:r>
          </a:p>
          <a:p>
            <a:endParaRPr lang="en-US" dirty="0"/>
          </a:p>
          <a:p>
            <a:pPr algn="ctr"/>
            <a:r>
              <a:rPr lang="en-US" b="1" dirty="0"/>
              <a:t>American Federation of Government Employees (AFGE)</a:t>
            </a:r>
          </a:p>
          <a:p>
            <a:pPr marL="457200" indent="-457200" algn="ctr">
              <a:buFont typeface="Arial" panose="020B0604020202020204" pitchFamily="34" charset="0"/>
              <a:buChar char="•"/>
            </a:pPr>
            <a:r>
              <a:rPr lang="en-US" dirty="0"/>
              <a:t>1967: 196,000</a:t>
            </a:r>
          </a:p>
          <a:p>
            <a:pPr marL="457200" indent="-457200" algn="ctr">
              <a:buFont typeface="Arial" panose="020B0604020202020204" pitchFamily="34" charset="0"/>
              <a:buChar char="•"/>
            </a:pPr>
            <a:r>
              <a:rPr lang="en-US" dirty="0"/>
              <a:t>1969: 482,000</a:t>
            </a:r>
          </a:p>
          <a:p>
            <a:pPr algn="ctr"/>
            <a:r>
              <a:rPr lang="en-US" b="1" dirty="0"/>
              <a:t>American Federation of Teachers (AFT)</a:t>
            </a:r>
          </a:p>
          <a:p>
            <a:pPr marL="457200" indent="-457200" algn="ctr">
              <a:buFont typeface="Arial" panose="020B0604020202020204" pitchFamily="34" charset="0"/>
              <a:buChar char="•"/>
            </a:pPr>
            <a:r>
              <a:rPr lang="en-US" dirty="0"/>
              <a:t>1960: 200,000</a:t>
            </a:r>
          </a:p>
          <a:p>
            <a:pPr marL="457200" indent="-457200" algn="ctr">
              <a:buFont typeface="Arial" panose="020B0604020202020204" pitchFamily="34" charset="0"/>
              <a:buChar char="•"/>
            </a:pPr>
            <a:r>
              <a:rPr lang="en-US" dirty="0"/>
              <a:t>1979: 555,000</a:t>
            </a:r>
          </a:p>
        </p:txBody>
      </p:sp>
      <p:sp>
        <p:nvSpPr>
          <p:cNvPr id="3" name="Title 2">
            <a:extLst>
              <a:ext uri="{FF2B5EF4-FFF2-40B4-BE49-F238E27FC236}">
                <a16:creationId xmlns:a16="http://schemas.microsoft.com/office/drawing/2014/main" id="{04C169A2-20A0-4012-9C5E-78FAD3F2441D}"/>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4819430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EE4DC0-4253-46F5-B338-0D5F46F527F3}"/>
              </a:ext>
            </a:extLst>
          </p:cNvPr>
          <p:cNvPicPr>
            <a:picLocks noChangeAspect="1"/>
          </p:cNvPicPr>
          <p:nvPr/>
        </p:nvPicPr>
        <p:blipFill>
          <a:blip r:embed="rId2"/>
          <a:stretch>
            <a:fillRect/>
          </a:stretch>
        </p:blipFill>
        <p:spPr>
          <a:xfrm>
            <a:off x="298937" y="928555"/>
            <a:ext cx="11545407" cy="4979875"/>
          </a:xfrm>
          <a:prstGeom prst="rect">
            <a:avLst/>
          </a:prstGeom>
        </p:spPr>
      </p:pic>
    </p:spTree>
    <p:extLst>
      <p:ext uri="{BB962C8B-B14F-4D97-AF65-F5344CB8AC3E}">
        <p14:creationId xmlns:p14="http://schemas.microsoft.com/office/powerpoint/2010/main" val="2553173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349B762-17ED-4AB2-9B99-26A87907D7C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
        <p:nvSpPr>
          <p:cNvPr id="5" name="Content Placeholder 2">
            <a:extLst>
              <a:ext uri="{FF2B5EF4-FFF2-40B4-BE49-F238E27FC236}">
                <a16:creationId xmlns:a16="http://schemas.microsoft.com/office/drawing/2014/main" id="{21A418A4-0091-4F09-9B68-2088618E1A50}"/>
              </a:ext>
            </a:extLst>
          </p:cNvPr>
          <p:cNvSpPr txBox="1">
            <a:spLocks/>
          </p:cNvSpPr>
          <p:nvPr/>
        </p:nvSpPr>
        <p:spPr bwMode="auto">
          <a:xfrm>
            <a:off x="481259" y="1097280"/>
            <a:ext cx="11261562" cy="4669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ctr" defTabSz="685800" rtl="0" eaLnBrk="0" fontAlgn="base" latinLnBrk="0" hangingPunct="0">
              <a:lnSpc>
                <a:spcPct val="100000"/>
              </a:lnSpc>
              <a:spcBef>
                <a:spcPts val="750"/>
              </a:spcBef>
              <a:spcAft>
                <a:spcPct val="0"/>
              </a:spcAft>
              <a:buClrTx/>
              <a:buSzTx/>
              <a:buFont typeface="Arial" panose="020B0604020202020204" pitchFamily="34" charset="0"/>
              <a:buNone/>
              <a:tabLst/>
              <a:defRPr sz="2800" kern="1200">
                <a:solidFill>
                  <a:schemeClr val="tx1"/>
                </a:solidFill>
                <a:latin typeface="Arial" panose="020B0604020202020204" pitchFamily="34" charset="0"/>
                <a:ea typeface="+mn-ea"/>
                <a:cs typeface="Arial" panose="020B0604020202020204" pitchFamily="34" charset="0"/>
              </a:defRPr>
            </a:lvl1pPr>
            <a:lvl2pPr marL="342900" indent="0" algn="ctr" defTabSz="685800" rtl="0" eaLnBrk="0" fontAlgn="base" hangingPunct="0">
              <a:lnSpc>
                <a:spcPct val="100000"/>
              </a:lnSpc>
              <a:spcBef>
                <a:spcPts val="375"/>
              </a:spcBef>
              <a:spcAft>
                <a:spcPct val="0"/>
              </a:spcAft>
              <a:buFont typeface="Arial" panose="020B0604020202020204" pitchFamily="34" charset="0"/>
              <a:buNone/>
              <a:defRPr sz="1500" kern="1200">
                <a:solidFill>
                  <a:schemeClr val="tx1"/>
                </a:solidFill>
                <a:latin typeface="Arial" panose="020B0604020202020204" pitchFamily="34" charset="0"/>
                <a:ea typeface="+mn-ea"/>
                <a:cs typeface="Arial" panose="020B0604020202020204" pitchFamily="34" charset="0"/>
              </a:defRPr>
            </a:lvl2pPr>
            <a:lvl3pPr marL="685800" indent="0" algn="ctr" defTabSz="685800" rtl="0" eaLnBrk="0" fontAlgn="base" hangingPunct="0">
              <a:lnSpc>
                <a:spcPct val="100000"/>
              </a:lnSpc>
              <a:spcBef>
                <a:spcPts val="375"/>
              </a:spcBef>
              <a:spcAft>
                <a:spcPct val="0"/>
              </a:spcAft>
              <a:buFont typeface="Arial" panose="020B0604020202020204" pitchFamily="34" charset="0"/>
              <a:buNone/>
              <a:defRPr sz="1350" kern="1200">
                <a:solidFill>
                  <a:schemeClr val="tx1"/>
                </a:solidFill>
                <a:latin typeface="Arial" panose="020B0604020202020204" pitchFamily="34" charset="0"/>
                <a:ea typeface="+mn-ea"/>
                <a:cs typeface="Arial" panose="020B0604020202020204" pitchFamily="34" charset="0"/>
              </a:defRPr>
            </a:lvl3pPr>
            <a:lvl4pPr marL="1028700" indent="0" algn="ctr" defTabSz="685800" rtl="0" eaLnBrk="0" fontAlgn="base" hangingPunct="0">
              <a:lnSpc>
                <a:spcPct val="100000"/>
              </a:lnSpc>
              <a:spcBef>
                <a:spcPts val="375"/>
              </a:spcBef>
              <a:spcAft>
                <a:spcPct val="0"/>
              </a:spcAft>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4pPr>
            <a:lvl5pPr marL="1371600" indent="0" algn="ctr" defTabSz="685800" rtl="0" eaLnBrk="0" fontAlgn="base" hangingPunct="0">
              <a:lnSpc>
                <a:spcPct val="90000"/>
              </a:lnSpc>
              <a:spcBef>
                <a:spcPts val="375"/>
              </a:spcBef>
              <a:spcAft>
                <a:spcPct val="0"/>
              </a:spcAft>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endParaRPr lang="en-US"/>
          </a:p>
          <a:p>
            <a:endParaRPr lang="en-US"/>
          </a:p>
          <a:p>
            <a:r>
              <a:rPr lang="en-US" i="1">
                <a:solidFill>
                  <a:srgbClr val="000000"/>
                </a:solidFill>
                <a:latin typeface="Mercury Text G2"/>
              </a:rPr>
              <a:t>With all their faults, trade-unions have done more for humanity than any other organization of men that ever existed. They have done more for decency, for honesty, for education, for the betterment of the race, for the developing of character in man, than any other association of men.                                   </a:t>
            </a:r>
          </a:p>
          <a:p>
            <a:r>
              <a:rPr lang="en-US" i="1">
                <a:solidFill>
                  <a:srgbClr val="000000"/>
                </a:solidFill>
                <a:latin typeface="Mercury Text G2"/>
              </a:rPr>
              <a:t>										</a:t>
            </a:r>
            <a:r>
              <a:rPr lang="en-US">
                <a:solidFill>
                  <a:srgbClr val="000000"/>
                </a:solidFill>
                <a:latin typeface="Mercury Text G2"/>
              </a:rPr>
              <a:t>— Clarence Darrow, 1909</a:t>
            </a:r>
            <a:endParaRPr lang="en-US" dirty="0"/>
          </a:p>
        </p:txBody>
      </p:sp>
    </p:spTree>
    <p:extLst>
      <p:ext uri="{BB962C8B-B14F-4D97-AF65-F5344CB8AC3E}">
        <p14:creationId xmlns:p14="http://schemas.microsoft.com/office/powerpoint/2010/main" val="18987169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3CD6F-3118-4546-9037-644229A80B0F}"/>
              </a:ext>
            </a:extLst>
          </p:cNvPr>
          <p:cNvSpPr>
            <a:spLocks noGrp="1"/>
          </p:cNvSpPr>
          <p:nvPr>
            <p:ph type="title"/>
          </p:nvPr>
        </p:nvSpPr>
        <p:spPr/>
        <p:txBody>
          <a:bodyPr/>
          <a:lstStyle/>
          <a:p>
            <a:r>
              <a:rPr lang="en-US" dirty="0"/>
              <a:t>Public Employee Organizing &amp; Action</a:t>
            </a:r>
          </a:p>
        </p:txBody>
      </p:sp>
      <p:pic>
        <p:nvPicPr>
          <p:cNvPr id="6" name="Content Placeholder 5">
            <a:extLst>
              <a:ext uri="{FF2B5EF4-FFF2-40B4-BE49-F238E27FC236}">
                <a16:creationId xmlns:a16="http://schemas.microsoft.com/office/drawing/2014/main" id="{B354C169-4098-4D6E-A96A-166206E05F56}"/>
              </a:ext>
            </a:extLst>
          </p:cNvPr>
          <p:cNvPicPr>
            <a:picLocks noGrp="1" noChangeAspect="1"/>
          </p:cNvPicPr>
          <p:nvPr>
            <p:ph idx="1"/>
          </p:nvPr>
        </p:nvPicPr>
        <p:blipFill>
          <a:blip r:embed="rId2"/>
          <a:stretch>
            <a:fillRect/>
          </a:stretch>
        </p:blipFill>
        <p:spPr>
          <a:xfrm>
            <a:off x="304800" y="1097279"/>
            <a:ext cx="5191759" cy="5048605"/>
          </a:xfrm>
        </p:spPr>
      </p:pic>
      <p:sp>
        <p:nvSpPr>
          <p:cNvPr id="4" name="Text Placeholder 3">
            <a:extLst>
              <a:ext uri="{FF2B5EF4-FFF2-40B4-BE49-F238E27FC236}">
                <a16:creationId xmlns:a16="http://schemas.microsoft.com/office/drawing/2014/main" id="{70E6C5EB-A35F-4F52-8288-8379E38A1023}"/>
              </a:ext>
            </a:extLst>
          </p:cNvPr>
          <p:cNvSpPr>
            <a:spLocks noGrp="1"/>
          </p:cNvSpPr>
          <p:nvPr>
            <p:ph type="body" sz="quarter" idx="12"/>
          </p:nvPr>
        </p:nvSpPr>
        <p:spPr>
          <a:xfrm>
            <a:off x="5699760" y="1097279"/>
            <a:ext cx="6187439" cy="5048605"/>
          </a:xfrm>
        </p:spPr>
        <p:txBody>
          <a:bodyPr/>
          <a:lstStyle/>
          <a:p>
            <a:pPr marL="0" indent="0">
              <a:buNone/>
            </a:pPr>
            <a:endParaRPr lang="en-US" dirty="0"/>
          </a:p>
          <a:p>
            <a:pPr marL="0" indent="0">
              <a:buNone/>
            </a:pPr>
            <a:endParaRPr lang="en-US" dirty="0"/>
          </a:p>
          <a:p>
            <a:pPr marL="0" indent="0">
              <a:buNone/>
            </a:pPr>
            <a:r>
              <a:rPr lang="en-US" b="1" dirty="0"/>
              <a:t>Pubic employee organizing was not distinct from other social movements in the 1960s and 70s</a:t>
            </a:r>
          </a:p>
        </p:txBody>
      </p:sp>
    </p:spTree>
    <p:extLst>
      <p:ext uri="{BB962C8B-B14F-4D97-AF65-F5344CB8AC3E}">
        <p14:creationId xmlns:p14="http://schemas.microsoft.com/office/powerpoint/2010/main" val="29385318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8C53B7-3BFF-4281-9B6F-84F3DE1703D8}"/>
              </a:ext>
            </a:extLst>
          </p:cNvPr>
          <p:cNvSpPr>
            <a:spLocks noGrp="1"/>
          </p:cNvSpPr>
          <p:nvPr>
            <p:ph idx="1"/>
          </p:nvPr>
        </p:nvSpPr>
        <p:spPr/>
        <p:txBody>
          <a:bodyPr/>
          <a:lstStyle/>
          <a:p>
            <a:endParaRPr lang="en-US" dirty="0"/>
          </a:p>
          <a:p>
            <a:endParaRPr lang="en-US" dirty="0"/>
          </a:p>
          <a:p>
            <a:r>
              <a:rPr lang="en-US" b="1" dirty="0"/>
              <a:t>“The public worker’s movement  is hard to locate in social movement theory because it appears related both to the ‘old’ labor movement and to the newer social movements.”</a:t>
            </a:r>
          </a:p>
          <a:p>
            <a:pPr algn="r"/>
            <a:r>
              <a:rPr lang="en-US" dirty="0"/>
              <a:t>-Paul Johnston, Sociologist</a:t>
            </a:r>
          </a:p>
        </p:txBody>
      </p:sp>
      <p:sp>
        <p:nvSpPr>
          <p:cNvPr id="3" name="Title 2">
            <a:extLst>
              <a:ext uri="{FF2B5EF4-FFF2-40B4-BE49-F238E27FC236}">
                <a16:creationId xmlns:a16="http://schemas.microsoft.com/office/drawing/2014/main" id="{7B248CA7-EFA6-4C63-A42C-BA7DBA279BBB}"/>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35798880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B8F928-674A-42CB-964F-27D55D21538E}"/>
              </a:ext>
            </a:extLst>
          </p:cNvPr>
          <p:cNvSpPr>
            <a:spLocks noGrp="1"/>
          </p:cNvSpPr>
          <p:nvPr>
            <p:ph idx="1"/>
          </p:nvPr>
        </p:nvSpPr>
        <p:spPr>
          <a:xfrm>
            <a:off x="142240" y="1097280"/>
            <a:ext cx="11978640" cy="5171440"/>
          </a:xfrm>
        </p:spPr>
        <p:txBody>
          <a:bodyPr/>
          <a:lstStyle/>
          <a:p>
            <a:r>
              <a:rPr lang="en-US" dirty="0"/>
              <a:t>So, what’s the take-away?</a:t>
            </a:r>
          </a:p>
          <a:p>
            <a:endParaRPr lang="en-US" dirty="0"/>
          </a:p>
          <a:p>
            <a:r>
              <a:rPr lang="en-US" b="1" dirty="0"/>
              <a:t>Hundreds of thousands of public employees organized &amp; mobilized. They went on strike (often in defiance of the law) &amp; suffered hardship for rights &amp; benefits we take for granted today</a:t>
            </a:r>
          </a:p>
          <a:p>
            <a:endParaRPr lang="en-US" b="1" dirty="0"/>
          </a:p>
          <a:p>
            <a:r>
              <a:rPr lang="en-US" b="1" dirty="0"/>
              <a:t>Their story deserves to be told, remembered, understood, and </a:t>
            </a:r>
            <a:r>
              <a:rPr lang="en-US" b="1" i="1" dirty="0"/>
              <a:t>weaponized</a:t>
            </a:r>
            <a:r>
              <a:rPr lang="en-US" b="1" dirty="0"/>
              <a:t> for today’s struggles</a:t>
            </a:r>
          </a:p>
        </p:txBody>
      </p:sp>
      <p:sp>
        <p:nvSpPr>
          <p:cNvPr id="3" name="Title 2">
            <a:extLst>
              <a:ext uri="{FF2B5EF4-FFF2-40B4-BE49-F238E27FC236}">
                <a16:creationId xmlns:a16="http://schemas.microsoft.com/office/drawing/2014/main" id="{30C2DE5E-AFA7-4477-8210-6B3207394AFC}"/>
              </a:ext>
            </a:extLst>
          </p:cNvPr>
          <p:cNvSpPr>
            <a:spLocks noGrp="1"/>
          </p:cNvSpPr>
          <p:nvPr>
            <p:ph type="title"/>
          </p:nvPr>
        </p:nvSpPr>
        <p:spPr/>
        <p:txBody>
          <a:bodyPr/>
          <a:lstStyle/>
          <a:p>
            <a:r>
              <a:rPr lang="en-US" dirty="0"/>
              <a:t>Public Employee Organizing &amp; Action</a:t>
            </a:r>
          </a:p>
        </p:txBody>
      </p:sp>
    </p:spTree>
    <p:extLst>
      <p:ext uri="{BB962C8B-B14F-4D97-AF65-F5344CB8AC3E}">
        <p14:creationId xmlns:p14="http://schemas.microsoft.com/office/powerpoint/2010/main" val="315138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additive="base">
                                        <p:cTn id="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554CB2-603D-4CFA-A6D3-80B24AB21579}"/>
              </a:ext>
            </a:extLst>
          </p:cNvPr>
          <p:cNvSpPr>
            <a:spLocks noGrp="1"/>
          </p:cNvSpPr>
          <p:nvPr>
            <p:ph type="title"/>
          </p:nvPr>
        </p:nvSpPr>
        <p:spPr/>
        <p:txBody>
          <a:bodyPr/>
          <a:lstStyle/>
          <a:p>
            <a:r>
              <a:rPr lang="en-US" dirty="0"/>
              <a:t>In Closing</a:t>
            </a:r>
          </a:p>
        </p:txBody>
      </p:sp>
      <p:sp>
        <p:nvSpPr>
          <p:cNvPr id="2" name="Content Placeholder 1">
            <a:extLst>
              <a:ext uri="{FF2B5EF4-FFF2-40B4-BE49-F238E27FC236}">
                <a16:creationId xmlns:a16="http://schemas.microsoft.com/office/drawing/2014/main" id="{7D64BF28-B436-4001-BD91-86C563B3930D}"/>
              </a:ext>
            </a:extLst>
          </p:cNvPr>
          <p:cNvSpPr>
            <a:spLocks noGrp="1"/>
          </p:cNvSpPr>
          <p:nvPr>
            <p:ph idx="1"/>
          </p:nvPr>
        </p:nvSpPr>
        <p:spPr/>
        <p:txBody>
          <a:bodyPr/>
          <a:lstStyle/>
          <a:p>
            <a:endParaRPr lang="en-US" dirty="0"/>
          </a:p>
          <a:p>
            <a:endParaRPr lang="en-US" dirty="0"/>
          </a:p>
        </p:txBody>
      </p:sp>
      <p:sp>
        <p:nvSpPr>
          <p:cNvPr id="4" name="Text Placeholder 3">
            <a:extLst>
              <a:ext uri="{FF2B5EF4-FFF2-40B4-BE49-F238E27FC236}">
                <a16:creationId xmlns:a16="http://schemas.microsoft.com/office/drawing/2014/main" id="{BA65A987-0BF0-415F-AE2C-DB1F85E99153}"/>
              </a:ext>
            </a:extLst>
          </p:cNvPr>
          <p:cNvSpPr>
            <a:spLocks noGrp="1"/>
          </p:cNvSpPr>
          <p:nvPr>
            <p:ph type="body" sz="quarter" idx="12"/>
          </p:nvPr>
        </p:nvSpPr>
        <p:spPr>
          <a:xfrm>
            <a:off x="6465498" y="1097279"/>
            <a:ext cx="5421701" cy="4852107"/>
          </a:xfrm>
        </p:spPr>
        <p:txBody>
          <a:bodyPr/>
          <a:lstStyle/>
          <a:p>
            <a:pPr marL="0" indent="0">
              <a:buNone/>
            </a:pPr>
            <a:r>
              <a:rPr lang="en-US" sz="4400" dirty="0"/>
              <a:t>“Your political aspirations are equivalent to your  imagination.” </a:t>
            </a:r>
          </a:p>
          <a:p>
            <a:pPr marL="0" indent="0" algn="r">
              <a:buNone/>
            </a:pPr>
            <a:r>
              <a:rPr lang="en-US" dirty="0"/>
              <a:t>–Dr. Joey Fink, historian</a:t>
            </a:r>
          </a:p>
          <a:p>
            <a:endParaRPr lang="en-US" dirty="0"/>
          </a:p>
        </p:txBody>
      </p:sp>
      <p:pic>
        <p:nvPicPr>
          <p:cNvPr id="6" name="Picture 5">
            <a:extLst>
              <a:ext uri="{FF2B5EF4-FFF2-40B4-BE49-F238E27FC236}">
                <a16:creationId xmlns:a16="http://schemas.microsoft.com/office/drawing/2014/main" id="{A4EB5D4E-DB7E-4773-A3D1-7ED1CC73780C}"/>
              </a:ext>
            </a:extLst>
          </p:cNvPr>
          <p:cNvPicPr>
            <a:picLocks noChangeAspect="1"/>
          </p:cNvPicPr>
          <p:nvPr/>
        </p:nvPicPr>
        <p:blipFill>
          <a:blip r:embed="rId2"/>
          <a:stretch>
            <a:fillRect/>
          </a:stretch>
        </p:blipFill>
        <p:spPr>
          <a:xfrm>
            <a:off x="304801" y="1045335"/>
            <a:ext cx="5307853" cy="38924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9D8A566D-F01E-4150-AE2A-CE8A3D9288A4}"/>
              </a:ext>
            </a:extLst>
          </p:cNvPr>
          <p:cNvPicPr>
            <a:picLocks noChangeAspect="1"/>
          </p:cNvPicPr>
          <p:nvPr/>
        </p:nvPicPr>
        <p:blipFill>
          <a:blip r:embed="rId3"/>
          <a:stretch>
            <a:fillRect/>
          </a:stretch>
        </p:blipFill>
        <p:spPr>
          <a:xfrm>
            <a:off x="3454400" y="3311304"/>
            <a:ext cx="2922870" cy="29269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69879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AAED89B-67EC-4DE1-9B7D-44D485604F0D}"/>
              </a:ext>
            </a:extLst>
          </p:cNvPr>
          <p:cNvSpPr>
            <a:spLocks noGrp="1"/>
          </p:cNvSpPr>
          <p:nvPr>
            <p:ph type="title"/>
          </p:nvPr>
        </p:nvSpPr>
        <p:spPr/>
        <p:txBody>
          <a:bodyPr/>
          <a:lstStyle/>
          <a:p>
            <a:r>
              <a:rPr lang="en-US" dirty="0"/>
              <a:t>Power of Your Union: L.A. Teacher Strike 2019</a:t>
            </a:r>
          </a:p>
        </p:txBody>
      </p:sp>
      <p:pic>
        <p:nvPicPr>
          <p:cNvPr id="3" name="Online Media 2" title="Firefighters march in solidarity with striking teachers in DTLA  ABC7">
            <a:hlinkClick r:id="" action="ppaction://media"/>
            <a:extLst>
              <a:ext uri="{FF2B5EF4-FFF2-40B4-BE49-F238E27FC236}">
                <a16:creationId xmlns:a16="http://schemas.microsoft.com/office/drawing/2014/main" id="{CCC2447B-5903-4139-B20F-D6F4DFC1AD86}"/>
              </a:ext>
            </a:extLst>
          </p:cNvPr>
          <p:cNvPicPr>
            <a:picLocks noRot="1" noChangeAspect="1"/>
          </p:cNvPicPr>
          <p:nvPr>
            <a:videoFile r:link="rId1"/>
          </p:nvPr>
        </p:nvPicPr>
        <p:blipFill>
          <a:blip r:embed="rId3"/>
          <a:stretch>
            <a:fillRect/>
          </a:stretch>
        </p:blipFill>
        <p:spPr>
          <a:xfrm>
            <a:off x="1409262" y="1002095"/>
            <a:ext cx="9373476" cy="5272581"/>
          </a:xfrm>
          <a:prstGeom prst="rect">
            <a:avLst/>
          </a:prstGeom>
        </p:spPr>
      </p:pic>
    </p:spTree>
    <p:extLst>
      <p:ext uri="{BB962C8B-B14F-4D97-AF65-F5344CB8AC3E}">
        <p14:creationId xmlns:p14="http://schemas.microsoft.com/office/powerpoint/2010/main" val="119003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4045AB0F-DA2B-4D2D-9B73-94074044AC49}"/>
              </a:ext>
            </a:extLst>
          </p:cNvPr>
          <p:cNvSpPr txBox="1">
            <a:spLocks/>
          </p:cNvSpPr>
          <p:nvPr/>
        </p:nvSpPr>
        <p:spPr bwMode="auto">
          <a:xfrm>
            <a:off x="0" y="32961"/>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dirty="0">
                <a:solidFill>
                  <a:srgbClr val="FFC000"/>
                </a:solidFill>
              </a:rPr>
              <a:t>Internal Organizing Resources</a:t>
            </a:r>
          </a:p>
        </p:txBody>
      </p:sp>
      <p:sp>
        <p:nvSpPr>
          <p:cNvPr id="8" name="TextBox 7">
            <a:extLst>
              <a:ext uri="{FF2B5EF4-FFF2-40B4-BE49-F238E27FC236}">
                <a16:creationId xmlns:a16="http://schemas.microsoft.com/office/drawing/2014/main" id="{BCC06C37-9742-4BD1-81FD-FAFB947BECD9}"/>
              </a:ext>
            </a:extLst>
          </p:cNvPr>
          <p:cNvSpPr txBox="1"/>
          <p:nvPr/>
        </p:nvSpPr>
        <p:spPr>
          <a:xfrm>
            <a:off x="7291911" y="1066063"/>
            <a:ext cx="4349011" cy="400110"/>
          </a:xfrm>
          <a:prstGeom prst="rect">
            <a:avLst/>
          </a:prstGeom>
          <a:noFill/>
        </p:spPr>
        <p:txBody>
          <a:bodyPr wrap="none" rtlCol="0">
            <a:spAutoFit/>
          </a:bodyPr>
          <a:lstStyle/>
          <a:p>
            <a:r>
              <a:rPr lang="en-US" sz="2000" u="sng" dirty="0">
                <a:solidFill>
                  <a:srgbClr val="C00000"/>
                </a:solidFill>
                <a:latin typeface="Franklin Gothic Medium" panose="020B0603020102020204" pitchFamily="34" charset="0"/>
              </a:rPr>
              <a:t>IAFF MEMBER ENGAGEMENT TOOLKIT</a:t>
            </a:r>
          </a:p>
        </p:txBody>
      </p:sp>
      <p:sp>
        <p:nvSpPr>
          <p:cNvPr id="9" name="TextBox 8">
            <a:extLst>
              <a:ext uri="{FF2B5EF4-FFF2-40B4-BE49-F238E27FC236}">
                <a16:creationId xmlns:a16="http://schemas.microsoft.com/office/drawing/2014/main" id="{98CF5B01-34FF-453D-80CF-C8FE300AB639}"/>
              </a:ext>
            </a:extLst>
          </p:cNvPr>
          <p:cNvSpPr txBox="1"/>
          <p:nvPr/>
        </p:nvSpPr>
        <p:spPr>
          <a:xfrm>
            <a:off x="7291911" y="1744420"/>
            <a:ext cx="4754096" cy="3970318"/>
          </a:xfrm>
          <a:prstGeom prst="rect">
            <a:avLst/>
          </a:prstGeom>
          <a:noFill/>
        </p:spPr>
        <p:txBody>
          <a:bodyPr wrap="square" rtlCol="0">
            <a:spAutoFit/>
          </a:bodyPr>
          <a:lstStyle/>
          <a:p>
            <a:r>
              <a:rPr lang="en-US" dirty="0">
                <a:latin typeface="Franklin Gothic Medium" panose="020B0603020102020204" pitchFamily="34" charset="0"/>
              </a:rPr>
              <a:t>Designed to assist local leaders who want to strengthen their local.</a:t>
            </a:r>
          </a:p>
          <a:p>
            <a:endParaRPr lang="en-US" dirty="0">
              <a:latin typeface="Franklin Gothic Medium" panose="020B0603020102020204" pitchFamily="34" charset="0"/>
            </a:endParaRPr>
          </a:p>
          <a:p>
            <a:pPr marL="285750" indent="-285750">
              <a:buFontTx/>
              <a:buChar char="-"/>
            </a:pPr>
            <a:r>
              <a:rPr lang="en-US" dirty="0">
                <a:latin typeface="Franklin Gothic Medium" panose="020B0603020102020204" pitchFamily="34" charset="0"/>
              </a:rPr>
              <a:t>Internal Communications/Messaging</a:t>
            </a:r>
          </a:p>
          <a:p>
            <a:pPr marL="285750" indent="-285750">
              <a:buFontTx/>
              <a:buChar char="-"/>
            </a:pPr>
            <a:endParaRPr lang="en-US" dirty="0">
              <a:latin typeface="Franklin Gothic Medium" panose="020B0603020102020204" pitchFamily="34" charset="0"/>
            </a:endParaRPr>
          </a:p>
          <a:p>
            <a:pPr marL="285750" indent="-285750">
              <a:buFontTx/>
              <a:buChar char="-"/>
            </a:pPr>
            <a:r>
              <a:rPr lang="en-US" dirty="0">
                <a:latin typeface="Franklin Gothic Medium" panose="020B0603020102020204" pitchFamily="34" charset="0"/>
              </a:rPr>
              <a:t>IAFF SMART</a:t>
            </a:r>
          </a:p>
          <a:p>
            <a:pPr marL="285750" indent="-285750">
              <a:buFontTx/>
              <a:buChar char="-"/>
            </a:pPr>
            <a:endParaRPr lang="en-US" dirty="0">
              <a:latin typeface="Franklin Gothic Medium" panose="020B0603020102020204" pitchFamily="34" charset="0"/>
            </a:endParaRPr>
          </a:p>
          <a:p>
            <a:pPr marL="285750" indent="-285750">
              <a:buFontTx/>
              <a:buChar char="-"/>
            </a:pPr>
            <a:r>
              <a:rPr lang="en-US" dirty="0">
                <a:latin typeface="Franklin Gothic Medium" panose="020B0603020102020204" pitchFamily="34" charset="0"/>
              </a:rPr>
              <a:t>Recruit Orientation</a:t>
            </a:r>
          </a:p>
          <a:p>
            <a:pPr marL="285750" indent="-285750">
              <a:buFontTx/>
              <a:buChar char="-"/>
            </a:pPr>
            <a:endParaRPr lang="en-US" dirty="0">
              <a:latin typeface="Franklin Gothic Medium" panose="020B0603020102020204" pitchFamily="34" charset="0"/>
            </a:endParaRPr>
          </a:p>
          <a:p>
            <a:pPr marL="285750" indent="-285750">
              <a:buFontTx/>
              <a:buChar char="-"/>
            </a:pPr>
            <a:r>
              <a:rPr lang="en-US" dirty="0">
                <a:latin typeface="Franklin Gothic Medium" panose="020B0603020102020204" pitchFamily="34" charset="0"/>
              </a:rPr>
              <a:t>Membership Benefits.</a:t>
            </a:r>
          </a:p>
          <a:p>
            <a:pPr marL="285750" indent="-285750">
              <a:buFontTx/>
              <a:buChar char="-"/>
            </a:pPr>
            <a:endParaRPr lang="en-US" dirty="0">
              <a:latin typeface="Franklin Gothic Medium" panose="020B0603020102020204" pitchFamily="34" charset="0"/>
            </a:endParaRPr>
          </a:p>
          <a:p>
            <a:pPr marL="285750" indent="-285750">
              <a:buFontTx/>
              <a:buChar char="-"/>
            </a:pPr>
            <a:endParaRPr lang="en-US" dirty="0">
              <a:latin typeface="Franklin Gothic Medium" panose="020B0603020102020204" pitchFamily="34" charset="0"/>
            </a:endParaRPr>
          </a:p>
          <a:p>
            <a:pPr marL="285750" indent="-285750">
              <a:buFontTx/>
              <a:buChar char="-"/>
            </a:pPr>
            <a:r>
              <a:rPr lang="en-US" dirty="0">
                <a:hlinkClick r:id="rId2"/>
              </a:rPr>
              <a:t>https://www.iaff.org/member-engagement-toolkit/</a:t>
            </a:r>
            <a:endParaRPr lang="en-US" dirty="0">
              <a:latin typeface="Franklin Gothic Medium" panose="020B0603020102020204" pitchFamily="34" charset="0"/>
            </a:endParaRPr>
          </a:p>
        </p:txBody>
      </p:sp>
      <p:pic>
        <p:nvPicPr>
          <p:cNvPr id="11" name="Picture 10" descr="A screenshot of a cell phone&#10;&#10;Description automatically generated">
            <a:extLst>
              <a:ext uri="{FF2B5EF4-FFF2-40B4-BE49-F238E27FC236}">
                <a16:creationId xmlns:a16="http://schemas.microsoft.com/office/drawing/2014/main" id="{7D05137E-56AE-4EB5-8647-3D5C1FD26AF6}"/>
              </a:ext>
            </a:extLst>
          </p:cNvPr>
          <p:cNvPicPr>
            <a:picLocks noChangeAspect="1"/>
          </p:cNvPicPr>
          <p:nvPr/>
        </p:nvPicPr>
        <p:blipFill>
          <a:blip r:embed="rId3"/>
          <a:stretch>
            <a:fillRect/>
          </a:stretch>
        </p:blipFill>
        <p:spPr>
          <a:xfrm>
            <a:off x="145993" y="1066063"/>
            <a:ext cx="6999085" cy="4974275"/>
          </a:xfrm>
          <a:prstGeom prst="rect">
            <a:avLst/>
          </a:prstGeom>
        </p:spPr>
      </p:pic>
    </p:spTree>
    <p:extLst>
      <p:ext uri="{BB962C8B-B14F-4D97-AF65-F5344CB8AC3E}">
        <p14:creationId xmlns:p14="http://schemas.microsoft.com/office/powerpoint/2010/main" val="20777209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4045AB0F-DA2B-4D2D-9B73-94074044AC49}"/>
              </a:ext>
            </a:extLst>
          </p:cNvPr>
          <p:cNvSpPr txBox="1">
            <a:spLocks/>
          </p:cNvSpPr>
          <p:nvPr/>
        </p:nvSpPr>
        <p:spPr bwMode="auto">
          <a:xfrm>
            <a:off x="0" y="32961"/>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dirty="0">
                <a:solidFill>
                  <a:srgbClr val="FFC000"/>
                </a:solidFill>
              </a:rPr>
              <a:t>Internal Organizing Resources</a:t>
            </a:r>
          </a:p>
        </p:txBody>
      </p:sp>
      <p:sp>
        <p:nvSpPr>
          <p:cNvPr id="8" name="TextBox 7">
            <a:extLst>
              <a:ext uri="{FF2B5EF4-FFF2-40B4-BE49-F238E27FC236}">
                <a16:creationId xmlns:a16="http://schemas.microsoft.com/office/drawing/2014/main" id="{BCC06C37-9742-4BD1-81FD-FAFB947BECD9}"/>
              </a:ext>
            </a:extLst>
          </p:cNvPr>
          <p:cNvSpPr txBox="1"/>
          <p:nvPr/>
        </p:nvSpPr>
        <p:spPr>
          <a:xfrm>
            <a:off x="5465469" y="1103276"/>
            <a:ext cx="4404219" cy="461665"/>
          </a:xfrm>
          <a:prstGeom prst="rect">
            <a:avLst/>
          </a:prstGeom>
          <a:noFill/>
        </p:spPr>
        <p:txBody>
          <a:bodyPr wrap="none" rtlCol="0">
            <a:spAutoFit/>
          </a:bodyPr>
          <a:lstStyle/>
          <a:p>
            <a:r>
              <a:rPr lang="en-US" sz="2400" u="sng" dirty="0">
                <a:solidFill>
                  <a:srgbClr val="C00000"/>
                </a:solidFill>
                <a:latin typeface="Franklin Gothic Medium" panose="020B0603020102020204" pitchFamily="34" charset="0"/>
              </a:rPr>
              <a:t>IAFF Internal Organizing Manual</a:t>
            </a:r>
          </a:p>
        </p:txBody>
      </p:sp>
      <p:sp>
        <p:nvSpPr>
          <p:cNvPr id="9" name="TextBox 8">
            <a:extLst>
              <a:ext uri="{FF2B5EF4-FFF2-40B4-BE49-F238E27FC236}">
                <a16:creationId xmlns:a16="http://schemas.microsoft.com/office/drawing/2014/main" id="{98CF5B01-34FF-453D-80CF-C8FE300AB639}"/>
              </a:ext>
            </a:extLst>
          </p:cNvPr>
          <p:cNvSpPr txBox="1"/>
          <p:nvPr/>
        </p:nvSpPr>
        <p:spPr>
          <a:xfrm>
            <a:off x="5465469" y="1765683"/>
            <a:ext cx="5454168" cy="3416320"/>
          </a:xfrm>
          <a:prstGeom prst="rect">
            <a:avLst/>
          </a:prstGeom>
          <a:noFill/>
        </p:spPr>
        <p:txBody>
          <a:bodyPr wrap="square" rtlCol="0">
            <a:spAutoFit/>
          </a:bodyPr>
          <a:lstStyle/>
          <a:p>
            <a:r>
              <a:rPr lang="en-US" dirty="0">
                <a:latin typeface="Franklin Gothic Medium" panose="020B0603020102020204" pitchFamily="34" charset="0"/>
              </a:rPr>
              <a:t>New document to help leaders in their quest to strengthen their local.</a:t>
            </a:r>
          </a:p>
          <a:p>
            <a:endParaRPr lang="en-US" dirty="0">
              <a:latin typeface="Franklin Gothic Medium" panose="020B0603020102020204" pitchFamily="34" charset="0"/>
            </a:endParaRPr>
          </a:p>
          <a:p>
            <a:r>
              <a:rPr lang="en-US" dirty="0">
                <a:latin typeface="Franklin Gothic Medium" panose="020B0603020102020204" pitchFamily="34" charset="0"/>
              </a:rPr>
              <a:t>Living breathing document focusing on:</a:t>
            </a:r>
          </a:p>
          <a:p>
            <a:endParaRPr lang="en-US" dirty="0">
              <a:latin typeface="Franklin Gothic Medium" panose="020B0603020102020204" pitchFamily="34" charset="0"/>
            </a:endParaRPr>
          </a:p>
          <a:p>
            <a:pPr marL="285750" indent="-285750">
              <a:buFontTx/>
              <a:buChar char="-"/>
            </a:pPr>
            <a:r>
              <a:rPr lang="en-US" dirty="0">
                <a:latin typeface="Franklin Gothic Medium" panose="020B0603020102020204" pitchFamily="34" charset="0"/>
              </a:rPr>
              <a:t>Talking Union.</a:t>
            </a:r>
          </a:p>
          <a:p>
            <a:pPr marL="285750" indent="-285750">
              <a:buFontTx/>
              <a:buChar char="-"/>
            </a:pPr>
            <a:endParaRPr lang="en-US" dirty="0">
              <a:latin typeface="Franklin Gothic Medium" panose="020B0603020102020204" pitchFamily="34" charset="0"/>
            </a:endParaRPr>
          </a:p>
          <a:p>
            <a:pPr marL="285750" indent="-285750">
              <a:buFontTx/>
              <a:buChar char="-"/>
            </a:pPr>
            <a:r>
              <a:rPr lang="en-US" dirty="0">
                <a:latin typeface="Franklin Gothic Medium" panose="020B0603020102020204" pitchFamily="34" charset="0"/>
              </a:rPr>
              <a:t>Creating a Plan to Increase Members.</a:t>
            </a:r>
          </a:p>
          <a:p>
            <a:pPr marL="285750" indent="-285750">
              <a:buFontTx/>
              <a:buChar char="-"/>
            </a:pPr>
            <a:endParaRPr lang="en-US" dirty="0">
              <a:latin typeface="Franklin Gothic Medium" panose="020B0603020102020204" pitchFamily="34" charset="0"/>
            </a:endParaRPr>
          </a:p>
          <a:p>
            <a:pPr marL="285750" indent="-285750">
              <a:buFontTx/>
              <a:buChar char="-"/>
            </a:pPr>
            <a:r>
              <a:rPr lang="en-US" dirty="0">
                <a:latin typeface="Franklin Gothic Medium" panose="020B0603020102020204" pitchFamily="34" charset="0"/>
              </a:rPr>
              <a:t>How we Talk About Dues.</a:t>
            </a:r>
          </a:p>
          <a:p>
            <a:pPr marL="285750" indent="-285750">
              <a:buFontTx/>
              <a:buChar char="-"/>
            </a:pPr>
            <a:endParaRPr lang="en-US" dirty="0">
              <a:latin typeface="Franklin Gothic Medium" panose="020B0603020102020204" pitchFamily="34" charset="0"/>
            </a:endParaRPr>
          </a:p>
          <a:p>
            <a:pPr marL="285750" indent="-285750">
              <a:buFontTx/>
              <a:buChar char="-"/>
            </a:pPr>
            <a:r>
              <a:rPr lang="en-US" dirty="0">
                <a:latin typeface="Franklin Gothic Medium" panose="020B0603020102020204" pitchFamily="34" charset="0"/>
              </a:rPr>
              <a:t>Creating a Station Visitation Program.</a:t>
            </a:r>
          </a:p>
        </p:txBody>
      </p:sp>
      <p:pic>
        <p:nvPicPr>
          <p:cNvPr id="5" name="Picture 4" descr="A group of people around each other&#10;&#10;Description automatically generated">
            <a:extLst>
              <a:ext uri="{FF2B5EF4-FFF2-40B4-BE49-F238E27FC236}">
                <a16:creationId xmlns:a16="http://schemas.microsoft.com/office/drawing/2014/main" id="{2A739803-D8EA-4D38-B60B-47A969D08A79}"/>
              </a:ext>
            </a:extLst>
          </p:cNvPr>
          <p:cNvPicPr>
            <a:picLocks noChangeAspect="1"/>
          </p:cNvPicPr>
          <p:nvPr/>
        </p:nvPicPr>
        <p:blipFill>
          <a:blip r:embed="rId2"/>
          <a:stretch>
            <a:fillRect/>
          </a:stretch>
        </p:blipFill>
        <p:spPr>
          <a:xfrm>
            <a:off x="701748" y="1250729"/>
            <a:ext cx="3735215" cy="4834759"/>
          </a:xfrm>
          <a:prstGeom prst="rect">
            <a:avLst/>
          </a:prstGeom>
        </p:spPr>
      </p:pic>
    </p:spTree>
    <p:extLst>
      <p:ext uri="{BB962C8B-B14F-4D97-AF65-F5344CB8AC3E}">
        <p14:creationId xmlns:p14="http://schemas.microsoft.com/office/powerpoint/2010/main" val="9807379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5396F99-2540-491E-8442-DC6EEB14BA2E}"/>
              </a:ext>
            </a:extLst>
          </p:cNvPr>
          <p:cNvSpPr>
            <a:spLocks noGrp="1"/>
          </p:cNvSpPr>
          <p:nvPr>
            <p:ph sz="half" idx="1"/>
          </p:nvPr>
        </p:nvSpPr>
        <p:spPr>
          <a:xfrm>
            <a:off x="134191" y="953335"/>
            <a:ext cx="11146193" cy="621465"/>
          </a:xfrm>
        </p:spPr>
        <p:txBody>
          <a:bodyPr/>
          <a:lstStyle/>
          <a:p>
            <a:pPr marL="0" indent="0" algn="ctr">
              <a:buNone/>
            </a:pPr>
            <a:r>
              <a:rPr lang="en-US" b="1" dirty="0"/>
              <a:t>Walk Picket Lines</a:t>
            </a:r>
          </a:p>
        </p:txBody>
      </p:sp>
      <p:pic>
        <p:nvPicPr>
          <p:cNvPr id="6" name="Content Placeholder 5">
            <a:extLst>
              <a:ext uri="{FF2B5EF4-FFF2-40B4-BE49-F238E27FC236}">
                <a16:creationId xmlns:a16="http://schemas.microsoft.com/office/drawing/2014/main" id="{43E5CA51-9CC6-4903-B085-05B9FDE9ABB3}"/>
              </a:ext>
            </a:extLst>
          </p:cNvPr>
          <p:cNvPicPr>
            <a:picLocks noGrp="1" noChangeAspect="1"/>
          </p:cNvPicPr>
          <p:nvPr>
            <p:ph sz="half" idx="2"/>
          </p:nvPr>
        </p:nvPicPr>
        <p:blipFill>
          <a:blip r:embed="rId2"/>
          <a:stretch>
            <a:fillRect/>
          </a:stretch>
        </p:blipFill>
        <p:spPr>
          <a:xfrm>
            <a:off x="286592" y="1705175"/>
            <a:ext cx="4458128" cy="43964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itle 2">
            <a:extLst>
              <a:ext uri="{FF2B5EF4-FFF2-40B4-BE49-F238E27FC236}">
                <a16:creationId xmlns:a16="http://schemas.microsoft.com/office/drawing/2014/main" id="{31EFA45F-ADB5-4B93-AB04-E3EECEAA2522}"/>
              </a:ext>
            </a:extLst>
          </p:cNvPr>
          <p:cNvSpPr>
            <a:spLocks noGrp="1"/>
          </p:cNvSpPr>
          <p:nvPr>
            <p:ph type="title"/>
          </p:nvPr>
        </p:nvSpPr>
        <p:spPr/>
        <p:txBody>
          <a:bodyPr/>
          <a:lstStyle/>
          <a:p>
            <a:r>
              <a:rPr lang="en-US" dirty="0"/>
              <a:t>Make Your Own Labor History	</a:t>
            </a:r>
          </a:p>
        </p:txBody>
      </p:sp>
      <p:pic>
        <p:nvPicPr>
          <p:cNvPr id="5" name="Picture 4">
            <a:extLst>
              <a:ext uri="{FF2B5EF4-FFF2-40B4-BE49-F238E27FC236}">
                <a16:creationId xmlns:a16="http://schemas.microsoft.com/office/drawing/2014/main" id="{81E9AB90-EB91-4DD5-9BC6-36AC9904FC38}"/>
              </a:ext>
            </a:extLst>
          </p:cNvPr>
          <p:cNvPicPr>
            <a:picLocks noChangeAspect="1"/>
          </p:cNvPicPr>
          <p:nvPr/>
        </p:nvPicPr>
        <p:blipFill>
          <a:blip r:embed="rId3"/>
          <a:stretch>
            <a:fillRect/>
          </a:stretch>
        </p:blipFill>
        <p:spPr>
          <a:xfrm>
            <a:off x="5418430" y="1574800"/>
            <a:ext cx="5861955" cy="43964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A29F8509-0DE8-45AD-9152-BF438623DFBC}"/>
              </a:ext>
            </a:extLst>
          </p:cNvPr>
          <p:cNvPicPr>
            <a:picLocks noChangeAspect="1"/>
          </p:cNvPicPr>
          <p:nvPr/>
        </p:nvPicPr>
        <p:blipFill>
          <a:blip r:embed="rId4"/>
          <a:stretch>
            <a:fillRect/>
          </a:stretch>
        </p:blipFill>
        <p:spPr>
          <a:xfrm>
            <a:off x="4075033" y="3998522"/>
            <a:ext cx="2804160" cy="21031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5241981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D8F7DF5E-3906-40BB-BCFC-58CB3F65B846}"/>
              </a:ext>
            </a:extLst>
          </p:cNvPr>
          <p:cNvPicPr>
            <a:picLocks noGrp="1" noChangeAspect="1"/>
          </p:cNvPicPr>
          <p:nvPr>
            <p:ph sz="half" idx="1"/>
          </p:nvPr>
        </p:nvPicPr>
        <p:blipFill>
          <a:blip r:embed="rId2"/>
          <a:stretch>
            <a:fillRect/>
          </a:stretch>
        </p:blipFill>
        <p:spPr>
          <a:xfrm>
            <a:off x="1925922" y="1874521"/>
            <a:ext cx="8037710" cy="43024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Content Placeholder 2">
            <a:extLst>
              <a:ext uri="{FF2B5EF4-FFF2-40B4-BE49-F238E27FC236}">
                <a16:creationId xmlns:a16="http://schemas.microsoft.com/office/drawing/2014/main" id="{1A4034E9-DF27-4B76-A48E-437F40EA0564}"/>
              </a:ext>
            </a:extLst>
          </p:cNvPr>
          <p:cNvSpPr>
            <a:spLocks noGrp="1"/>
          </p:cNvSpPr>
          <p:nvPr>
            <p:ph sz="half" idx="2"/>
          </p:nvPr>
        </p:nvSpPr>
        <p:spPr>
          <a:xfrm>
            <a:off x="1925922" y="1097281"/>
            <a:ext cx="8037709" cy="629919"/>
          </a:xfrm>
        </p:spPr>
        <p:txBody>
          <a:bodyPr/>
          <a:lstStyle/>
          <a:p>
            <a:pPr marL="0" indent="0" algn="ctr">
              <a:buNone/>
            </a:pPr>
            <a:r>
              <a:rPr lang="en-US" b="1" dirty="0"/>
              <a:t>Speak Truth to Power</a:t>
            </a:r>
          </a:p>
        </p:txBody>
      </p:sp>
      <p:sp>
        <p:nvSpPr>
          <p:cNvPr id="4" name="Title 3">
            <a:extLst>
              <a:ext uri="{FF2B5EF4-FFF2-40B4-BE49-F238E27FC236}">
                <a16:creationId xmlns:a16="http://schemas.microsoft.com/office/drawing/2014/main" id="{CCA40DC6-624B-4AAE-BA9B-FEB423CC2D04}"/>
              </a:ext>
            </a:extLst>
          </p:cNvPr>
          <p:cNvSpPr>
            <a:spLocks noGrp="1"/>
          </p:cNvSpPr>
          <p:nvPr>
            <p:ph type="title"/>
          </p:nvPr>
        </p:nvSpPr>
        <p:spPr/>
        <p:txBody>
          <a:bodyPr/>
          <a:lstStyle/>
          <a:p>
            <a:r>
              <a:rPr lang="en-US" dirty="0"/>
              <a:t>Make Your Own Labor History	</a:t>
            </a:r>
          </a:p>
        </p:txBody>
      </p:sp>
    </p:spTree>
    <p:extLst>
      <p:ext uri="{BB962C8B-B14F-4D97-AF65-F5344CB8AC3E}">
        <p14:creationId xmlns:p14="http://schemas.microsoft.com/office/powerpoint/2010/main" val="11515806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8322EA9-FAD3-4581-AC20-C1DF399CD2C3}"/>
              </a:ext>
            </a:extLst>
          </p:cNvPr>
          <p:cNvPicPr>
            <a:picLocks noGrp="1" noChangeAspect="1"/>
          </p:cNvPicPr>
          <p:nvPr>
            <p:ph sz="half" idx="1"/>
          </p:nvPr>
        </p:nvPicPr>
        <p:blipFill>
          <a:blip r:embed="rId2"/>
          <a:stretch>
            <a:fillRect/>
          </a:stretch>
        </p:blipFill>
        <p:spPr>
          <a:xfrm>
            <a:off x="1525131" y="1930401"/>
            <a:ext cx="9141737" cy="40843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Content Placeholder 2">
            <a:extLst>
              <a:ext uri="{FF2B5EF4-FFF2-40B4-BE49-F238E27FC236}">
                <a16:creationId xmlns:a16="http://schemas.microsoft.com/office/drawing/2014/main" id="{41C255E8-AD65-4D1B-835E-F975FD0766AB}"/>
              </a:ext>
            </a:extLst>
          </p:cNvPr>
          <p:cNvSpPr>
            <a:spLocks noGrp="1"/>
          </p:cNvSpPr>
          <p:nvPr>
            <p:ph sz="half" idx="2"/>
          </p:nvPr>
        </p:nvSpPr>
        <p:spPr>
          <a:xfrm>
            <a:off x="640080" y="1158240"/>
            <a:ext cx="11247119" cy="943761"/>
          </a:xfrm>
        </p:spPr>
        <p:txBody>
          <a:bodyPr/>
          <a:lstStyle/>
          <a:p>
            <a:pPr marL="0" indent="0" algn="ctr">
              <a:buNone/>
            </a:pPr>
            <a:r>
              <a:rPr lang="en-US" b="1" dirty="0"/>
              <a:t>Organize, Organize, Organize!</a:t>
            </a:r>
          </a:p>
        </p:txBody>
      </p:sp>
      <p:sp>
        <p:nvSpPr>
          <p:cNvPr id="4" name="Title 3">
            <a:extLst>
              <a:ext uri="{FF2B5EF4-FFF2-40B4-BE49-F238E27FC236}">
                <a16:creationId xmlns:a16="http://schemas.microsoft.com/office/drawing/2014/main" id="{DA8902C5-E875-4F8D-8159-20CC8B62748B}"/>
              </a:ext>
            </a:extLst>
          </p:cNvPr>
          <p:cNvSpPr>
            <a:spLocks noGrp="1"/>
          </p:cNvSpPr>
          <p:nvPr>
            <p:ph type="title"/>
          </p:nvPr>
        </p:nvSpPr>
        <p:spPr/>
        <p:txBody>
          <a:bodyPr/>
          <a:lstStyle/>
          <a:p>
            <a:r>
              <a:rPr lang="en-US" dirty="0"/>
              <a:t>Make Your Own Labor History	</a:t>
            </a:r>
          </a:p>
        </p:txBody>
      </p:sp>
    </p:spTree>
    <p:extLst>
      <p:ext uri="{BB962C8B-B14F-4D97-AF65-F5344CB8AC3E}">
        <p14:creationId xmlns:p14="http://schemas.microsoft.com/office/powerpoint/2010/main" val="2975880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D204D886-1484-4C9F-8316-43DCAC18B8ED}"/>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
        <p:nvSpPr>
          <p:cNvPr id="6" name="Content Placeholder 1">
            <a:extLst>
              <a:ext uri="{FF2B5EF4-FFF2-40B4-BE49-F238E27FC236}">
                <a16:creationId xmlns:a16="http://schemas.microsoft.com/office/drawing/2014/main" id="{07388FDB-3D38-40F9-BCA9-39637D8A670C}"/>
              </a:ext>
            </a:extLst>
          </p:cNvPr>
          <p:cNvSpPr txBox="1">
            <a:spLocks/>
          </p:cNvSpPr>
          <p:nvPr/>
        </p:nvSpPr>
        <p:spPr bwMode="auto">
          <a:xfrm>
            <a:off x="484632" y="1097280"/>
            <a:ext cx="11261562" cy="494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ctr" defTabSz="685800" rtl="0" eaLnBrk="0" fontAlgn="base" latinLnBrk="0" hangingPunct="0">
              <a:lnSpc>
                <a:spcPct val="100000"/>
              </a:lnSpc>
              <a:spcBef>
                <a:spcPts val="750"/>
              </a:spcBef>
              <a:spcAft>
                <a:spcPct val="0"/>
              </a:spcAft>
              <a:buClrTx/>
              <a:buSzTx/>
              <a:buFont typeface="Arial" panose="020B0604020202020204" pitchFamily="34" charset="0"/>
              <a:buNone/>
              <a:tabLst/>
              <a:defRPr sz="2800" kern="1200">
                <a:solidFill>
                  <a:schemeClr val="tx1"/>
                </a:solidFill>
                <a:latin typeface="Arial" panose="020B0604020202020204" pitchFamily="34" charset="0"/>
                <a:ea typeface="+mn-ea"/>
                <a:cs typeface="Arial" panose="020B0604020202020204" pitchFamily="34" charset="0"/>
              </a:defRPr>
            </a:lvl1pPr>
            <a:lvl2pPr marL="342900" indent="0" algn="ctr" defTabSz="685800" rtl="0" eaLnBrk="0" fontAlgn="base" hangingPunct="0">
              <a:lnSpc>
                <a:spcPct val="100000"/>
              </a:lnSpc>
              <a:spcBef>
                <a:spcPts val="375"/>
              </a:spcBef>
              <a:spcAft>
                <a:spcPct val="0"/>
              </a:spcAft>
              <a:buFont typeface="Arial" panose="020B0604020202020204" pitchFamily="34" charset="0"/>
              <a:buNone/>
              <a:defRPr sz="1500" kern="1200">
                <a:solidFill>
                  <a:schemeClr val="tx1"/>
                </a:solidFill>
                <a:latin typeface="Arial" panose="020B0604020202020204" pitchFamily="34" charset="0"/>
                <a:ea typeface="+mn-ea"/>
                <a:cs typeface="Arial" panose="020B0604020202020204" pitchFamily="34" charset="0"/>
              </a:defRPr>
            </a:lvl2pPr>
            <a:lvl3pPr marL="685800" indent="0" algn="ctr" defTabSz="685800" rtl="0" eaLnBrk="0" fontAlgn="base" hangingPunct="0">
              <a:lnSpc>
                <a:spcPct val="100000"/>
              </a:lnSpc>
              <a:spcBef>
                <a:spcPts val="375"/>
              </a:spcBef>
              <a:spcAft>
                <a:spcPct val="0"/>
              </a:spcAft>
              <a:buFont typeface="Arial" panose="020B0604020202020204" pitchFamily="34" charset="0"/>
              <a:buNone/>
              <a:defRPr sz="1350" kern="1200">
                <a:solidFill>
                  <a:schemeClr val="tx1"/>
                </a:solidFill>
                <a:latin typeface="Arial" panose="020B0604020202020204" pitchFamily="34" charset="0"/>
                <a:ea typeface="+mn-ea"/>
                <a:cs typeface="Arial" panose="020B0604020202020204" pitchFamily="34" charset="0"/>
              </a:defRPr>
            </a:lvl3pPr>
            <a:lvl4pPr marL="1028700" indent="0" algn="ctr" defTabSz="685800" rtl="0" eaLnBrk="0" fontAlgn="base" hangingPunct="0">
              <a:lnSpc>
                <a:spcPct val="100000"/>
              </a:lnSpc>
              <a:spcBef>
                <a:spcPts val="375"/>
              </a:spcBef>
              <a:spcAft>
                <a:spcPct val="0"/>
              </a:spcAft>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4pPr>
            <a:lvl5pPr marL="1371600" indent="0" algn="ctr" defTabSz="685800" rtl="0" eaLnBrk="0" fontAlgn="base" hangingPunct="0">
              <a:lnSpc>
                <a:spcPct val="90000"/>
              </a:lnSpc>
              <a:spcBef>
                <a:spcPts val="375"/>
              </a:spcBef>
              <a:spcAft>
                <a:spcPct val="0"/>
              </a:spcAft>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en-US" b="1" dirty="0">
                <a:latin typeface="Franklin Gothic Medium" panose="020B0603020102020204" pitchFamily="34" charset="0"/>
              </a:rPr>
              <a:t>What are the seven deadliest words in the fire service?</a:t>
            </a:r>
          </a:p>
          <a:p>
            <a:endParaRPr lang="en-US" dirty="0">
              <a:latin typeface="Franklin Gothic Medium" panose="020B0603020102020204" pitchFamily="34" charset="0"/>
            </a:endParaRPr>
          </a:p>
          <a:p>
            <a:endParaRPr lang="en-US" dirty="0">
              <a:latin typeface="Franklin Gothic Medium" panose="020B0603020102020204" pitchFamily="34" charset="0"/>
            </a:endParaRPr>
          </a:p>
          <a:p>
            <a:r>
              <a:rPr lang="en-US" sz="7200" dirty="0">
                <a:solidFill>
                  <a:srgbClr val="FF0000"/>
                </a:solidFill>
                <a:latin typeface="Franklin Gothic Medium" panose="020B0603020102020204" pitchFamily="34" charset="0"/>
              </a:rPr>
              <a:t>Because we’ve always done it that way</a:t>
            </a:r>
          </a:p>
        </p:txBody>
      </p:sp>
    </p:spTree>
    <p:extLst>
      <p:ext uri="{BB962C8B-B14F-4D97-AF65-F5344CB8AC3E}">
        <p14:creationId xmlns:p14="http://schemas.microsoft.com/office/powerpoint/2010/main" val="36716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8902C5-E875-4F8D-8159-20CC8B62748B}"/>
              </a:ext>
            </a:extLst>
          </p:cNvPr>
          <p:cNvSpPr>
            <a:spLocks noGrp="1"/>
          </p:cNvSpPr>
          <p:nvPr>
            <p:ph type="title"/>
          </p:nvPr>
        </p:nvSpPr>
        <p:spPr/>
        <p:txBody>
          <a:bodyPr/>
          <a:lstStyle/>
          <a:p>
            <a:r>
              <a:rPr lang="en-US" dirty="0"/>
              <a:t>Want More IAFF History?	</a:t>
            </a:r>
          </a:p>
        </p:txBody>
      </p:sp>
      <p:pic>
        <p:nvPicPr>
          <p:cNvPr id="7" name="Online Media 6">
            <a:hlinkClick r:id="" action="ppaction://media"/>
            <a:extLst>
              <a:ext uri="{FF2B5EF4-FFF2-40B4-BE49-F238E27FC236}">
                <a16:creationId xmlns:a16="http://schemas.microsoft.com/office/drawing/2014/main" id="{41E0C50F-B966-4BFC-8170-3719E017817A}"/>
              </a:ext>
            </a:extLst>
          </p:cNvPr>
          <p:cNvPicPr>
            <a:picLocks noRot="1" noChangeAspect="1"/>
          </p:cNvPicPr>
          <p:nvPr>
            <a:videoFile r:link="rId1"/>
          </p:nvPr>
        </p:nvPicPr>
        <p:blipFill>
          <a:blip r:embed="rId3"/>
          <a:stretch>
            <a:fillRect/>
          </a:stretch>
        </p:blipFill>
        <p:spPr>
          <a:xfrm>
            <a:off x="236482" y="1228725"/>
            <a:ext cx="5569899" cy="3133068"/>
          </a:xfrm>
          <a:prstGeom prst="rect">
            <a:avLst/>
          </a:prstGeom>
        </p:spPr>
      </p:pic>
      <p:sp>
        <p:nvSpPr>
          <p:cNvPr id="8" name="TextBox 7">
            <a:extLst>
              <a:ext uri="{FF2B5EF4-FFF2-40B4-BE49-F238E27FC236}">
                <a16:creationId xmlns:a16="http://schemas.microsoft.com/office/drawing/2014/main" id="{4AA940A4-04E2-4ECD-85E5-C53DE3F49CB8}"/>
              </a:ext>
            </a:extLst>
          </p:cNvPr>
          <p:cNvSpPr txBox="1"/>
          <p:nvPr/>
        </p:nvSpPr>
        <p:spPr>
          <a:xfrm>
            <a:off x="609600" y="4544989"/>
            <a:ext cx="4912370" cy="369332"/>
          </a:xfrm>
          <a:prstGeom prst="rect">
            <a:avLst/>
          </a:prstGeom>
          <a:noFill/>
        </p:spPr>
        <p:txBody>
          <a:bodyPr wrap="none" rtlCol="0">
            <a:spAutoFit/>
          </a:bodyPr>
          <a:lstStyle/>
          <a:p>
            <a:r>
              <a:rPr lang="en-US" b="1" u="sng" dirty="0"/>
              <a:t>IAFF: </a:t>
            </a:r>
            <a:r>
              <a:rPr lang="en-US" b="1" i="1" u="sng" dirty="0"/>
              <a:t>A Century of Progress Through Unity</a:t>
            </a:r>
          </a:p>
        </p:txBody>
      </p:sp>
      <p:sp>
        <p:nvSpPr>
          <p:cNvPr id="10" name="TextBox 9">
            <a:extLst>
              <a:ext uri="{FF2B5EF4-FFF2-40B4-BE49-F238E27FC236}">
                <a16:creationId xmlns:a16="http://schemas.microsoft.com/office/drawing/2014/main" id="{0F577805-79E1-43A1-A051-F63EAB26D389}"/>
              </a:ext>
            </a:extLst>
          </p:cNvPr>
          <p:cNvSpPr txBox="1"/>
          <p:nvPr/>
        </p:nvSpPr>
        <p:spPr>
          <a:xfrm>
            <a:off x="6253655" y="1692166"/>
            <a:ext cx="4834759" cy="1477328"/>
          </a:xfrm>
          <a:prstGeom prst="rect">
            <a:avLst/>
          </a:prstGeom>
          <a:noFill/>
        </p:spPr>
        <p:txBody>
          <a:bodyPr wrap="square" rtlCol="0">
            <a:spAutoFit/>
          </a:bodyPr>
          <a:lstStyle/>
          <a:p>
            <a:r>
              <a:rPr lang="en-US" b="1" dirty="0"/>
              <a:t>History of the IAFF: </a:t>
            </a:r>
            <a:r>
              <a:rPr lang="en-US" dirty="0">
                <a:hlinkClick r:id="rId4"/>
              </a:rPr>
              <a:t>https://history.iaff.org/</a:t>
            </a:r>
            <a:endParaRPr lang="en-US" dirty="0"/>
          </a:p>
          <a:p>
            <a:endParaRPr lang="en-US" dirty="0"/>
          </a:p>
          <a:p>
            <a:r>
              <a:rPr lang="en-US" dirty="0"/>
              <a:t> </a:t>
            </a:r>
            <a:r>
              <a:rPr lang="en-US" b="1" u="sng" dirty="0"/>
              <a:t>IAFF History: Honor, Struggle, Action</a:t>
            </a:r>
            <a:r>
              <a:rPr lang="en-US" dirty="0"/>
              <a:t>:   </a:t>
            </a:r>
            <a:r>
              <a:rPr lang="en-US" dirty="0">
                <a:hlinkClick r:id="rId5"/>
              </a:rPr>
              <a:t>http://services.prod.iaff.org/ContentFile/Get/21342</a:t>
            </a:r>
            <a:r>
              <a:rPr lang="en-US" dirty="0"/>
              <a:t>                               </a:t>
            </a:r>
          </a:p>
        </p:txBody>
      </p:sp>
    </p:spTree>
    <p:extLst>
      <p:ext uri="{BB962C8B-B14F-4D97-AF65-F5344CB8AC3E}">
        <p14:creationId xmlns:p14="http://schemas.microsoft.com/office/powerpoint/2010/main" val="3401993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EBE894D8-018D-40B0-985C-145DD1A38B1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
        <p:nvSpPr>
          <p:cNvPr id="6" name="Content Placeholder 1">
            <a:extLst>
              <a:ext uri="{FF2B5EF4-FFF2-40B4-BE49-F238E27FC236}">
                <a16:creationId xmlns:a16="http://schemas.microsoft.com/office/drawing/2014/main" id="{0673E00F-7411-4349-BC8D-2390FF9BDBC8}"/>
              </a:ext>
            </a:extLst>
          </p:cNvPr>
          <p:cNvSpPr txBox="1">
            <a:spLocks/>
          </p:cNvSpPr>
          <p:nvPr/>
        </p:nvSpPr>
        <p:spPr bwMode="auto">
          <a:xfrm>
            <a:off x="484632" y="1097280"/>
            <a:ext cx="11261562" cy="494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marR="0" indent="0" algn="ctr" defTabSz="685800" rtl="0" eaLnBrk="0" fontAlgn="base" latinLnBrk="0" hangingPunct="0">
              <a:lnSpc>
                <a:spcPct val="100000"/>
              </a:lnSpc>
              <a:spcBef>
                <a:spcPts val="750"/>
              </a:spcBef>
              <a:spcAft>
                <a:spcPct val="0"/>
              </a:spcAft>
              <a:buClrTx/>
              <a:buSzTx/>
              <a:buFont typeface="Arial" panose="020B0604020202020204" pitchFamily="34" charset="0"/>
              <a:buNone/>
              <a:tabLst/>
              <a:defRPr sz="2800" kern="1200">
                <a:solidFill>
                  <a:schemeClr val="tx1"/>
                </a:solidFill>
                <a:latin typeface="Arial" panose="020B0604020202020204" pitchFamily="34" charset="0"/>
                <a:ea typeface="+mn-ea"/>
                <a:cs typeface="Arial" panose="020B0604020202020204" pitchFamily="34" charset="0"/>
              </a:defRPr>
            </a:lvl1pPr>
            <a:lvl2pPr marL="342900" indent="0" algn="ctr" defTabSz="685800" rtl="0" eaLnBrk="0" fontAlgn="base" hangingPunct="0">
              <a:lnSpc>
                <a:spcPct val="100000"/>
              </a:lnSpc>
              <a:spcBef>
                <a:spcPts val="375"/>
              </a:spcBef>
              <a:spcAft>
                <a:spcPct val="0"/>
              </a:spcAft>
              <a:buFont typeface="Arial" panose="020B0604020202020204" pitchFamily="34" charset="0"/>
              <a:buNone/>
              <a:defRPr sz="1500" kern="1200">
                <a:solidFill>
                  <a:schemeClr val="tx1"/>
                </a:solidFill>
                <a:latin typeface="Arial" panose="020B0604020202020204" pitchFamily="34" charset="0"/>
                <a:ea typeface="+mn-ea"/>
                <a:cs typeface="Arial" panose="020B0604020202020204" pitchFamily="34" charset="0"/>
              </a:defRPr>
            </a:lvl2pPr>
            <a:lvl3pPr marL="685800" indent="0" algn="ctr" defTabSz="685800" rtl="0" eaLnBrk="0" fontAlgn="base" hangingPunct="0">
              <a:lnSpc>
                <a:spcPct val="100000"/>
              </a:lnSpc>
              <a:spcBef>
                <a:spcPts val="375"/>
              </a:spcBef>
              <a:spcAft>
                <a:spcPct val="0"/>
              </a:spcAft>
              <a:buFont typeface="Arial" panose="020B0604020202020204" pitchFamily="34" charset="0"/>
              <a:buNone/>
              <a:defRPr sz="1350" kern="1200">
                <a:solidFill>
                  <a:schemeClr val="tx1"/>
                </a:solidFill>
                <a:latin typeface="Arial" panose="020B0604020202020204" pitchFamily="34" charset="0"/>
                <a:ea typeface="+mn-ea"/>
                <a:cs typeface="Arial" panose="020B0604020202020204" pitchFamily="34" charset="0"/>
              </a:defRPr>
            </a:lvl3pPr>
            <a:lvl4pPr marL="1028700" indent="0" algn="ctr" defTabSz="685800" rtl="0" eaLnBrk="0" fontAlgn="base" hangingPunct="0">
              <a:lnSpc>
                <a:spcPct val="100000"/>
              </a:lnSpc>
              <a:spcBef>
                <a:spcPts val="375"/>
              </a:spcBef>
              <a:spcAft>
                <a:spcPct val="0"/>
              </a:spcAft>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4pPr>
            <a:lvl5pPr marL="1371600" indent="0" algn="ctr" defTabSz="685800" rtl="0" eaLnBrk="0" fontAlgn="base" hangingPunct="0">
              <a:lnSpc>
                <a:spcPct val="90000"/>
              </a:lnSpc>
              <a:spcBef>
                <a:spcPts val="375"/>
              </a:spcBef>
              <a:spcAft>
                <a:spcPct val="0"/>
              </a:spcAft>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endParaRPr lang="en-US" dirty="0">
              <a:latin typeface="Franklin Gothic Medium" panose="020B0603020102020204" pitchFamily="34" charset="0"/>
            </a:endParaRPr>
          </a:p>
          <a:p>
            <a:endParaRPr lang="en-US" dirty="0">
              <a:latin typeface="Franklin Gothic Medium" panose="020B0603020102020204" pitchFamily="34" charset="0"/>
            </a:endParaRPr>
          </a:p>
          <a:p>
            <a:r>
              <a:rPr lang="en-US" sz="6000" b="1" dirty="0">
                <a:latin typeface="Franklin Gothic Medium" panose="020B0603020102020204" pitchFamily="34" charset="0"/>
              </a:rPr>
              <a:t>Things are the way they are because that’s the way they are</a:t>
            </a:r>
          </a:p>
        </p:txBody>
      </p:sp>
      <p:pic>
        <p:nvPicPr>
          <p:cNvPr id="7" name="Graphic 6" descr="Close">
            <a:extLst>
              <a:ext uri="{FF2B5EF4-FFF2-40B4-BE49-F238E27FC236}">
                <a16:creationId xmlns:a16="http://schemas.microsoft.com/office/drawing/2014/main" id="{13F583DE-B517-4F83-BFEF-41A28FA248A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72560" y="1412240"/>
            <a:ext cx="4033520" cy="4033520"/>
          </a:xfrm>
          <a:prstGeom prst="rect">
            <a:avLst/>
          </a:prstGeom>
        </p:spPr>
      </p:pic>
    </p:spTree>
    <p:extLst>
      <p:ext uri="{BB962C8B-B14F-4D97-AF65-F5344CB8AC3E}">
        <p14:creationId xmlns:p14="http://schemas.microsoft.com/office/powerpoint/2010/main" val="605250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2"/>
  <p:tag name="MMPROD_UIDATA" val="&lt;database version=&quot;7.0&quot;&gt;&lt;object type=&quot;1&quot; unique_id=&quot;10001&quot;&gt;&lt;object type=&quot;2&quot; unique_id=&quot;10317&quot;&gt;&lt;object type=&quot;3&quot; unique_id=&quot;10318&quot;&gt;&lt;property id=&quot;20148&quot; value=&quot;5&quot;/&gt;&lt;property id=&quot;20300&quot; value=&quot;Slide 1&quot;/&gt;&lt;property id=&quot;20307&quot; value=&quot;279&quot;/&gt;&lt;/object&gt;&lt;object type=&quot;3&quot; unique_id=&quot;10319&quot;&gt;&lt;property id=&quot;20148&quot; value=&quot;5&quot;/&gt;&lt;property id=&quot;20300&quot; value=&quot;Slide 2 - &amp;quot;General President’s Office&amp;quot;&quot;/&gt;&lt;property id=&quot;20307&quot; value=&quot;280&quot;/&gt;&lt;/object&gt;&lt;object type=&quot;3&quot; unique_id=&quot;10350&quot;&gt;&lt;property id=&quot;20148&quot; value=&quot;5&quot;/&gt;&lt;property id=&quot;20300&quot; value=&quot;Slide 3 - &amp;quot;General Secretary-Treasurer’s Office  &amp;quot;&quot;/&gt;&lt;property id=&quot;20307&quot; value=&quot;281&quot;/&gt;&lt;/object&gt;&lt;/object&gt;&lt;object type=&quot;8&quot; unique_id=&quot;10325&quo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Slide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LTS2018_PPT_Template_4x3.potx" id="{89504AF7-F1BF-4D7B-AB87-BB68FE08A508}" vid="{55531C3C-6383-4CAB-A9C7-934731D42B83}"/>
    </a:ext>
  </a:extLst>
</a:theme>
</file>

<file path=ppt/theme/theme2.xml><?xml version="1.0" encoding="utf-8"?>
<a:theme xmlns:a="http://schemas.openxmlformats.org/drawingml/2006/main" name="Custom Slide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3092</TotalTime>
  <Words>4180</Words>
  <Application>Microsoft Office PowerPoint</Application>
  <PresentationFormat>Widescreen</PresentationFormat>
  <Paragraphs>536</Paragraphs>
  <Slides>80</Slides>
  <Notes>13</Notes>
  <HiddenSlides>0</HiddenSlides>
  <MMClips>3</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80</vt:i4>
      </vt:variant>
    </vt:vector>
  </HeadingPairs>
  <TitlesOfParts>
    <vt:vector size="87" baseType="lpstr">
      <vt:lpstr>Arial</vt:lpstr>
      <vt:lpstr>Calibri</vt:lpstr>
      <vt:lpstr>Calibri Light</vt:lpstr>
      <vt:lpstr>Franklin Gothic Medium</vt:lpstr>
      <vt:lpstr>Mercury Text G2</vt:lpstr>
      <vt:lpstr>Slide Master</vt:lpstr>
      <vt:lpstr>Custom Slide Master</vt:lpstr>
      <vt:lpstr>Understanding the Past to Secure Your Future </vt:lpstr>
      <vt:lpstr>PowerPoint Presentation</vt:lpstr>
      <vt:lpstr>PowerPoint Presentation</vt:lpstr>
      <vt:lpstr>OUR LEGACY</vt:lpstr>
      <vt:lpstr>OUR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Methodology</vt:lpstr>
      <vt:lpstr>Public Education</vt:lpstr>
      <vt:lpstr>Labor Related Content</vt:lpstr>
      <vt:lpstr>Methods of Labor Education</vt:lpstr>
      <vt:lpstr>Labor Curriculum</vt:lpstr>
      <vt:lpstr>Labor Curriculum</vt:lpstr>
      <vt:lpstr>Labor Studies Associations</vt:lpstr>
      <vt:lpstr>Labor Studies Associations</vt:lpstr>
      <vt:lpstr>Creative Methods</vt:lpstr>
      <vt:lpstr>Creative Methods</vt:lpstr>
      <vt:lpstr>PowerPoint Presentation</vt:lpstr>
      <vt:lpstr>PowerPoint Presentation</vt:lpstr>
      <vt:lpstr>Labor and Mass Media</vt:lpstr>
      <vt:lpstr>Labor and Mass Media</vt:lpstr>
      <vt:lpstr>Labor and Mass Media</vt:lpstr>
      <vt:lpstr>Quick History of Mass Media</vt:lpstr>
      <vt:lpstr>Quick History of Mass Media</vt:lpstr>
      <vt:lpstr>Quick History of Mass Media</vt:lpstr>
      <vt:lpstr>Union Busting in Media</vt:lpstr>
      <vt:lpstr>Union Busting in Media</vt:lpstr>
      <vt:lpstr>Union Busting in (NEW) Media</vt:lpstr>
      <vt:lpstr>Lack of Visibility</vt:lpstr>
      <vt:lpstr>Lack of Visibility Impact</vt:lpstr>
      <vt:lpstr>Lack of Visibility Impact</vt:lpstr>
      <vt:lpstr>Labor News Desert</vt:lpstr>
      <vt:lpstr>Labor News Desert</vt:lpstr>
      <vt:lpstr>Building the Labor Press</vt:lpstr>
      <vt:lpstr>Build Relationships</vt:lpstr>
      <vt:lpstr>Support the Labor Press</vt:lpstr>
      <vt:lpstr>Support the Labor Press</vt:lpstr>
      <vt:lpstr>Creating Our Own Media</vt:lpstr>
      <vt:lpstr>Public Employee Organizing &amp; Action</vt:lpstr>
      <vt:lpstr>Let me ask you this…</vt:lpstr>
      <vt:lpstr>Let me ask you this….</vt:lpstr>
      <vt:lpstr>Collective Bargaining Rights: Quick Hx</vt:lpstr>
      <vt:lpstr>Collective Bargaining Rights: Quick Hx</vt:lpstr>
      <vt:lpstr>Collective Bargaining Rights: Quick Hx</vt:lpstr>
      <vt:lpstr>Collective Bargaining Rights: Quick Hx</vt:lpstr>
      <vt:lpstr>Collective Bargaining Rights: Quick Hx</vt:lpstr>
      <vt:lpstr>Collective Bargaining Rights: Quick Hx</vt:lpstr>
      <vt:lpstr>Collective Bargaining Rights: Quick Hx</vt:lpstr>
      <vt:lpstr>Public Employee Organizing &amp; Action</vt:lpstr>
      <vt:lpstr>Public Employee Organizing &amp; Action</vt:lpstr>
      <vt:lpstr>Public Employee Organizing &amp; Action</vt:lpstr>
      <vt:lpstr>Public Employee Organizing &amp; Action</vt:lpstr>
      <vt:lpstr>Public Employee Organizing &amp; Action</vt:lpstr>
      <vt:lpstr>Public Employee Organizing &amp; Action</vt:lpstr>
      <vt:lpstr>Public Employee Organizing &amp; Action</vt:lpstr>
      <vt:lpstr>Public Employee Organizing &amp; Action</vt:lpstr>
      <vt:lpstr>Public Employee Organizing &amp; Action</vt:lpstr>
      <vt:lpstr>IAFF On the Frontline</vt:lpstr>
      <vt:lpstr>IAFF On the Frontline</vt:lpstr>
      <vt:lpstr>IAFF On the Frontline</vt:lpstr>
      <vt:lpstr>Public Employee Organizing &amp; Action</vt:lpstr>
      <vt:lpstr>Public Employee Organizing &amp; Action</vt:lpstr>
      <vt:lpstr>Public Employee Organizing &amp; Action</vt:lpstr>
      <vt:lpstr>PowerPoint Presentation</vt:lpstr>
      <vt:lpstr>Public Employee Organizing &amp; Action</vt:lpstr>
      <vt:lpstr>Public Employee Organizing &amp; Action</vt:lpstr>
      <vt:lpstr>Public Employee Organizing &amp; Action</vt:lpstr>
      <vt:lpstr>In Closing</vt:lpstr>
      <vt:lpstr>Power of Your Union: L.A. Teacher Strike 2019</vt:lpstr>
      <vt:lpstr>PowerPoint Presentation</vt:lpstr>
      <vt:lpstr>PowerPoint Presentation</vt:lpstr>
      <vt:lpstr>Make Your Own Labor History </vt:lpstr>
      <vt:lpstr>Make Your Own Labor History </vt:lpstr>
      <vt:lpstr>Make Your Own Labor History </vt:lpstr>
      <vt:lpstr>Want More IAFF History? </vt:lpstr>
    </vt:vector>
  </TitlesOfParts>
  <Company>CC Design Group,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Vinci, Matt</dc:creator>
  <cp:lastModifiedBy>Treglio, Mark</cp:lastModifiedBy>
  <cp:revision>327</cp:revision>
  <cp:lastPrinted>2017-10-06T17:02:58Z</cp:lastPrinted>
  <dcterms:created xsi:type="dcterms:W3CDTF">2009-11-24T05:31:26Z</dcterms:created>
  <dcterms:modified xsi:type="dcterms:W3CDTF">2020-02-18T16:34:33Z</dcterms:modified>
</cp:coreProperties>
</file>