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0"/>
  </p:notesMasterIdLst>
  <p:sldIdLst>
    <p:sldId id="256" r:id="rId2"/>
    <p:sldId id="258" r:id="rId3"/>
    <p:sldId id="259" r:id="rId4"/>
    <p:sldId id="295" r:id="rId5"/>
    <p:sldId id="260" r:id="rId6"/>
    <p:sldId id="257" r:id="rId7"/>
    <p:sldId id="262" r:id="rId8"/>
    <p:sldId id="264" r:id="rId9"/>
    <p:sldId id="265" r:id="rId10"/>
    <p:sldId id="266" r:id="rId11"/>
    <p:sldId id="267" r:id="rId12"/>
    <p:sldId id="268" r:id="rId13"/>
    <p:sldId id="269" r:id="rId14"/>
    <p:sldId id="271" r:id="rId15"/>
    <p:sldId id="272" r:id="rId16"/>
    <p:sldId id="297" r:id="rId17"/>
    <p:sldId id="273" r:id="rId18"/>
    <p:sldId id="281" r:id="rId19"/>
    <p:sldId id="282" r:id="rId20"/>
    <p:sldId id="275" r:id="rId21"/>
    <p:sldId id="276" r:id="rId22"/>
    <p:sldId id="277" r:id="rId23"/>
    <p:sldId id="278" r:id="rId24"/>
    <p:sldId id="279" r:id="rId25"/>
    <p:sldId id="280" r:id="rId26"/>
    <p:sldId id="283" r:id="rId27"/>
    <p:sldId id="284" r:id="rId28"/>
    <p:sldId id="285" r:id="rId29"/>
    <p:sldId id="298" r:id="rId30"/>
    <p:sldId id="287" r:id="rId31"/>
    <p:sldId id="286" r:id="rId32"/>
    <p:sldId id="288" r:id="rId33"/>
    <p:sldId id="289" r:id="rId34"/>
    <p:sldId id="290" r:id="rId35"/>
    <p:sldId id="291" r:id="rId36"/>
    <p:sldId id="292" r:id="rId37"/>
    <p:sldId id="293" r:id="rId38"/>
    <p:sldId id="294" r:id="rId39"/>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6" autoAdjust="0"/>
    <p:restoredTop sz="86467" autoAdjust="0"/>
  </p:normalViewPr>
  <p:slideViewPr>
    <p:cSldViewPr snapToGrid="0">
      <p:cViewPr varScale="1">
        <p:scale>
          <a:sx n="44" d="100"/>
          <a:sy n="44" d="100"/>
        </p:scale>
        <p:origin x="356" y="36"/>
      </p:cViewPr>
      <p:guideLst/>
    </p:cSldViewPr>
  </p:slideViewPr>
  <p:outlineViewPr>
    <p:cViewPr>
      <p:scale>
        <a:sx n="33" d="100"/>
        <a:sy n="33" d="100"/>
      </p:scale>
      <p:origin x="0" y="-2932"/>
    </p:cViewPr>
  </p:outlineViewPr>
  <p:notesTextViewPr>
    <p:cViewPr>
      <p:scale>
        <a:sx n="1" d="1"/>
        <a:sy n="1" d="1"/>
      </p:scale>
      <p:origin x="0" y="0"/>
    </p:cViewPr>
  </p:notesTextViewPr>
  <p:notesViewPr>
    <p:cSldViewPr snapToGrid="0">
      <p:cViewPr varScale="1">
        <p:scale>
          <a:sx n="38" d="100"/>
          <a:sy n="38" d="100"/>
        </p:scale>
        <p:origin x="2320" y="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B8DAD1B6-55AF-4FF5-B8D0-DEDB0BC84EE5}" type="datetimeFigureOut">
              <a:rPr lang="en-US" smtClean="0"/>
              <a:t>2/14/2020</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300F9A8F-1430-4260-8394-8BDCA3257508}" type="slidenum">
              <a:rPr lang="en-US" smtClean="0"/>
              <a:t>‹#›</a:t>
            </a:fld>
            <a:endParaRPr lang="en-US" dirty="0"/>
          </a:p>
        </p:txBody>
      </p:sp>
    </p:spTree>
    <p:extLst>
      <p:ext uri="{BB962C8B-B14F-4D97-AF65-F5344CB8AC3E}">
        <p14:creationId xmlns:p14="http://schemas.microsoft.com/office/powerpoint/2010/main" val="40028278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0F9A8F-1430-4260-8394-8BDCA3257508}" type="slidenum">
              <a:rPr lang="en-US" smtClean="0"/>
              <a:t>5</a:t>
            </a:fld>
            <a:endParaRPr lang="en-US" dirty="0"/>
          </a:p>
        </p:txBody>
      </p:sp>
    </p:spTree>
    <p:extLst>
      <p:ext uri="{BB962C8B-B14F-4D97-AF65-F5344CB8AC3E}">
        <p14:creationId xmlns:p14="http://schemas.microsoft.com/office/powerpoint/2010/main" val="118227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2/14/2020</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864A1-35D4-4A91-9382-109D6615D25D}"/>
              </a:ext>
            </a:extLst>
          </p:cNvPr>
          <p:cNvSpPr>
            <a:spLocks noGrp="1"/>
          </p:cNvSpPr>
          <p:nvPr>
            <p:ph type="ctrTitle"/>
          </p:nvPr>
        </p:nvSpPr>
        <p:spPr>
          <a:xfrm>
            <a:off x="540913" y="334851"/>
            <a:ext cx="8144299" cy="3322749"/>
          </a:xfrm>
        </p:spPr>
        <p:txBody>
          <a:bodyPr>
            <a:normAutofit fontScale="90000"/>
          </a:bodyPr>
          <a:lstStyle/>
          <a:p>
            <a:r>
              <a:rPr lang="en-US" sz="4900" b="1" dirty="0"/>
              <a:t>NYSPFFA Conference</a:t>
            </a:r>
            <a:br>
              <a:rPr lang="en-US" sz="4900" b="1" dirty="0"/>
            </a:br>
            <a:r>
              <a:rPr lang="en-US" sz="4000" b="1" dirty="0"/>
              <a:t>February 25, 2020 </a:t>
            </a:r>
            <a:br>
              <a:rPr lang="en-US" dirty="0"/>
            </a:br>
            <a:r>
              <a:rPr lang="en-US" i="1" dirty="0"/>
              <a:t> </a:t>
            </a:r>
            <a:br>
              <a:rPr lang="en-US" dirty="0"/>
            </a:br>
            <a:br>
              <a:rPr lang="en-US" dirty="0"/>
            </a:br>
            <a:endParaRPr lang="en-US" dirty="0"/>
          </a:p>
        </p:txBody>
      </p:sp>
      <p:sp>
        <p:nvSpPr>
          <p:cNvPr id="3" name="Subtitle 2">
            <a:extLst>
              <a:ext uri="{FF2B5EF4-FFF2-40B4-BE49-F238E27FC236}">
                <a16:creationId xmlns:a16="http://schemas.microsoft.com/office/drawing/2014/main" id="{32D11729-2105-43D0-B9B4-5B943F9FA616}"/>
              </a:ext>
            </a:extLst>
          </p:cNvPr>
          <p:cNvSpPr>
            <a:spLocks noGrp="1"/>
          </p:cNvSpPr>
          <p:nvPr>
            <p:ph type="subTitle" idx="1"/>
          </p:nvPr>
        </p:nvSpPr>
        <p:spPr>
          <a:xfrm>
            <a:off x="684211" y="2125015"/>
            <a:ext cx="8202212" cy="4494726"/>
          </a:xfrm>
        </p:spPr>
        <p:txBody>
          <a:bodyPr>
            <a:normAutofit fontScale="70000" lnSpcReduction="20000"/>
          </a:bodyPr>
          <a:lstStyle/>
          <a:p>
            <a:r>
              <a:rPr lang="en-US" sz="5700" b="1" i="1" u="sng" dirty="0"/>
              <a:t>Optimizing Mediation: A Mediator’s Perspective </a:t>
            </a:r>
          </a:p>
          <a:p>
            <a:pPr algn="ctr"/>
            <a:r>
              <a:rPr lang="en-US" sz="5700" b="1" i="1" dirty="0"/>
              <a:t>&amp;</a:t>
            </a:r>
          </a:p>
          <a:p>
            <a:r>
              <a:rPr lang="en-US" sz="5700" b="1" i="1" u="sng" dirty="0"/>
              <a:t>Fire Fighter Impasse Procedure</a:t>
            </a:r>
          </a:p>
          <a:p>
            <a:endParaRPr lang="en-US" sz="4000" b="1" i="1" u="sng" dirty="0"/>
          </a:p>
          <a:p>
            <a:pPr>
              <a:lnSpc>
                <a:spcPct val="120000"/>
              </a:lnSpc>
            </a:pPr>
            <a:r>
              <a:rPr lang="en-US" sz="3300" b="1" dirty="0"/>
              <a:t>William Conley, Acting Director of Conciliation</a:t>
            </a:r>
            <a:r>
              <a:rPr lang="en-US" sz="3300" dirty="0"/>
              <a:t> </a:t>
            </a:r>
          </a:p>
          <a:p>
            <a:pPr>
              <a:lnSpc>
                <a:spcPct val="120000"/>
              </a:lnSpc>
            </a:pPr>
            <a:r>
              <a:rPr lang="en-US" sz="3300" b="1" dirty="0"/>
              <a:t>NYS Public Employment Relations Board </a:t>
            </a:r>
            <a:r>
              <a:rPr lang="en-US" sz="3300" b="1" u="sng" dirty="0"/>
              <a:t>wconley@perb.ny.gov</a:t>
            </a:r>
            <a:r>
              <a:rPr lang="en-US" sz="3300" dirty="0"/>
              <a:t> </a:t>
            </a:r>
          </a:p>
          <a:p>
            <a:endParaRPr lang="en-US" sz="4000" b="1" i="1" u="sng" dirty="0"/>
          </a:p>
          <a:p>
            <a:endParaRPr lang="en-US" sz="4000" b="1" i="1" u="sng" dirty="0"/>
          </a:p>
          <a:p>
            <a:endParaRPr lang="en-US" sz="4000" b="1" i="1" u="sng" dirty="0"/>
          </a:p>
          <a:p>
            <a:endParaRPr lang="en-US" dirty="0"/>
          </a:p>
        </p:txBody>
      </p:sp>
    </p:spTree>
    <p:extLst>
      <p:ext uri="{BB962C8B-B14F-4D97-AF65-F5344CB8AC3E}">
        <p14:creationId xmlns:p14="http://schemas.microsoft.com/office/powerpoint/2010/main" val="3813470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750B49-20FF-426B-B89D-6F04D360ADDB}"/>
              </a:ext>
            </a:extLst>
          </p:cNvPr>
          <p:cNvSpPr/>
          <p:nvPr/>
        </p:nvSpPr>
        <p:spPr>
          <a:xfrm>
            <a:off x="407480" y="146609"/>
            <a:ext cx="11093354" cy="6984220"/>
          </a:xfrm>
          <a:prstGeom prst="rect">
            <a:avLst/>
          </a:prstGeom>
        </p:spPr>
        <p:txBody>
          <a:bodyPr wrap="square">
            <a:spAutoFit/>
          </a:bodyPr>
          <a:lstStyle/>
          <a:p>
            <a:pPr marR="0" lvl="1">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B.	</a:t>
            </a:r>
            <a:r>
              <a:rPr lang="en-US" sz="3600" u="sng" dirty="0">
                <a:latin typeface="Times New Roman" panose="02020603050405020304" pitchFamily="18" charset="0"/>
                <a:ea typeface="Calibri" panose="020F0502020204030204" pitchFamily="34" charset="0"/>
                <a:cs typeface="Times New Roman" panose="02020603050405020304" pitchFamily="18" charset="0"/>
              </a:rPr>
              <a:t>The Impasse Procedure for School District and </a:t>
            </a:r>
            <a:r>
              <a:rPr lang="en-US" sz="3600" dirty="0">
                <a:latin typeface="Times New Roman" panose="02020603050405020304" pitchFamily="18" charset="0"/>
                <a:ea typeface="Calibri" panose="020F0502020204030204" pitchFamily="34" charset="0"/>
                <a:cs typeface="Times New Roman" panose="02020603050405020304" pitchFamily="18" charset="0"/>
              </a:rPr>
              <a:t>	</a:t>
            </a:r>
            <a:r>
              <a:rPr lang="en-US" sz="3600" u="sng" dirty="0">
                <a:latin typeface="Times New Roman" panose="02020603050405020304" pitchFamily="18" charset="0"/>
                <a:ea typeface="Calibri" panose="020F0502020204030204" pitchFamily="34" charset="0"/>
                <a:cs typeface="Times New Roman" panose="02020603050405020304" pitchFamily="18" charset="0"/>
              </a:rPr>
              <a:t>Community College Employees</a:t>
            </a:r>
            <a:r>
              <a:rPr lang="en-US" sz="3200" u="sng" dirty="0">
                <a:latin typeface="Times New Roman" panose="02020603050405020304" pitchFamily="18" charset="0"/>
                <a:ea typeface="Calibri" panose="020F0502020204030204" pitchFamily="34" charset="0"/>
                <a:cs typeface="Times New Roman" panose="02020603050405020304" pitchFamily="18" charset="0"/>
              </a:rPr>
              <a:t>:</a:t>
            </a: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L="1428750" marR="0" lvl="2" indent="-514350">
              <a:lnSpc>
                <a:spcPct val="115000"/>
              </a:lnSpc>
              <a:spcBef>
                <a:spcPts val="0"/>
              </a:spcBef>
              <a:spcAft>
                <a:spcPts val="0"/>
              </a:spcAft>
              <a:buAutoNum type="arabicPeriod"/>
            </a:pPr>
            <a:r>
              <a:rPr lang="en-US" sz="3200" dirty="0">
                <a:latin typeface="Times New Roman" panose="02020603050405020304" pitchFamily="18" charset="0"/>
                <a:ea typeface="Calibri" panose="020F0502020204030204" pitchFamily="34" charset="0"/>
                <a:cs typeface="Times New Roman" panose="02020603050405020304" pitchFamily="18" charset="0"/>
              </a:rPr>
              <a:t>Mediation;</a:t>
            </a:r>
          </a:p>
          <a:p>
            <a:pPr marL="1428750" marR="0" lvl="2" indent="-514350">
              <a:lnSpc>
                <a:spcPct val="115000"/>
              </a:lnSpc>
              <a:spcBef>
                <a:spcPts val="0"/>
              </a:spcBef>
              <a:spcAft>
                <a:spcPts val="0"/>
              </a:spcAft>
              <a:buAutoNum type="arabicPeriod"/>
            </a:pPr>
            <a:r>
              <a:rPr lang="en-US" sz="3200" dirty="0">
                <a:latin typeface="Times New Roman" panose="02020603050405020304" pitchFamily="18" charset="0"/>
                <a:ea typeface="Calibri" panose="020F0502020204030204" pitchFamily="34" charset="0"/>
                <a:cs typeface="Times New Roman" panose="02020603050405020304" pitchFamily="18" charset="0"/>
              </a:rPr>
              <a:t>Fact Finding; </a:t>
            </a:r>
          </a:p>
          <a:p>
            <a:pPr marR="0" lvl="2">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3.	 In unique circumstances PERB may appoint a </a:t>
            </a:r>
          </a:p>
          <a:p>
            <a:pPr marR="0" lvl="2">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“conciliator” or “superconciliator” to further mediate the 	dispute. Conciliation is post fact finding mediation. 	Within the school employee impasse procedure, the 	parties bargain until they reach an agreement.  There is no 	determinative mechanism (i.e. interest arbitration or 	legislative determination) within the impasse procedure.</a:t>
            </a:r>
          </a:p>
          <a:p>
            <a:pPr marL="1143000" marR="0" lvl="2" indent="-228600">
              <a:lnSpc>
                <a:spcPct val="115000"/>
              </a:lnSpc>
              <a:spcBef>
                <a:spcPts val="0"/>
              </a:spcBef>
              <a:spcAft>
                <a:spcPts val="0"/>
              </a:spcAft>
              <a:buFont typeface="+mj-lt"/>
              <a:buAutoNum type="romanLcParenR"/>
            </a:pP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3347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D9C1B9-71AF-4FF3-AA9B-E158832DE238}"/>
              </a:ext>
            </a:extLst>
          </p:cNvPr>
          <p:cNvSpPr/>
          <p:nvPr/>
        </p:nvSpPr>
        <p:spPr>
          <a:xfrm>
            <a:off x="275771" y="265814"/>
            <a:ext cx="11334982" cy="6656951"/>
          </a:xfrm>
          <a:prstGeom prst="rect">
            <a:avLst/>
          </a:prstGeom>
        </p:spPr>
        <p:txBody>
          <a:bodyPr wrap="square">
            <a:spAutoFit/>
          </a:bodyPr>
          <a:lstStyle/>
          <a:p>
            <a:pPr marR="0" lvl="1">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C.  </a:t>
            </a:r>
            <a:r>
              <a:rPr lang="en-US" sz="3600" u="sng" dirty="0">
                <a:latin typeface="Times New Roman" panose="02020603050405020304" pitchFamily="18" charset="0"/>
                <a:ea typeface="Calibri" panose="020F0502020204030204" pitchFamily="34" charset="0"/>
                <a:cs typeface="Times New Roman" panose="02020603050405020304" pitchFamily="18" charset="0"/>
              </a:rPr>
              <a:t>“Police/Fire” Impasse Procedure</a:t>
            </a:r>
            <a:r>
              <a:rPr lang="en-US" sz="3200" u="sng" dirty="0">
                <a:latin typeface="Times New Roman" panose="02020603050405020304" pitchFamily="18" charset="0"/>
                <a:ea typeface="Calibri" panose="020F0502020204030204" pitchFamily="34" charset="0"/>
                <a:cs typeface="Times New Roman" panose="02020603050405020304" pitchFamily="18" charset="0"/>
              </a:rPr>
              <a:t>: </a:t>
            </a: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07000"/>
              </a:lnSpc>
              <a:spcBef>
                <a:spcPts val="0"/>
              </a:spcBef>
              <a:spcAft>
                <a:spcPts val="1275"/>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This impasse procedure, which was created in 1974, 	  			  originally applied to firefighters and municipal police 				  officers and is still commonly referred to as the “police/fire” 	  or “uniformed services” impasse procedure.  Since 1974, 	  	  	  Section 209 of the Taylor Law has been amended to extend 		  full or limited interest arbitration to additional categories of 	  	  employees.</a:t>
            </a:r>
          </a:p>
          <a:p>
            <a:pPr marL="457200" marR="0">
              <a:lnSpc>
                <a:spcPct val="107000"/>
              </a:lnSpc>
              <a:spcBef>
                <a:spcPts val="0"/>
              </a:spcBef>
              <a:spcAft>
                <a:spcPts val="1275"/>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This presentation focuses on the general police and fire 	  	  	  procedure.  </a:t>
            </a:r>
            <a:r>
              <a:rPr lang="en-US" sz="3200" b="1" dirty="0">
                <a:latin typeface="Times New Roman" panose="02020603050405020304" pitchFamily="18" charset="0"/>
                <a:ea typeface="Calibri" panose="020F0502020204030204" pitchFamily="34" charset="0"/>
                <a:cs typeface="Times New Roman" panose="02020603050405020304" pitchFamily="18" charset="0"/>
              </a:rPr>
              <a:t>The multiple variations of the general 		  	  	  Interest Arbitration, and the employee groups they apply 	  to, are covered in section 8 of your outline.</a:t>
            </a:r>
          </a:p>
        </p:txBody>
      </p:sp>
    </p:spTree>
    <p:extLst>
      <p:ext uri="{BB962C8B-B14F-4D97-AF65-F5344CB8AC3E}">
        <p14:creationId xmlns:p14="http://schemas.microsoft.com/office/powerpoint/2010/main" val="455481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E2F8E38-AD9B-4848-A100-778FE81F9994}"/>
              </a:ext>
            </a:extLst>
          </p:cNvPr>
          <p:cNvSpPr/>
          <p:nvPr/>
        </p:nvSpPr>
        <p:spPr>
          <a:xfrm>
            <a:off x="127591" y="552893"/>
            <a:ext cx="10917780" cy="5060103"/>
          </a:xfrm>
          <a:prstGeom prst="rect">
            <a:avLst/>
          </a:prstGeom>
        </p:spPr>
        <p:txBody>
          <a:bodyPr wrap="square">
            <a:spAutoFit/>
          </a:bodyPr>
          <a:lstStyle/>
          <a:p>
            <a:pPr lvl="2"/>
            <a:r>
              <a:rPr lang="en-US" sz="3600" dirty="0">
                <a:latin typeface="Times New Roman" panose="02020603050405020304" pitchFamily="18" charset="0"/>
                <a:ea typeface="Calibri" panose="020F0502020204030204" pitchFamily="34" charset="0"/>
                <a:cs typeface="Times New Roman" panose="02020603050405020304" pitchFamily="18" charset="0"/>
              </a:rPr>
              <a:t>The general “Police/Fire” impasse procedure consists of:</a:t>
            </a:r>
            <a:endParaRPr lang="en-US" sz="3200" b="1" dirty="0">
              <a:latin typeface="Times New Roman" panose="02020603050405020304" pitchFamily="18" charset="0"/>
              <a:ea typeface="Calibri" panose="020F0502020204030204" pitchFamily="34" charset="0"/>
              <a:cs typeface="Times New Roman" panose="02020603050405020304" pitchFamily="18" charset="0"/>
            </a:endParaRPr>
          </a:p>
          <a:p>
            <a:pPr marR="0" lvl="2">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1.	</a:t>
            </a:r>
            <a:r>
              <a:rPr lang="en-US" sz="2800" b="1" dirty="0">
                <a:latin typeface="Times New Roman" panose="02020603050405020304" pitchFamily="18" charset="0"/>
                <a:ea typeface="Calibri" panose="020F0502020204030204" pitchFamily="34" charset="0"/>
                <a:cs typeface="Times New Roman" panose="02020603050405020304" pitchFamily="18" charset="0"/>
              </a:rPr>
              <a:t>Mediation </a:t>
            </a:r>
          </a:p>
          <a:p>
            <a:pPr marR="0" lvl="2">
              <a:lnSpc>
                <a:spcPct val="115000"/>
              </a:lnSpc>
              <a:spcBef>
                <a:spcPts val="0"/>
              </a:spcBef>
              <a:spcAft>
                <a:spcPts val="0"/>
              </a:spcAft>
            </a:pPr>
            <a:r>
              <a:rPr lang="en-US" sz="2800" b="1"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a:latin typeface="Times New Roman" panose="02020603050405020304" pitchFamily="18" charset="0"/>
                <a:ea typeface="Calibri" panose="020F0502020204030204" pitchFamily="34" charset="0"/>
                <a:cs typeface="Times New Roman" panose="02020603050405020304" pitchFamily="18" charset="0"/>
              </a:rPr>
              <a:t>(a) If mediation does not produce an agreement (within 15 days 			after the mediator’s appointment,) either party may file a 				petition with the Director of 	Conciliation to refer the dispute 		“to a public arbitration panel”.  Civ. Serv. Law § 209.4(b); </a:t>
            </a:r>
          </a:p>
          <a:p>
            <a:pPr marR="0" lvl="2">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(b) The statutory 15-day time line notwithstanding, the Director 		 will not process a petition unless it is clear that a reasonable 			 mediation effort has been exhausted.</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46448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3D1050E-7B7A-4E3E-A97B-32D9A35347B0}"/>
              </a:ext>
            </a:extLst>
          </p:cNvPr>
          <p:cNvSpPr/>
          <p:nvPr/>
        </p:nvSpPr>
        <p:spPr>
          <a:xfrm>
            <a:off x="159657" y="393405"/>
            <a:ext cx="10726057" cy="5007781"/>
          </a:xfrm>
          <a:prstGeom prst="rect">
            <a:avLst/>
          </a:prstGeom>
        </p:spPr>
        <p:txBody>
          <a:bodyPr wrap="square">
            <a:spAutoFit/>
          </a:bodyPr>
          <a:lstStyle/>
          <a:p>
            <a:pPr marR="0" lvl="2">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2. </a:t>
            </a:r>
            <a:r>
              <a:rPr lang="en-US" sz="2800" b="1" dirty="0">
                <a:latin typeface="Times New Roman" panose="02020603050405020304" pitchFamily="18" charset="0"/>
                <a:ea typeface="Calibri" panose="020F0502020204030204" pitchFamily="34" charset="0"/>
                <a:cs typeface="Times New Roman" panose="02020603050405020304" pitchFamily="18" charset="0"/>
              </a:rPr>
              <a:t>Compulsory Interest Arbitration. </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marL="1885950" marR="0" lvl="3" indent="-514350">
              <a:lnSpc>
                <a:spcPct val="115000"/>
              </a:lnSpc>
              <a:spcBef>
                <a:spcPts val="0"/>
              </a:spcBef>
              <a:spcAft>
                <a:spcPts val="0"/>
              </a:spcAft>
              <a:buAutoNum type="alphaLcParenBoth"/>
            </a:pPr>
            <a:r>
              <a:rPr lang="en-US" sz="2800" dirty="0">
                <a:latin typeface="Times New Roman" panose="02020603050405020304" pitchFamily="18" charset="0"/>
                <a:ea typeface="Calibri" panose="020F0502020204030204" pitchFamily="34" charset="0"/>
                <a:cs typeface="Times New Roman" panose="02020603050405020304" pitchFamily="18" charset="0"/>
              </a:rPr>
              <a:t>The Interest Arbitration Panel is a three-member, tripartite panel.  Parties each select a member of the panel, and jointly agree on the third, a neutral or “public” member.  Civ. Serv. Law § 209.4(c)(ii); 4 NYCRR § 205.7. </a:t>
            </a:r>
          </a:p>
          <a:p>
            <a:pPr marL="1885950" marR="0" lvl="3" indent="-514350">
              <a:lnSpc>
                <a:spcPct val="115000"/>
              </a:lnSpc>
              <a:spcBef>
                <a:spcPts val="0"/>
              </a:spcBef>
              <a:spcAft>
                <a:spcPts val="0"/>
              </a:spcAft>
              <a:buAutoNum type="alphaLcParenBoth"/>
            </a:pPr>
            <a:r>
              <a:rPr lang="en-US" sz="2800" b="1" dirty="0">
                <a:latin typeface="Times New Roman" panose="02020603050405020304" pitchFamily="18" charset="0"/>
                <a:ea typeface="Calibri" panose="020F0502020204030204" pitchFamily="34" charset="0"/>
                <a:cs typeface="Times New Roman" panose="02020603050405020304" pitchFamily="18" charset="0"/>
              </a:rPr>
              <a:t>The interest arbitration process is a continuation of the negotiation process.</a:t>
            </a:r>
          </a:p>
          <a:p>
            <a:pPr marL="1885950" marR="0" lvl="3" indent="-514350">
              <a:lnSpc>
                <a:spcPct val="115000"/>
              </a:lnSpc>
              <a:spcBef>
                <a:spcPts val="0"/>
              </a:spcBef>
              <a:spcAft>
                <a:spcPts val="0"/>
              </a:spcAft>
              <a:buAutoNum type="alphaLcParenBoth"/>
            </a:pPr>
            <a:r>
              <a:rPr lang="en-US" sz="2800" dirty="0">
                <a:latin typeface="Times New Roman" panose="02020603050405020304" pitchFamily="18" charset="0"/>
                <a:ea typeface="Calibri" panose="020F0502020204030204" pitchFamily="34" charset="0"/>
                <a:cs typeface="Times New Roman" panose="02020603050405020304" pitchFamily="18" charset="0"/>
              </a:rPr>
              <a:t>Parties can only bring mandatory subjects of bargaining to interest arbitration.  (Unless subject is in the contract and has been converted under Cohoes Doctrine).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91630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14E621-7443-4CD6-AFD5-904D060A79A6}"/>
              </a:ext>
            </a:extLst>
          </p:cNvPr>
          <p:cNvSpPr/>
          <p:nvPr/>
        </p:nvSpPr>
        <p:spPr>
          <a:xfrm>
            <a:off x="329609" y="446567"/>
            <a:ext cx="11568224" cy="4512261"/>
          </a:xfrm>
          <a:prstGeom prst="rect">
            <a:avLst/>
          </a:prstGeom>
        </p:spPr>
        <p:txBody>
          <a:bodyPr wrap="square">
            <a:spAutoFit/>
          </a:bodyPr>
          <a:lstStyle/>
          <a:p>
            <a:pPr marR="0" lvl="3">
              <a:lnSpc>
                <a:spcPct val="115000"/>
              </a:lnSpc>
              <a:spcBef>
                <a:spcPts val="0"/>
              </a:spcBef>
              <a:spcAft>
                <a:spcPts val="0"/>
              </a:spcAft>
            </a:pP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marR="0" lvl="3">
              <a:lnSpc>
                <a:spcPct val="115000"/>
              </a:lnSpc>
              <a:spcBef>
                <a:spcPts val="0"/>
              </a:spcBef>
              <a:spcAft>
                <a:spcPts val="0"/>
              </a:spcAft>
            </a:pP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(d) The interest arbitration panel’s award is final and binding and not 	 subject to approval by the employer’s legislative body.  Civil 	 	 Service Law § 209.4(c)(vi).</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(e) </a:t>
            </a:r>
            <a:r>
              <a:rPr lang="en-US" sz="2800" b="1" dirty="0">
                <a:latin typeface="Times New Roman" panose="02020603050405020304" pitchFamily="18" charset="0"/>
                <a:ea typeface="Calibri" panose="020F0502020204030204" pitchFamily="34" charset="0"/>
                <a:cs typeface="Times New Roman" panose="02020603050405020304" pitchFamily="18" charset="0"/>
              </a:rPr>
              <a:t>The duration of the panel’s award shall “in no event” exceed </a:t>
            </a:r>
          </a:p>
          <a:p>
            <a:pPr marR="0" lvl="3">
              <a:lnSpc>
                <a:spcPct val="115000"/>
              </a:lnSpc>
              <a:spcBef>
                <a:spcPts val="0"/>
              </a:spcBef>
              <a:spcAft>
                <a:spcPts val="0"/>
              </a:spcAft>
            </a:pPr>
            <a:r>
              <a:rPr lang="en-US" sz="2800" b="1" dirty="0">
                <a:latin typeface="Times New Roman" panose="02020603050405020304" pitchFamily="18" charset="0"/>
                <a:ea typeface="Calibri" panose="020F0502020204030204" pitchFamily="34" charset="0"/>
                <a:cs typeface="Times New Roman" panose="02020603050405020304" pitchFamily="18" charset="0"/>
              </a:rPr>
              <a:t>	 2 years from the termination date of any previous collective 	 bargaining agreement.  No more than 4 years for state 	 	 	 bargaining units.   </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64603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E80C72-1BFE-4D72-8BCC-8F2ECCA4591E}"/>
              </a:ext>
            </a:extLst>
          </p:cNvPr>
          <p:cNvSpPr/>
          <p:nvPr/>
        </p:nvSpPr>
        <p:spPr>
          <a:xfrm>
            <a:off x="203201" y="382773"/>
            <a:ext cx="10152912" cy="4011098"/>
          </a:xfrm>
          <a:prstGeom prst="rect">
            <a:avLst/>
          </a:prstGeom>
        </p:spPr>
        <p:txBody>
          <a:bodyPr wrap="square">
            <a:spAutoFit/>
          </a:bodyPr>
          <a:lstStyle/>
          <a:p>
            <a:pPr marR="0" lvl="0">
              <a:lnSpc>
                <a:spcPct val="115000"/>
              </a:lnSpc>
              <a:spcBef>
                <a:spcPts val="0"/>
              </a:spcBef>
              <a:spcAft>
                <a:spcPts val="0"/>
              </a:spcAft>
            </a:pPr>
            <a:r>
              <a:rPr lang="en-US" sz="4400" dirty="0">
                <a:latin typeface="Times New Roman" panose="02020603050405020304" pitchFamily="18" charset="0"/>
                <a:ea typeface="Calibri" panose="020F0502020204030204" pitchFamily="34" charset="0"/>
                <a:cs typeface="Times New Roman" panose="02020603050405020304" pitchFamily="18" charset="0"/>
              </a:rPr>
              <a:t>II.  What is Mediation?</a:t>
            </a:r>
          </a:p>
          <a:p>
            <a:pPr marL="685800" marR="0">
              <a:lnSpc>
                <a:spcPct val="115000"/>
              </a:lnSpc>
              <a:spcBef>
                <a:spcPts val="0"/>
              </a:spcBef>
              <a:spcAft>
                <a:spcPts val="0"/>
              </a:spcAft>
            </a:pPr>
            <a:r>
              <a:rPr lang="en-US" sz="20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a:p>
            <a:pPr marL="914400" marR="0">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Mediation is the participation of a neutral in the impasse procedure to aid the parties in reaching agreement.  </a:t>
            </a:r>
            <a:r>
              <a:rPr lang="en-US" sz="3200" b="1" dirty="0">
                <a:latin typeface="Times New Roman" panose="02020603050405020304" pitchFamily="18" charset="0"/>
                <a:ea typeface="Calibri" panose="020F0502020204030204" pitchFamily="34" charset="0"/>
                <a:cs typeface="Times New Roman" panose="02020603050405020304" pitchFamily="18" charset="0"/>
              </a:rPr>
              <a:t>It is vital to understand that mediation, under the Taylor Law’s impasse procedures, is a continuation of the negotiation process.</a:t>
            </a:r>
            <a:endParaRPr lang="en-US" sz="32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30904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462FD2-1C39-4DB4-99B1-5B26C6C639A2}"/>
              </a:ext>
            </a:extLst>
          </p:cNvPr>
          <p:cNvSpPr/>
          <p:nvPr/>
        </p:nvSpPr>
        <p:spPr>
          <a:xfrm>
            <a:off x="744279" y="350874"/>
            <a:ext cx="8399721" cy="6069610"/>
          </a:xfrm>
          <a:prstGeom prst="rect">
            <a:avLst/>
          </a:prstGeom>
        </p:spPr>
        <p:txBody>
          <a:bodyPr wrap="square">
            <a:spAutoFit/>
          </a:bodyPr>
          <a:lstStyle/>
          <a:p>
            <a:pPr marL="685800" marR="0">
              <a:lnSpc>
                <a:spcPct val="115000"/>
              </a:lnSpc>
              <a:spcBef>
                <a:spcPts val="0"/>
              </a:spcBef>
              <a:spcAft>
                <a:spcPts val="0"/>
              </a:spcAft>
            </a:pPr>
            <a:r>
              <a:rPr lang="en-US" sz="1600" dirty="0">
                <a:latin typeface="Times New Roman" panose="02020603050405020304" pitchFamily="18" charset="0"/>
                <a:ea typeface="Calibri" panose="020F0502020204030204" pitchFamily="34" charset="0"/>
                <a:cs typeface="Times New Roman" panose="02020603050405020304" pitchFamily="18" charset="0"/>
              </a:rPr>
              <a:t> </a:t>
            </a:r>
            <a:r>
              <a:rPr lang="en-US" sz="4400" dirty="0">
                <a:latin typeface="Times New Roman" panose="02020603050405020304" pitchFamily="18" charset="0"/>
                <a:ea typeface="Calibri" panose="020F0502020204030204" pitchFamily="34" charset="0"/>
                <a:cs typeface="Times New Roman" panose="02020603050405020304" pitchFamily="18" charset="0"/>
              </a:rPr>
              <a:t>Is Mediation Confidential?</a:t>
            </a:r>
          </a:p>
          <a:p>
            <a:pPr marL="685800" marR="0">
              <a:lnSpc>
                <a:spcPct val="115000"/>
              </a:lnSpc>
              <a:spcBef>
                <a:spcPts val="0"/>
              </a:spcBef>
              <a:spcAft>
                <a:spcPts val="0"/>
              </a:spcAft>
            </a:pPr>
            <a:endParaRPr lang="en-US" sz="4400" b="1" dirty="0">
              <a:latin typeface="Times New Roman" panose="02020603050405020304" pitchFamily="18" charset="0"/>
              <a:cs typeface="Times New Roman" panose="02020603050405020304" pitchFamily="18" charset="0"/>
            </a:endParaRPr>
          </a:p>
          <a:p>
            <a:pPr marL="685800" marR="0">
              <a:lnSpc>
                <a:spcPct val="115000"/>
              </a:lnSpc>
              <a:spcBef>
                <a:spcPts val="0"/>
              </a:spcBef>
              <a:spcAft>
                <a:spcPts val="0"/>
              </a:spcAft>
            </a:pPr>
            <a:r>
              <a:rPr lang="en-US" sz="2800" b="1" dirty="0">
                <a:latin typeface="Times New Roman" panose="02020603050405020304" pitchFamily="18" charset="0"/>
                <a:cs typeface="Times New Roman" panose="02020603050405020304" pitchFamily="18" charset="0"/>
              </a:rPr>
              <a:t>Mediation is confidential</a:t>
            </a:r>
            <a:r>
              <a:rPr lang="en-US" sz="2800" dirty="0">
                <a:latin typeface="Times New Roman" panose="02020603050405020304" pitchFamily="18" charset="0"/>
                <a:cs typeface="Times New Roman" panose="02020603050405020304" pitchFamily="18" charset="0"/>
              </a:rPr>
              <a:t>. Mediators are prohibited from testifying before any administrative or judicial tribunal, whether voluntarily or by subpoena, regarding the mediation process and information/documents acquired during same.  An exception may be made where the testimony is required for a criminal trial or proceeding. Civil Service Law § 205(4)(b)</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marL="1143000" marR="0" lvl="2" indent="-228600">
              <a:lnSpc>
                <a:spcPct val="115000"/>
              </a:lnSpc>
              <a:spcBef>
                <a:spcPts val="0"/>
              </a:spcBef>
              <a:spcAft>
                <a:spcPts val="0"/>
              </a:spcAft>
              <a:buSzPts val="1400"/>
              <a:buFont typeface="+mj-lt"/>
              <a:buAutoNum type="romanLcPeriod"/>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24867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462FD2-1C39-4DB4-99B1-5B26C6C639A2}"/>
              </a:ext>
            </a:extLst>
          </p:cNvPr>
          <p:cNvSpPr/>
          <p:nvPr/>
        </p:nvSpPr>
        <p:spPr>
          <a:xfrm>
            <a:off x="275771" y="350874"/>
            <a:ext cx="8868229" cy="5568447"/>
          </a:xfrm>
          <a:prstGeom prst="rect">
            <a:avLst/>
          </a:prstGeom>
        </p:spPr>
        <p:txBody>
          <a:bodyPr wrap="square">
            <a:spAutoFit/>
          </a:bodyPr>
          <a:lstStyle/>
          <a:p>
            <a:pPr marL="685800" marR="0">
              <a:lnSpc>
                <a:spcPct val="115000"/>
              </a:lnSpc>
              <a:spcBef>
                <a:spcPts val="0"/>
              </a:spcBef>
              <a:spcAft>
                <a:spcPts val="0"/>
              </a:spcAft>
            </a:pPr>
            <a:r>
              <a:rPr lang="en-US" sz="4400" dirty="0">
                <a:latin typeface="Times New Roman" panose="02020603050405020304" pitchFamily="18" charset="0"/>
                <a:ea typeface="Calibri" panose="020F0502020204030204" pitchFamily="34" charset="0"/>
                <a:cs typeface="Times New Roman" panose="02020603050405020304" pitchFamily="18" charset="0"/>
              </a:rPr>
              <a:t> A. What Do We Do in Mediation</a:t>
            </a:r>
          </a:p>
          <a:p>
            <a:pPr marR="0" lvl="1">
              <a:lnSpc>
                <a:spcPct val="115000"/>
              </a:lnSpc>
              <a:spcBef>
                <a:spcPts val="0"/>
              </a:spcBef>
              <a:spcAft>
                <a:spcPts val="0"/>
              </a:spcAft>
              <a:buSzPts val="1800"/>
            </a:pPr>
            <a:r>
              <a:rPr lang="en-US" sz="4400" dirty="0">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3200" dirty="0">
                <a:latin typeface="Times New Roman" panose="02020603050405020304" pitchFamily="18" charset="0"/>
                <a:ea typeface="Calibri" panose="020F0502020204030204" pitchFamily="34" charset="0"/>
                <a:cs typeface="Times New Roman" panose="02020603050405020304" pitchFamily="18" charset="0"/>
              </a:rPr>
              <a:t> 1. As mediation is an extension of 					 negotiations, you will continue to:</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(a) Discuss the open issues with the 				      mediator or together in joint session 			 (determined by the mediator);</a:t>
            </a:r>
          </a:p>
          <a:p>
            <a:pPr marR="0" lvl="3">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(b)  Make proposals when appropriate;</a:t>
            </a:r>
          </a:p>
          <a:p>
            <a:pPr marR="0" lvl="3">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(c)	  Work to reach an agreement.</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3162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799242F-6959-466F-ABA3-591BFE34090F}"/>
              </a:ext>
            </a:extLst>
          </p:cNvPr>
          <p:cNvSpPr/>
          <p:nvPr/>
        </p:nvSpPr>
        <p:spPr>
          <a:xfrm>
            <a:off x="275771" y="170121"/>
            <a:ext cx="9840686" cy="6919074"/>
          </a:xfrm>
          <a:prstGeom prst="rect">
            <a:avLst/>
          </a:prstGeom>
        </p:spPr>
        <p:txBody>
          <a:bodyPr wrap="square">
            <a:spAutoFit/>
          </a:bodyPr>
          <a:lstStyle/>
          <a:p>
            <a:pPr marR="0" lvl="0">
              <a:lnSpc>
                <a:spcPct val="115000"/>
              </a:lnSpc>
              <a:spcBef>
                <a:spcPts val="0"/>
              </a:spcBef>
              <a:spcAft>
                <a:spcPts val="0"/>
              </a:spcAft>
            </a:pPr>
            <a:r>
              <a:rPr lang="en-US" sz="3600" b="1" dirty="0">
                <a:latin typeface="Times New Roman" panose="02020603050405020304" pitchFamily="18" charset="0"/>
                <a:ea typeface="Calibri" panose="020F0502020204030204" pitchFamily="34" charset="0"/>
                <a:cs typeface="Times New Roman" panose="02020603050405020304" pitchFamily="18" charset="0"/>
              </a:rPr>
              <a:t>III.  What You Have a Right to Expect From a 				Mediator</a:t>
            </a:r>
          </a:p>
          <a:p>
            <a:pPr marR="0" lvl="1">
              <a:lnSpc>
                <a:spcPct val="115000"/>
              </a:lnSpc>
              <a:spcBef>
                <a:spcPts val="0"/>
              </a:spcBef>
              <a:spcAft>
                <a:spcPts val="0"/>
              </a:spcAft>
              <a:buSzPts val="1800"/>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3200" dirty="0">
                <a:latin typeface="Times New Roman" panose="02020603050405020304" pitchFamily="18" charset="0"/>
                <a:ea typeface="Calibri" panose="020F0502020204030204" pitchFamily="34" charset="0"/>
                <a:cs typeface="Times New Roman" panose="02020603050405020304" pitchFamily="18" charset="0"/>
              </a:rPr>
              <a:t>A. The mediator’s charge is to help the parties reach 			an agreement.  While each mediator’s style may 			vary, the parties have a right to expect the 		</a:t>
            </a:r>
          </a:p>
          <a:p>
            <a:pPr marR="0" lvl="1">
              <a:lnSpc>
                <a:spcPct val="115000"/>
              </a:lnSpc>
              <a:spcBef>
                <a:spcPts val="0"/>
              </a:spcBef>
              <a:spcAft>
                <a:spcPts val="0"/>
              </a:spcAft>
              <a:buSzPts val="1800"/>
            </a:pPr>
            <a:r>
              <a:rPr lang="en-US" sz="3200" dirty="0">
                <a:latin typeface="Times New Roman" panose="02020603050405020304" pitchFamily="18" charset="0"/>
                <a:ea typeface="Calibri" panose="020F0502020204030204" pitchFamily="34" charset="0"/>
                <a:cs typeface="Times New Roman" panose="02020603050405020304" pitchFamily="18" charset="0"/>
              </a:rPr>
              <a:t>		following from PERB mediators.</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1.	  Timely scheduling;</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2.	  Effort – our staff and panel are there to 					  work;</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3.	  Clear communication of the process;</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4.	  Honesty and integrity.  </a:t>
            </a:r>
          </a:p>
          <a:p>
            <a:pPr marR="0" lvl="2">
              <a:lnSpc>
                <a:spcPct val="115000"/>
              </a:lnSpc>
              <a:spcBef>
                <a:spcPts val="0"/>
              </a:spcBef>
              <a:spcAft>
                <a:spcPts val="0"/>
              </a:spcAft>
              <a:buSzPts val="1400"/>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129961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63DAF8-0564-42CF-B1C3-80457B36406C}"/>
              </a:ext>
            </a:extLst>
          </p:cNvPr>
          <p:cNvSpPr/>
          <p:nvPr/>
        </p:nvSpPr>
        <p:spPr>
          <a:xfrm>
            <a:off x="101600" y="638105"/>
            <a:ext cx="11712071" cy="4081887"/>
          </a:xfrm>
          <a:prstGeom prst="rect">
            <a:avLst/>
          </a:prstGeom>
        </p:spPr>
        <p:txBody>
          <a:bodyPr wrap="square">
            <a:spAutoFit/>
          </a:bodyPr>
          <a:lstStyle/>
          <a:p>
            <a:pPr marR="0" lvl="0">
              <a:lnSpc>
                <a:spcPct val="115000"/>
              </a:lnSpc>
              <a:spcBef>
                <a:spcPts val="0"/>
              </a:spcBef>
              <a:spcAft>
                <a:spcPts val="0"/>
              </a:spcAft>
            </a:pPr>
            <a:r>
              <a:rPr lang="en-US" sz="3600" b="1" dirty="0">
                <a:latin typeface="Times New Roman" panose="02020603050405020304" pitchFamily="18" charset="0"/>
                <a:ea typeface="Calibri" panose="020F0502020204030204" pitchFamily="34" charset="0"/>
                <a:cs typeface="Times New Roman" panose="02020603050405020304" pitchFamily="18" charset="0"/>
              </a:rPr>
              <a:t>IV.   How to Best Utilize Mediation</a:t>
            </a:r>
          </a:p>
          <a:p>
            <a:pPr marR="0" lvl="1">
              <a:lnSpc>
                <a:spcPct val="115000"/>
              </a:lnSpc>
              <a:spcBef>
                <a:spcPts val="0"/>
              </a:spcBef>
              <a:spcAft>
                <a:spcPts val="0"/>
              </a:spcAft>
              <a:buSzPts val="1800"/>
            </a:pPr>
            <a:r>
              <a:rPr lang="en-US" sz="3200" dirty="0">
                <a:latin typeface="Times New Roman" panose="02020603050405020304" pitchFamily="18" charset="0"/>
                <a:ea typeface="Calibri" panose="020F0502020204030204" pitchFamily="34" charset="0"/>
                <a:cs typeface="Times New Roman" panose="02020603050405020304" pitchFamily="18" charset="0"/>
              </a:rPr>
              <a:t>	A.	Understand what mediation is and what it is NOT!</a:t>
            </a:r>
          </a:p>
          <a:p>
            <a:pPr marR="0" lvl="1">
              <a:lnSpc>
                <a:spcPct val="115000"/>
              </a:lnSpc>
              <a:spcBef>
                <a:spcPts val="0"/>
              </a:spcBef>
              <a:spcAft>
                <a:spcPts val="0"/>
              </a:spcAft>
              <a:buSzPts val="1800"/>
            </a:pPr>
            <a:r>
              <a:rPr lang="en-US" sz="3200" dirty="0">
                <a:latin typeface="Times New Roman" panose="02020603050405020304" pitchFamily="18" charset="0"/>
                <a:ea typeface="Calibri" panose="020F0502020204030204" pitchFamily="34" charset="0"/>
                <a:cs typeface="Times New Roman" panose="02020603050405020304" pitchFamily="18" charset="0"/>
              </a:rPr>
              <a:t>		 1.  Mediation is NOT a trial.</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2.	  Mediation is NOT an arbitration.</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3.	  Mediators are NOT there to be convinced by </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either side.</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4.  The mediator is NOT either party’s advocate.</a:t>
            </a:r>
          </a:p>
        </p:txBody>
      </p:sp>
    </p:spTree>
    <p:extLst>
      <p:ext uri="{BB962C8B-B14F-4D97-AF65-F5344CB8AC3E}">
        <p14:creationId xmlns:p14="http://schemas.microsoft.com/office/powerpoint/2010/main" val="4206126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F08087-A184-4FB7-8A86-26F21BB36A65}"/>
              </a:ext>
            </a:extLst>
          </p:cNvPr>
          <p:cNvSpPr/>
          <p:nvPr/>
        </p:nvSpPr>
        <p:spPr>
          <a:xfrm>
            <a:off x="839972" y="648587"/>
            <a:ext cx="10090298" cy="3108543"/>
          </a:xfrm>
          <a:prstGeom prst="rect">
            <a:avLst/>
          </a:prstGeom>
        </p:spPr>
        <p:txBody>
          <a:bodyPr wrap="square">
            <a:spAutoFit/>
          </a:bodyPr>
          <a:lstStyle/>
          <a:p>
            <a:r>
              <a:rPr lang="en-US" sz="3600" b="1" u="sng" dirty="0">
                <a:latin typeface="Times New Roman" panose="02020603050405020304" pitchFamily="18" charset="0"/>
                <a:ea typeface="Calibri" panose="020F0502020204030204" pitchFamily="34" charset="0"/>
              </a:rPr>
              <a:t>PERB (The Public Employment Relations Board)</a:t>
            </a:r>
            <a:r>
              <a:rPr lang="en-US" sz="3600" b="1" dirty="0">
                <a:latin typeface="Times New Roman" panose="02020603050405020304" pitchFamily="18" charset="0"/>
                <a:ea typeface="Calibri" panose="020F0502020204030204" pitchFamily="34" charset="0"/>
              </a:rPr>
              <a:t> </a:t>
            </a:r>
            <a:r>
              <a:rPr lang="en-US" sz="2800" b="1" dirty="0">
                <a:latin typeface="Times New Roman" panose="02020603050405020304" pitchFamily="18" charset="0"/>
                <a:ea typeface="Calibri" panose="020F0502020204030204" pitchFamily="34" charset="0"/>
              </a:rPr>
              <a:t>- </a:t>
            </a:r>
            <a:r>
              <a:rPr lang="en-US" sz="3200" dirty="0">
                <a:latin typeface="Times New Roman" panose="02020603050405020304" pitchFamily="18" charset="0"/>
                <a:ea typeface="Calibri" panose="020F0502020204030204" pitchFamily="34" charset="0"/>
              </a:rPr>
              <a:t>is the state agency created by the Taylor Law in 1967 to govern NYS public sector labor relations. PERB’s responsibilities include overseeing impasses in negotiations as well as resolving issues of representation and improper practices. </a:t>
            </a:r>
          </a:p>
        </p:txBody>
      </p:sp>
    </p:spTree>
    <p:extLst>
      <p:ext uri="{BB962C8B-B14F-4D97-AF65-F5344CB8AC3E}">
        <p14:creationId xmlns:p14="http://schemas.microsoft.com/office/powerpoint/2010/main" val="28983318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3355D8-226E-4FD4-83B6-E845F536021C}"/>
              </a:ext>
            </a:extLst>
          </p:cNvPr>
          <p:cNvSpPr/>
          <p:nvPr/>
        </p:nvSpPr>
        <p:spPr>
          <a:xfrm>
            <a:off x="304800" y="563526"/>
            <a:ext cx="9564914" cy="5780813"/>
          </a:xfrm>
          <a:prstGeom prst="rect">
            <a:avLst/>
          </a:prstGeom>
        </p:spPr>
        <p:txBody>
          <a:bodyPr wrap="square">
            <a:spAutoFit/>
          </a:bodyPr>
          <a:lstStyle/>
          <a:p>
            <a:pPr marL="685800" marR="0">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B.  Preparation</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1.  Know your proposals and be prepared to 	   		  educate the mediator about your 	  		 	   		  proposals.</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2.  Know the fiscal impact of proposals and 	   	  	      contract cost.</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(a) What is the cost of base payroll 					   	   (needed to derive cost of 1% of base 			   		   payroll);</a:t>
            </a:r>
          </a:p>
          <a:p>
            <a:pPr marR="0" lvl="3">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(b) What is the cost of health insurance, etc.</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8978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43A3C5F-5157-487A-9DAE-7ECE5E31B999}"/>
              </a:ext>
            </a:extLst>
          </p:cNvPr>
          <p:cNvSpPr/>
          <p:nvPr/>
        </p:nvSpPr>
        <p:spPr>
          <a:xfrm>
            <a:off x="159657" y="212651"/>
            <a:ext cx="8984343" cy="5998822"/>
          </a:xfrm>
          <a:prstGeom prst="rect">
            <a:avLst/>
          </a:prstGeom>
        </p:spPr>
        <p:txBody>
          <a:bodyPr wrap="square">
            <a:spAutoFit/>
          </a:bodyPr>
          <a:lstStyle/>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3.	 Share and thoroughly discuss pertinent data and 		 information (costs, etc.) with the other party 			 during negotiations – before	 filing for impasse 			 and requesting mediation.  The parties should 		 	 be able to agree on contract and proposal cost 			 data before going to mediation.</a:t>
            </a:r>
          </a:p>
          <a:p>
            <a:pPr marR="0" lvl="2">
              <a:lnSpc>
                <a:spcPct val="115000"/>
              </a:lnSpc>
              <a:spcBef>
                <a:spcPts val="0"/>
              </a:spcBef>
              <a:spcAft>
                <a:spcPts val="0"/>
              </a:spcAft>
              <a:buSzPts val="1400"/>
            </a:pP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4.  Each issue should be fully discussed, and the 			 parties should effort to resolve each issue before 		 going to mediation.  Negotiations are not 		 		 supposed to be easy.  The parties need to engage 		on each issue before filing for impasse.</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36540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E9C3A7-DD1C-43F4-9C9E-461745A86FD9}"/>
              </a:ext>
            </a:extLst>
          </p:cNvPr>
          <p:cNvSpPr/>
          <p:nvPr/>
        </p:nvSpPr>
        <p:spPr>
          <a:xfrm>
            <a:off x="542260" y="372140"/>
            <a:ext cx="8601740" cy="5143716"/>
          </a:xfrm>
          <a:prstGeom prst="rect">
            <a:avLst/>
          </a:prstGeom>
        </p:spPr>
        <p:txBody>
          <a:bodyPr wrap="square">
            <a:spAutoFit/>
          </a:bodyPr>
          <a:lstStyle/>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5.  Work to reduce the number of proposals 		  your team brings to mediation.  				   	  Mediators recognize committees that 		   	  prioritize their proposals prior to 				  mediation.</a:t>
            </a:r>
          </a:p>
          <a:p>
            <a:pPr marR="0" lvl="2">
              <a:lnSpc>
                <a:spcPct val="115000"/>
              </a:lnSpc>
              <a:spcBef>
                <a:spcPts val="0"/>
              </a:spcBef>
              <a:spcAft>
                <a:spcPts val="0"/>
              </a:spcAft>
              <a:buSzPts val="1400"/>
            </a:pP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6.  Be prepared to discuss the issues 				   underlying each proposal.</a:t>
            </a:r>
          </a:p>
          <a:p>
            <a:pPr marL="1371600" marR="0">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659776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D13B499-FCD7-4A0B-8CE9-99D3939D275D}"/>
              </a:ext>
            </a:extLst>
          </p:cNvPr>
          <p:cNvSpPr/>
          <p:nvPr/>
        </p:nvSpPr>
        <p:spPr>
          <a:xfrm>
            <a:off x="595423" y="212651"/>
            <a:ext cx="10409275" cy="6565131"/>
          </a:xfrm>
          <a:prstGeom prst="rect">
            <a:avLst/>
          </a:prstGeom>
        </p:spPr>
        <p:txBody>
          <a:bodyPr wrap="square">
            <a:spAutoFit/>
          </a:bodyPr>
          <a:lstStyle/>
          <a:p>
            <a:pPr marR="0" lvl="1">
              <a:lnSpc>
                <a:spcPct val="115000"/>
              </a:lnSpc>
              <a:spcBef>
                <a:spcPts val="0"/>
              </a:spcBef>
              <a:spcAft>
                <a:spcPts val="0"/>
              </a:spcAft>
              <a:buSzPts val="1800"/>
            </a:pPr>
            <a:r>
              <a:rPr lang="en-US" sz="3200" dirty="0">
                <a:latin typeface="Times New Roman" panose="02020603050405020304" pitchFamily="18" charset="0"/>
                <a:ea typeface="Calibri" panose="020F0502020204030204" pitchFamily="34" charset="0"/>
                <a:cs typeface="Times New Roman" panose="02020603050405020304" pitchFamily="18" charset="0"/>
              </a:rPr>
              <a:t>C.	The Declaration of Impasse</a:t>
            </a:r>
          </a:p>
          <a:p>
            <a:pPr marR="0" lvl="1">
              <a:lnSpc>
                <a:spcPct val="115000"/>
              </a:lnSpc>
              <a:spcBef>
                <a:spcPts val="0"/>
              </a:spcBef>
              <a:spcAft>
                <a:spcPts val="0"/>
              </a:spcAft>
              <a:buSzPts val="1800"/>
            </a:pPr>
            <a:r>
              <a:rPr lang="en-US" sz="2800" dirty="0">
                <a:latin typeface="Times New Roman" panose="02020603050405020304" pitchFamily="18" charset="0"/>
                <a:ea typeface="Calibri" panose="020F0502020204030204" pitchFamily="34" charset="0"/>
                <a:cs typeface="Times New Roman" panose="02020603050405020304" pitchFamily="18" charset="0"/>
              </a:rPr>
              <a:t>	 1.	Provide the information required by PERB Rules of 					Procedure.  (Section 205.1)</a:t>
            </a: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2.	Then provide MORE than required by PERB rule 205.1.  You 	are going to have to educate the mediator – there is no better 	time to start than with the filing of the Declaration of 	Impasse.  </a:t>
            </a:r>
          </a:p>
          <a:p>
            <a:pPr marL="1371600" marR="0">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p>
          <a:p>
            <a:pPr marL="1371600" marR="0">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If you provide the mediator with full sets of chronologically ordered proposals from both parties the mediator will be able to review those documents before your first session, become educated regarding the issues and get a view into the negotiation process.</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719713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9320201-DEEF-47E8-B70D-EB343B09C7BB}"/>
              </a:ext>
            </a:extLst>
          </p:cNvPr>
          <p:cNvSpPr/>
          <p:nvPr/>
        </p:nvSpPr>
        <p:spPr>
          <a:xfrm>
            <a:off x="130628" y="255178"/>
            <a:ext cx="11877341" cy="6352765"/>
          </a:xfrm>
          <a:prstGeom prst="rect">
            <a:avLst/>
          </a:prstGeom>
        </p:spPr>
        <p:txBody>
          <a:bodyPr wrap="square">
            <a:spAutoFit/>
          </a:bodyPr>
          <a:lstStyle/>
          <a:p>
            <a:pPr marR="0" lvl="1">
              <a:lnSpc>
                <a:spcPct val="115000"/>
              </a:lnSpc>
              <a:spcBef>
                <a:spcPts val="0"/>
              </a:spcBef>
              <a:spcAft>
                <a:spcPts val="0"/>
              </a:spcAft>
              <a:buSzPts val="1800"/>
            </a:pPr>
            <a:r>
              <a:rPr lang="en-US" sz="3200" dirty="0">
                <a:latin typeface="Times New Roman" panose="02020603050405020304" pitchFamily="18" charset="0"/>
                <a:ea typeface="Calibri" panose="020F0502020204030204" pitchFamily="34" charset="0"/>
                <a:cs typeface="Times New Roman" panose="02020603050405020304" pitchFamily="18" charset="0"/>
              </a:rPr>
              <a:t>	</a:t>
            </a:r>
            <a:r>
              <a:rPr lang="en-US" sz="3600" dirty="0">
                <a:latin typeface="Times New Roman" panose="02020603050405020304" pitchFamily="18" charset="0"/>
                <a:ea typeface="Calibri" panose="020F0502020204030204" pitchFamily="34" charset="0"/>
                <a:cs typeface="Times New Roman" panose="02020603050405020304" pitchFamily="18" charset="0"/>
              </a:rPr>
              <a:t>D.  After PERB Deems an Impasse to Exist and a 					  Mediator is Assigned</a:t>
            </a:r>
          </a:p>
          <a:p>
            <a:pPr marR="0" lvl="1">
              <a:lnSpc>
                <a:spcPct val="115000"/>
              </a:lnSpc>
              <a:spcBef>
                <a:spcPts val="0"/>
              </a:spcBef>
              <a:spcAft>
                <a:spcPts val="0"/>
              </a:spcAft>
              <a:buSzPts val="1800"/>
            </a:pPr>
            <a:r>
              <a:rPr lang="en-US" sz="32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a:latin typeface="Times New Roman" panose="02020603050405020304" pitchFamily="18" charset="0"/>
                <a:ea typeface="Calibri" panose="020F0502020204030204" pitchFamily="34" charset="0"/>
                <a:cs typeface="Times New Roman" panose="02020603050405020304" pitchFamily="18" charset="0"/>
              </a:rPr>
              <a:t>	   1. Talk to the mediator.  The chief spokesperson should inform the 				  mediator of any information she/he should be aware of before the 			       first mediation. Pertinent information includes, but is not limited to:</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 General background information regarding the conduct of 				   negotiations;</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(b) Hot button issues;</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(c) Interpersonal challenges;  </a:t>
            </a:r>
          </a:p>
          <a:p>
            <a:pPr lvl="4">
              <a:lnSpc>
                <a:spcPct val="115000"/>
              </a:lnSpc>
            </a:pPr>
            <a:r>
              <a:rPr lang="en-US" sz="2800" dirty="0">
                <a:latin typeface="Times New Roman" panose="02020603050405020304" pitchFamily="18" charset="0"/>
                <a:ea typeface="Calibri" panose="020F0502020204030204" pitchFamily="34" charset="0"/>
                <a:cs typeface="Times New Roman" panose="02020603050405020304" pitchFamily="18" charset="0"/>
              </a:rPr>
              <a:t>	  These pre-mediation discussions help educate the mediator 			  regarding the issues and dynamics of the particular negotiation 	  and develop rapport between the advocates and the mediator.</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034586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686C57-3A86-4F72-95F5-755A66964C3F}"/>
              </a:ext>
            </a:extLst>
          </p:cNvPr>
          <p:cNvSpPr/>
          <p:nvPr/>
        </p:nvSpPr>
        <p:spPr>
          <a:xfrm>
            <a:off x="308344" y="489098"/>
            <a:ext cx="8835656" cy="4996432"/>
          </a:xfrm>
          <a:prstGeom prst="rect">
            <a:avLst/>
          </a:prstGeom>
        </p:spPr>
        <p:txBody>
          <a:bodyPr wrap="square">
            <a:spAutoFit/>
          </a:bodyPr>
          <a:lstStyle/>
          <a:p>
            <a:pPr marR="0" lvl="2">
              <a:lnSpc>
                <a:spcPct val="115000"/>
              </a:lnSpc>
              <a:spcBef>
                <a:spcPts val="0"/>
              </a:spcBef>
              <a:spcAft>
                <a:spcPts val="0"/>
              </a:spcAft>
              <a:buSzPts val="1400"/>
            </a:pP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a:t>
            </a:r>
            <a:r>
              <a:rPr lang="en-US" sz="3600" dirty="0">
                <a:latin typeface="Times New Roman" panose="02020603050405020304" pitchFamily="18" charset="0"/>
                <a:ea typeface="Calibri" panose="020F0502020204030204" pitchFamily="34" charset="0"/>
                <a:cs typeface="Times New Roman" panose="02020603050405020304" pitchFamily="18" charset="0"/>
              </a:rPr>
              <a:t> 2.  Schedule meetings for reasonable 		  periods of time.  Seldom is it 	  			  beneficial to schedule meetings for 		  less than a four (4) hour block of 		   	  time.  In most circumstances the 			  parties should plan on full day 			   	  mediation sessions. </a:t>
            </a:r>
            <a:endParaRPr lang="en-US" sz="3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680921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D4FFC9-0E2A-4ACB-B4C5-7B4EAB8B4250}"/>
              </a:ext>
            </a:extLst>
          </p:cNvPr>
          <p:cNvSpPr/>
          <p:nvPr/>
        </p:nvSpPr>
        <p:spPr>
          <a:xfrm>
            <a:off x="224287" y="542260"/>
            <a:ext cx="8919713" cy="4648196"/>
          </a:xfrm>
          <a:prstGeom prst="rect">
            <a:avLst/>
          </a:prstGeom>
        </p:spPr>
        <p:txBody>
          <a:bodyPr wrap="square">
            <a:spAutoFit/>
          </a:bodyPr>
          <a:lstStyle/>
          <a:p>
            <a:pPr marR="0" lvl="1">
              <a:lnSpc>
                <a:spcPct val="115000"/>
              </a:lnSpc>
              <a:spcBef>
                <a:spcPts val="0"/>
              </a:spcBef>
              <a:spcAft>
                <a:spcPts val="0"/>
              </a:spcAft>
              <a:buSzPts val="1800"/>
            </a:pPr>
            <a:r>
              <a:rPr lang="en-US" sz="3600" dirty="0">
                <a:latin typeface="Times New Roman" panose="02020603050405020304" pitchFamily="18" charset="0"/>
                <a:ea typeface="Calibri" panose="020F0502020204030204" pitchFamily="34" charset="0"/>
                <a:cs typeface="Times New Roman" panose="02020603050405020304" pitchFamily="18" charset="0"/>
              </a:rPr>
              <a:t>	E.  Manage Expectations</a:t>
            </a: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3200" dirty="0">
                <a:latin typeface="Times New Roman" panose="02020603050405020304" pitchFamily="18" charset="0"/>
                <a:ea typeface="Calibri" panose="020F0502020204030204" pitchFamily="34" charset="0"/>
                <a:cs typeface="Times New Roman" panose="02020603050405020304" pitchFamily="18" charset="0"/>
              </a:rPr>
              <a:t>   1.  	Refer to (1) above!  </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2.  	Nobody “wins” a mediation!  There is 			    	no final score.  The goal is a mutually 				acceptable agreement.</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3.  	The parties arrive at a mutually 						acceptable outcome by actively 						engaging in the mediation process.</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254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92120F-657E-4CA4-8D7C-794DA6F2E7BF}"/>
              </a:ext>
            </a:extLst>
          </p:cNvPr>
          <p:cNvSpPr/>
          <p:nvPr/>
        </p:nvSpPr>
        <p:spPr>
          <a:xfrm>
            <a:off x="733647" y="85060"/>
            <a:ext cx="11047227" cy="5538696"/>
          </a:xfrm>
          <a:prstGeom prst="rect">
            <a:avLst/>
          </a:prstGeom>
        </p:spPr>
        <p:txBody>
          <a:bodyPr wrap="square">
            <a:spAutoFit/>
          </a:bodyPr>
          <a:lstStyle/>
          <a:p>
            <a:pPr marL="1371600" marR="0">
              <a:lnSpc>
                <a:spcPct val="115000"/>
              </a:lnSpc>
              <a:spcBef>
                <a:spcPts val="0"/>
              </a:spcBef>
              <a:spcAft>
                <a:spcPts val="0"/>
              </a:spcAft>
            </a:pPr>
            <a:r>
              <a:rPr lang="en-US"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Times New Roman" panose="02020603050405020304" pitchFamily="18" charset="0"/>
              <a:ea typeface="Calibri" panose="020F0502020204030204" pitchFamily="34" charset="0"/>
              <a:cs typeface="Times New Roman" panose="02020603050405020304" pitchFamily="18" charset="0"/>
            </a:endParaRPr>
          </a:p>
          <a:p>
            <a:pPr marL="971550" marR="0">
              <a:lnSpc>
                <a:spcPct val="115000"/>
              </a:lnSpc>
              <a:spcBef>
                <a:spcPts val="0"/>
              </a:spcBef>
              <a:spcAft>
                <a:spcPts val="0"/>
              </a:spcAft>
            </a:pP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R="0" lvl="1">
              <a:lnSpc>
                <a:spcPct val="115000"/>
              </a:lnSpc>
              <a:spcBef>
                <a:spcPts val="0"/>
              </a:spcBef>
              <a:spcAft>
                <a:spcPts val="0"/>
              </a:spcAft>
              <a:buSzPts val="1800"/>
            </a:pPr>
            <a:r>
              <a:rPr lang="en-US" sz="3600" dirty="0">
                <a:latin typeface="Times New Roman" panose="02020603050405020304" pitchFamily="18" charset="0"/>
                <a:ea typeface="Calibri" panose="020F0502020204030204" pitchFamily="34" charset="0"/>
                <a:cs typeface="Times New Roman" panose="02020603050405020304" pitchFamily="18" charset="0"/>
              </a:rPr>
              <a:t>F.  Educate the Mediator</a:t>
            </a: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1.	 Both parties must educate the mediator regarding their proposals 	 and the underlying issue or problem each proposal is intended to 	 address.</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(a)	 This education should begin with the declaration of impasse.</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(b)  Explain the data.  </a:t>
            </a: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2.	 This is an important step for the team members, the advocates, 	 	 and the mediator to establish their credibility and rapport with 	  	 one another.</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86528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1E1238B-FE08-4D22-BD9A-1D258E0477D2}"/>
              </a:ext>
            </a:extLst>
          </p:cNvPr>
          <p:cNvSpPr/>
          <p:nvPr/>
        </p:nvSpPr>
        <p:spPr>
          <a:xfrm>
            <a:off x="148856" y="159489"/>
            <a:ext cx="12043143" cy="5780813"/>
          </a:xfrm>
          <a:prstGeom prst="rect">
            <a:avLst/>
          </a:prstGeom>
        </p:spPr>
        <p:txBody>
          <a:bodyPr wrap="square">
            <a:spAutoFit/>
          </a:bodyPr>
          <a:lstStyle/>
          <a:p>
            <a:pPr marR="0" lvl="1">
              <a:lnSpc>
                <a:spcPct val="115000"/>
              </a:lnSpc>
              <a:spcBef>
                <a:spcPts val="0"/>
              </a:spcBef>
              <a:spcAft>
                <a:spcPts val="0"/>
              </a:spcAft>
              <a:buSzPts val="1800"/>
            </a:pPr>
            <a:r>
              <a:rPr lang="en-US" sz="3600" dirty="0">
                <a:latin typeface="Times New Roman" panose="02020603050405020304" pitchFamily="18" charset="0"/>
                <a:ea typeface="Calibri" panose="020F0502020204030204" pitchFamily="34" charset="0"/>
                <a:cs typeface="Times New Roman" panose="02020603050405020304" pitchFamily="18" charset="0"/>
              </a:rPr>
              <a:t>	G.  Engage the Mediator</a:t>
            </a: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3200" dirty="0">
                <a:latin typeface="Times New Roman" panose="02020603050405020304" pitchFamily="18" charset="0"/>
                <a:ea typeface="Calibri" panose="020F0502020204030204" pitchFamily="34" charset="0"/>
                <a:cs typeface="Times New Roman" panose="02020603050405020304" pitchFamily="18" charset="0"/>
              </a:rPr>
              <a:t>    1.  Mediation does not work if the parties do not actively 				engage with the mediator.  </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(a)  A healthy and productive mediation will involve the 				  mediator and parties discussing issues and challenging 				  each other.  </a:t>
            </a:r>
          </a:p>
          <a:p>
            <a:pPr marR="0" lvl="3">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(b)  Occasionally an advocate, union president or 						  employer spokesperson will attempt to control 					  mediation and tell her/his clients to refrain from 					  speaking. </a:t>
            </a:r>
          </a:p>
        </p:txBody>
      </p:sp>
    </p:spTree>
    <p:extLst>
      <p:ext uri="{BB962C8B-B14F-4D97-AF65-F5344CB8AC3E}">
        <p14:creationId xmlns:p14="http://schemas.microsoft.com/office/powerpoint/2010/main" val="38934046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37B83B-5860-4A97-918D-558CF46F08A1}"/>
              </a:ext>
            </a:extLst>
          </p:cNvPr>
          <p:cNvSpPr/>
          <p:nvPr/>
        </p:nvSpPr>
        <p:spPr>
          <a:xfrm>
            <a:off x="348342" y="-558114"/>
            <a:ext cx="11338560" cy="5703228"/>
          </a:xfrm>
          <a:prstGeom prst="rect">
            <a:avLst/>
          </a:prstGeom>
        </p:spPr>
        <p:txBody>
          <a:bodyPr wrap="square">
            <a:spAutoFit/>
          </a:bodyPr>
          <a:lstStyle/>
          <a:p>
            <a:pPr marR="0" lvl="3">
              <a:lnSpc>
                <a:spcPct val="115000"/>
              </a:lnSpc>
              <a:spcBef>
                <a:spcPts val="0"/>
              </a:spcBef>
              <a:spcAft>
                <a:spcPts val="0"/>
              </a:spcAft>
            </a:pP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R="0" lvl="3">
              <a:lnSpc>
                <a:spcPct val="115000"/>
              </a:lnSpc>
              <a:spcBef>
                <a:spcPts val="0"/>
              </a:spcBef>
              <a:spcAft>
                <a:spcPts val="0"/>
              </a:spcAft>
            </a:pPr>
            <a:endParaRPr lang="en-US" sz="3600" dirty="0">
              <a:latin typeface="Times New Roman" panose="02020603050405020304" pitchFamily="18" charset="0"/>
              <a:ea typeface="Calibri" panose="020F0502020204030204" pitchFamily="34" charset="0"/>
              <a:cs typeface="Times New Roman" panose="02020603050405020304" pitchFamily="18" charset="0"/>
            </a:endParaRPr>
          </a:p>
          <a:p>
            <a:pPr marR="0" lvl="3">
              <a:lnSpc>
                <a:spcPct val="115000"/>
              </a:lnSpc>
              <a:spcBef>
                <a:spcPts val="0"/>
              </a:spcBef>
              <a:spcAft>
                <a:spcPts val="0"/>
              </a:spcAft>
            </a:pPr>
            <a:endParaRPr lang="en-US" sz="3600" dirty="0">
              <a:latin typeface="Times New Roman" panose="02020603050405020304" pitchFamily="18" charset="0"/>
              <a:ea typeface="Calibri" panose="020F0502020204030204" pitchFamily="34" charset="0"/>
              <a:cs typeface="Times New Roman" panose="02020603050405020304" pitchFamily="18" charset="0"/>
            </a:endParaRPr>
          </a:p>
          <a:p>
            <a:pPr marR="0" lvl="3">
              <a:lnSpc>
                <a:spcPct val="115000"/>
              </a:lnSpc>
              <a:spcBef>
                <a:spcPts val="0"/>
              </a:spcBef>
              <a:spcAft>
                <a:spcPts val="0"/>
              </a:spcAft>
            </a:pPr>
            <a:r>
              <a:rPr lang="en-US" sz="3600" dirty="0">
                <a:latin typeface="Times New Roman" panose="02020603050405020304" pitchFamily="18" charset="0"/>
                <a:ea typeface="Calibri" panose="020F0502020204030204" pitchFamily="34" charset="0"/>
                <a:cs typeface="Times New Roman" panose="02020603050405020304" pitchFamily="18" charset="0"/>
              </a:rPr>
              <a:t>A mediator needs to be brought into the game to be </a:t>
            </a:r>
          </a:p>
          <a:p>
            <a:pPr marR="0" lvl="3">
              <a:lnSpc>
                <a:spcPct val="115000"/>
              </a:lnSpc>
              <a:spcBef>
                <a:spcPts val="0"/>
              </a:spcBef>
              <a:spcAft>
                <a:spcPts val="0"/>
              </a:spcAft>
            </a:pPr>
            <a:r>
              <a:rPr lang="en-US" sz="3600" dirty="0">
                <a:latin typeface="Times New Roman" panose="02020603050405020304" pitchFamily="18" charset="0"/>
                <a:ea typeface="Calibri" panose="020F0502020204030204" pitchFamily="34" charset="0"/>
                <a:cs typeface="Times New Roman" panose="02020603050405020304" pitchFamily="18" charset="0"/>
              </a:rPr>
              <a:t>effective.  “Hiding the Ball” from the mediator defeats the process. Good mediators will try to push past this road block, but such tactics usually just prolong the mediation and prevent progress towards a mutually acceptable solution.</a:t>
            </a:r>
            <a:endParaRPr lang="en-US" sz="3600" dirty="0"/>
          </a:p>
        </p:txBody>
      </p:sp>
    </p:spTree>
    <p:extLst>
      <p:ext uri="{BB962C8B-B14F-4D97-AF65-F5344CB8AC3E}">
        <p14:creationId xmlns:p14="http://schemas.microsoft.com/office/powerpoint/2010/main" val="2925765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660E63-2A44-4CAE-B38B-F6C704A8B141}"/>
              </a:ext>
            </a:extLst>
          </p:cNvPr>
          <p:cNvSpPr/>
          <p:nvPr/>
        </p:nvSpPr>
        <p:spPr>
          <a:xfrm>
            <a:off x="584791" y="616688"/>
            <a:ext cx="9813851" cy="5293757"/>
          </a:xfrm>
          <a:prstGeom prst="rect">
            <a:avLst/>
          </a:prstGeom>
        </p:spPr>
        <p:txBody>
          <a:bodyPr wrap="square">
            <a:spAutoFit/>
          </a:bodyPr>
          <a:lstStyle/>
          <a:p>
            <a:r>
              <a:rPr lang="en-US" sz="3200" dirty="0">
                <a:latin typeface="Times New Roman" panose="02020603050405020304" pitchFamily="18" charset="0"/>
                <a:ea typeface="Calibri" panose="020F0502020204030204" pitchFamily="34" charset="0"/>
                <a:cs typeface="Times New Roman" panose="02020603050405020304" pitchFamily="18" charset="0"/>
              </a:rPr>
              <a:t>Within PERB, the Office of Conciliation administers the Taylor Law’s impasse procedures and provides dispute resolution through mediation, fact-finding and arbitration. </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On a limited staff basis, </a:t>
            </a:r>
            <a:r>
              <a:rPr lang="en-US" sz="3200" dirty="0">
                <a:latin typeface="Times New Roman" panose="02020603050405020304" pitchFamily="18" charset="0"/>
                <a:ea typeface="Calibri" panose="020F0502020204030204" pitchFamily="34" charset="0"/>
                <a:cs typeface="Times New Roman" panose="02020603050405020304" pitchFamily="18" charset="0"/>
              </a:rPr>
              <a:t>the Office of Conciliation </a:t>
            </a:r>
            <a:r>
              <a:rPr lang="en-US" sz="3200" dirty="0">
                <a:latin typeface="Times New Roman" panose="02020603050405020304" pitchFamily="18" charset="0"/>
                <a:cs typeface="Times New Roman" panose="02020603050405020304" pitchFamily="18" charset="0"/>
              </a:rPr>
              <a:t>also provides facilitators for alternative negotiations procedures including Facilitated Intensive Negotiations (FIN) and Interest-Based Negotiations (IBN) as well as Labor Management Training and Mediation Arbitration of grievances (Med/Arb program).</a:t>
            </a:r>
          </a:p>
          <a:p>
            <a:endParaRPr lang="en-US" dirty="0"/>
          </a:p>
        </p:txBody>
      </p:sp>
    </p:spTree>
    <p:extLst>
      <p:ext uri="{BB962C8B-B14F-4D97-AF65-F5344CB8AC3E}">
        <p14:creationId xmlns:p14="http://schemas.microsoft.com/office/powerpoint/2010/main" val="3725359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9202A3-460F-47FA-8899-7D1D0BE73001}"/>
              </a:ext>
            </a:extLst>
          </p:cNvPr>
          <p:cNvSpPr/>
          <p:nvPr/>
        </p:nvSpPr>
        <p:spPr>
          <a:xfrm>
            <a:off x="174171" y="478465"/>
            <a:ext cx="11213300" cy="4081887"/>
          </a:xfrm>
          <a:prstGeom prst="rect">
            <a:avLst/>
          </a:prstGeom>
        </p:spPr>
        <p:txBody>
          <a:bodyPr wrap="square">
            <a:spAutoFit/>
          </a:bodyPr>
          <a:lstStyle/>
          <a:p>
            <a:pPr marR="0" lvl="1">
              <a:lnSpc>
                <a:spcPct val="115000"/>
              </a:lnSpc>
              <a:spcBef>
                <a:spcPts val="0"/>
              </a:spcBef>
              <a:spcAft>
                <a:spcPts val="0"/>
              </a:spcAft>
              <a:buSzPts val="1800"/>
            </a:pPr>
            <a:r>
              <a:rPr lang="en-US" sz="3600" dirty="0">
                <a:latin typeface="Times New Roman" panose="02020603050405020304" pitchFamily="18" charset="0"/>
                <a:ea typeface="Calibri" panose="020F0502020204030204" pitchFamily="34" charset="0"/>
                <a:cs typeface="Times New Roman" panose="02020603050405020304" pitchFamily="18" charset="0"/>
              </a:rPr>
              <a:t>	H.   Answer the Mediator’s Questions - Honestly</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1.  It takes labor relations professionals years to earn 					their reputations and credibility but just a moment to 				lose both.</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2.	Mistakes happen, miscommunication occurs.  We all 				make mistakes – own mistakes when they occur, the 				good people in the field will understand.</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927714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292B9C8-7253-4FEA-B5ED-FE4B936CE9F8}"/>
              </a:ext>
            </a:extLst>
          </p:cNvPr>
          <p:cNvSpPr/>
          <p:nvPr/>
        </p:nvSpPr>
        <p:spPr>
          <a:xfrm>
            <a:off x="-499730" y="0"/>
            <a:ext cx="12691729" cy="6777496"/>
          </a:xfrm>
          <a:prstGeom prst="rect">
            <a:avLst/>
          </a:prstGeom>
        </p:spPr>
        <p:txBody>
          <a:bodyPr wrap="square">
            <a:spAutoFit/>
          </a:bodyPr>
          <a:lstStyle/>
          <a:p>
            <a:pPr marR="0" lvl="1">
              <a:lnSpc>
                <a:spcPct val="115000"/>
              </a:lnSpc>
              <a:spcBef>
                <a:spcPts val="0"/>
              </a:spcBef>
              <a:spcAft>
                <a:spcPts val="0"/>
              </a:spcAft>
              <a:buSzPts val="1800"/>
            </a:pPr>
            <a:r>
              <a:rPr lang="en-US" sz="3600" dirty="0">
                <a:latin typeface="Times New Roman" panose="02020603050405020304" pitchFamily="18" charset="0"/>
                <a:ea typeface="Calibri" panose="020F0502020204030204" pitchFamily="34" charset="0"/>
                <a:cs typeface="Times New Roman" panose="02020603050405020304" pitchFamily="18" charset="0"/>
              </a:rPr>
              <a:t>		  I.  It’s Business Not Personal  </a:t>
            </a:r>
          </a:p>
          <a:p>
            <a:pPr marR="0" lvl="1">
              <a:lnSpc>
                <a:spcPct val="115000"/>
              </a:lnSpc>
              <a:spcBef>
                <a:spcPts val="0"/>
              </a:spcBef>
              <a:spcAft>
                <a:spcPts val="0"/>
              </a:spcAft>
              <a:buSzPts val="1800"/>
            </a:pPr>
            <a:r>
              <a:rPr lang="en-US" sz="3600" dirty="0">
                <a:latin typeface="Times New Roman" panose="02020603050405020304" pitchFamily="18" charset="0"/>
                <a:ea typeface="Calibri" panose="020F0502020204030204" pitchFamily="34" charset="0"/>
                <a:cs typeface="Times New Roman" panose="02020603050405020304" pitchFamily="18" charset="0"/>
              </a:rPr>
              <a:t>			  But you can vent to the mediator</a:t>
            </a: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1.	It is not unusual for the mediation process to become frustrating.  					Just remember, it is business – not personal. In most cases the 						parties have been bargaining for many months.  The parties: </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  Have grown tired of hearing the same answers from the other 					 party;  and </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(b) Cannot understand how the other party refuses to accept the 						 logic in their position.</a:t>
            </a: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2.		So, </a:t>
            </a:r>
            <a:r>
              <a:rPr lang="en-US" sz="2800" b="1" dirty="0">
                <a:latin typeface="Times New Roman" panose="02020603050405020304" pitchFamily="18" charset="0"/>
                <a:ea typeface="Calibri" panose="020F0502020204030204" pitchFamily="34" charset="0"/>
                <a:cs typeface="Times New Roman" panose="02020603050405020304" pitchFamily="18" charset="0"/>
              </a:rPr>
              <a:t>vent to the mediator</a:t>
            </a:r>
            <a:r>
              <a:rPr lang="en-US" sz="2800" dirty="0">
                <a:latin typeface="Times New Roman" panose="02020603050405020304" pitchFamily="18" charset="0"/>
                <a:ea typeface="Calibri" panose="020F0502020204030204" pitchFamily="34" charset="0"/>
                <a:cs typeface="Times New Roman" panose="02020603050405020304" pitchFamily="18" charset="0"/>
              </a:rPr>
              <a:t>.  If the parties do not discuss their 							frustrations it is difficult for them to move past their frustrations.</a:t>
            </a: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3.		Remember the mediator is not there to punish or rebuke the other 					side.  Do not expect the mediator to do so.</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351190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02B040-461B-4D15-92DF-A9CCBA04863E}"/>
              </a:ext>
            </a:extLst>
          </p:cNvPr>
          <p:cNvSpPr/>
          <p:nvPr/>
        </p:nvSpPr>
        <p:spPr>
          <a:xfrm>
            <a:off x="1" y="202019"/>
            <a:ext cx="12192000" cy="5214504"/>
          </a:xfrm>
          <a:prstGeom prst="rect">
            <a:avLst/>
          </a:prstGeom>
        </p:spPr>
        <p:txBody>
          <a:bodyPr wrap="square">
            <a:spAutoFit/>
          </a:bodyPr>
          <a:lstStyle/>
          <a:p>
            <a:pPr marR="0" lvl="1">
              <a:lnSpc>
                <a:spcPct val="115000"/>
              </a:lnSpc>
              <a:spcBef>
                <a:spcPts val="0"/>
              </a:spcBef>
              <a:spcAft>
                <a:spcPts val="0"/>
              </a:spcAft>
              <a:buSzPts val="1800"/>
            </a:pPr>
            <a:r>
              <a:rPr lang="en-US" sz="3600" dirty="0">
                <a:latin typeface="Times New Roman" panose="02020603050405020304" pitchFamily="18" charset="0"/>
                <a:ea typeface="Calibri" panose="020F0502020204030204" pitchFamily="34" charset="0"/>
                <a:cs typeface="Times New Roman" panose="02020603050405020304" pitchFamily="18" charset="0"/>
              </a:rPr>
              <a:t>	 J.  Lead the Mediator to a Solution – </a:t>
            </a:r>
          </a:p>
          <a:p>
            <a:pPr marR="0" lvl="1">
              <a:lnSpc>
                <a:spcPct val="115000"/>
              </a:lnSpc>
              <a:spcBef>
                <a:spcPts val="0"/>
              </a:spcBef>
              <a:spcAft>
                <a:spcPts val="0"/>
              </a:spcAft>
              <a:buSzPts val="1800"/>
            </a:pPr>
            <a:r>
              <a:rPr lang="en-US" sz="3600" dirty="0">
                <a:latin typeface="Times New Roman" panose="02020603050405020304" pitchFamily="18" charset="0"/>
                <a:ea typeface="Calibri" panose="020F0502020204030204" pitchFamily="34" charset="0"/>
                <a:cs typeface="Times New Roman" panose="02020603050405020304" pitchFamily="18" charset="0"/>
              </a:rPr>
              <a:t>			Do Not Make </a:t>
            </a:r>
            <a:r>
              <a:rPr lang="en-US" sz="3600" dirty="0" err="1">
                <a:latin typeface="Times New Roman" panose="02020603050405020304" pitchFamily="18" charset="0"/>
                <a:ea typeface="Calibri" panose="020F0502020204030204" pitchFamily="34" charset="0"/>
                <a:cs typeface="Times New Roman" panose="02020603050405020304" pitchFamily="18" charset="0"/>
              </a:rPr>
              <a:t>Her/Him</a:t>
            </a:r>
            <a:r>
              <a:rPr lang="en-US" sz="3600" dirty="0">
                <a:latin typeface="Times New Roman" panose="02020603050405020304" pitchFamily="18" charset="0"/>
                <a:ea typeface="Calibri" panose="020F0502020204030204" pitchFamily="34" charset="0"/>
                <a:cs typeface="Times New Roman" panose="02020603050405020304" pitchFamily="18" charset="0"/>
              </a:rPr>
              <a:t> Guess!</a:t>
            </a:r>
          </a:p>
          <a:p>
            <a:pPr marR="0" lvl="1">
              <a:lnSpc>
                <a:spcPct val="115000"/>
              </a:lnSpc>
              <a:spcBef>
                <a:spcPts val="0"/>
              </a:spcBef>
              <a:spcAft>
                <a:spcPts val="0"/>
              </a:spcAft>
              <a:buSzPts val="1800"/>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p>
          <a:p>
            <a:pPr marR="0" lvl="1">
              <a:lnSpc>
                <a:spcPct val="115000"/>
              </a:lnSpc>
              <a:spcBef>
                <a:spcPts val="0"/>
              </a:spcBef>
              <a:spcAft>
                <a:spcPts val="0"/>
              </a:spcAft>
              <a:buSzPts val="1800"/>
            </a:pPr>
            <a:r>
              <a:rPr lang="en-US" sz="3200" dirty="0">
                <a:latin typeface="Times New Roman" panose="02020603050405020304" pitchFamily="18" charset="0"/>
                <a:ea typeface="Calibri" panose="020F0502020204030204" pitchFamily="34" charset="0"/>
                <a:cs typeface="Times New Roman" panose="02020603050405020304" pitchFamily="18" charset="0"/>
              </a:rPr>
              <a:t>		   1.   If you have a plan B or C that is acceptable you need to 					    guide the mediator in that direction!</a:t>
            </a:r>
          </a:p>
          <a:p>
            <a:pPr marR="0" lvl="2">
              <a:lnSpc>
                <a:spcPct val="115000"/>
              </a:lnSpc>
              <a:spcBef>
                <a:spcPts val="0"/>
              </a:spcBef>
              <a:spcAft>
                <a:spcPts val="0"/>
              </a:spcAft>
              <a:buSzPts val="1400"/>
            </a:pP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2.	The mediator is going to come up with an idea, it is </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in your interest to lead the mediator towards your </a:t>
            </a:r>
          </a:p>
          <a:p>
            <a:pPr marR="0" lvl="2">
              <a:lnSpc>
                <a:spcPct val="115000"/>
              </a:lnSpc>
              <a:spcBef>
                <a:spcPts val="0"/>
              </a:spcBef>
              <a:spcAft>
                <a:spcPts val="0"/>
              </a:spcAft>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			alternate solution.</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708445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BDBB417-4645-4A22-916C-924676DB8CDE}"/>
              </a:ext>
            </a:extLst>
          </p:cNvPr>
          <p:cNvSpPr/>
          <p:nvPr/>
        </p:nvSpPr>
        <p:spPr>
          <a:xfrm>
            <a:off x="0" y="1"/>
            <a:ext cx="12192000" cy="6565131"/>
          </a:xfrm>
          <a:prstGeom prst="rect">
            <a:avLst/>
          </a:prstGeom>
        </p:spPr>
        <p:txBody>
          <a:bodyPr wrap="square">
            <a:spAutoFit/>
          </a:bodyPr>
          <a:lstStyle/>
          <a:p>
            <a:pPr marR="0" lvl="1">
              <a:lnSpc>
                <a:spcPct val="115000"/>
              </a:lnSpc>
              <a:spcBef>
                <a:spcPts val="0"/>
              </a:spcBef>
              <a:spcAft>
                <a:spcPts val="0"/>
              </a:spcAft>
              <a:buSzPts val="1800"/>
            </a:pPr>
            <a:r>
              <a:rPr lang="en-US" sz="3200" dirty="0">
                <a:latin typeface="Times New Roman" panose="02020603050405020304" pitchFamily="18" charset="0"/>
                <a:ea typeface="Calibri" panose="020F0502020204030204" pitchFamily="34" charset="0"/>
                <a:cs typeface="Times New Roman" panose="02020603050405020304" pitchFamily="18" charset="0"/>
              </a:rPr>
              <a:t>	 K. Mediator Tools (Proposals, “What Ifs”, and Mediator Proposals)</a:t>
            </a:r>
          </a:p>
          <a:p>
            <a:pPr marR="0" lvl="2">
              <a:lnSpc>
                <a:spcPct val="115000"/>
              </a:lnSpc>
              <a:spcBef>
                <a:spcPts val="0"/>
              </a:spcBef>
              <a:spcAft>
                <a:spcPts val="0"/>
              </a:spcAft>
              <a:buSzPts val="1400"/>
            </a:pPr>
            <a:r>
              <a:rPr lang="en-US" sz="2800" dirty="0">
                <a:latin typeface="Times New Roman" panose="02020603050405020304" pitchFamily="18" charset="0"/>
                <a:ea typeface="Calibri" panose="020F0502020204030204" pitchFamily="34" charset="0"/>
                <a:cs typeface="Times New Roman" panose="02020603050405020304" pitchFamily="18" charset="0"/>
              </a:rPr>
              <a:t>	   1.	The exchange of bargaining positions between the parties can take 				many forms:</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	 Traditional written proposals;</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(b)  Verbal proposals; and</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(c)	  Off the record proposals</a:t>
            </a:r>
          </a:p>
          <a:p>
            <a:pPr marR="0" lvl="4">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(i)   Are most effectively used when the parties are very near an 			   agreement and have little room or no room to move 						   beyond the “off the record” proposal.</a:t>
            </a:r>
          </a:p>
          <a:p>
            <a:pPr marR="0" lvl="4">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(ii) Should NOT be used as the only form of proposals 						   between parties.  Parties should stand behind proposals and 			   not utilize “off the record” proposals to avoid ownership of 			   bargaining history.</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943395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12011E-45CA-405F-B13F-DE415CA5215A}"/>
              </a:ext>
            </a:extLst>
          </p:cNvPr>
          <p:cNvSpPr/>
          <p:nvPr/>
        </p:nvSpPr>
        <p:spPr>
          <a:xfrm>
            <a:off x="-212651" y="-95693"/>
            <a:ext cx="11612880" cy="6352765"/>
          </a:xfrm>
          <a:prstGeom prst="rect">
            <a:avLst/>
          </a:prstGeom>
        </p:spPr>
        <p:txBody>
          <a:bodyPr wrap="square">
            <a:spAutoFit/>
          </a:bodyPr>
          <a:lstStyle/>
          <a:p>
            <a:pPr lvl="3">
              <a:lnSpc>
                <a:spcPct val="115000"/>
              </a:lnSpc>
            </a:pPr>
            <a:r>
              <a:rPr lang="en-US" sz="3600" dirty="0">
                <a:latin typeface="Times New Roman" panose="02020603050405020304" pitchFamily="18" charset="0"/>
                <a:ea typeface="Calibri" panose="020F0502020204030204" pitchFamily="34" charset="0"/>
                <a:cs typeface="Times New Roman" panose="02020603050405020304" pitchFamily="18" charset="0"/>
              </a:rPr>
              <a:t>Mediator Tools </a:t>
            </a:r>
          </a:p>
          <a:p>
            <a:pPr lvl="3">
              <a:lnSpc>
                <a:spcPct val="115000"/>
              </a:lnSpc>
            </a:pPr>
            <a:r>
              <a:rPr lang="en-US" sz="3600" dirty="0">
                <a:latin typeface="Times New Roman" panose="02020603050405020304" pitchFamily="18" charset="0"/>
                <a:ea typeface="Calibri" panose="020F0502020204030204" pitchFamily="34" charset="0"/>
                <a:cs typeface="Times New Roman" panose="02020603050405020304" pitchFamily="18" charset="0"/>
              </a:rPr>
              <a:t>(Proposals, “What Ifs”, and Mediator Proposals)</a:t>
            </a:r>
          </a:p>
          <a:p>
            <a:pPr marR="0" lvl="3">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3200" dirty="0">
                <a:latin typeface="Times New Roman" panose="02020603050405020304" pitchFamily="18" charset="0"/>
                <a:ea typeface="Calibri" panose="020F0502020204030204" pitchFamily="34" charset="0"/>
                <a:cs typeface="Times New Roman" panose="02020603050405020304" pitchFamily="18" charset="0"/>
              </a:rPr>
              <a:t>  </a:t>
            </a:r>
          </a:p>
          <a:p>
            <a:pPr marR="0" lvl="3">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(d)  “What ifs” are questions carried by the mediator to 					determine if a party might be amenable to a 							possible solution. </a:t>
            </a:r>
          </a:p>
          <a:p>
            <a:pPr marR="0" lvl="4">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(i)  “What ifs” can be very effective but the 							mediator and the parties must be clear whether 					the “what if” is to be attributed to the mediator 					or one of the parties.</a:t>
            </a:r>
          </a:p>
          <a:p>
            <a:pPr marL="2286000" marR="0">
              <a:lnSpc>
                <a:spcPct val="115000"/>
              </a:lnSpc>
              <a:spcBef>
                <a:spcPts val="0"/>
              </a:spcBef>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774927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88710CB-DE94-480D-8D79-09136B87D446}"/>
              </a:ext>
            </a:extLst>
          </p:cNvPr>
          <p:cNvSpPr/>
          <p:nvPr/>
        </p:nvSpPr>
        <p:spPr>
          <a:xfrm>
            <a:off x="106326" y="1"/>
            <a:ext cx="11770241" cy="7488973"/>
          </a:xfrm>
          <a:prstGeom prst="rect">
            <a:avLst/>
          </a:prstGeom>
        </p:spPr>
        <p:txBody>
          <a:bodyPr wrap="square">
            <a:spAutoFit/>
          </a:bodyPr>
          <a:lstStyle/>
          <a:p>
            <a:pPr marR="0" lvl="1">
              <a:lnSpc>
                <a:spcPct val="115000"/>
              </a:lnSpc>
              <a:spcBef>
                <a:spcPts val="0"/>
              </a:spcBef>
              <a:spcAft>
                <a:spcPts val="0"/>
              </a:spcAft>
              <a:buSzPts val="1800"/>
            </a:pPr>
            <a:r>
              <a:rPr lang="en-US" sz="3200" dirty="0">
                <a:latin typeface="Times New Roman" panose="02020603050405020304" pitchFamily="18" charset="0"/>
                <a:ea typeface="Calibri" panose="020F0502020204030204" pitchFamily="34" charset="0"/>
                <a:cs typeface="Times New Roman" panose="02020603050405020304" pitchFamily="18" charset="0"/>
              </a:rPr>
              <a:t>Mediator Tools (Proposals, “What Ifs”, and Mediator Proposals)</a:t>
            </a:r>
          </a:p>
          <a:p>
            <a:r>
              <a:rPr lang="en-US" dirty="0"/>
              <a:t> </a:t>
            </a:r>
            <a:endParaRPr lang="en-US" sz="1600" dirty="0"/>
          </a:p>
          <a:p>
            <a:pPr lvl="3"/>
            <a:r>
              <a:rPr lang="en-US" sz="2800" dirty="0">
                <a:latin typeface="Times New Roman" panose="02020603050405020304" pitchFamily="18" charset="0"/>
                <a:cs typeface="Times New Roman" panose="02020603050405020304" pitchFamily="18" charset="0"/>
              </a:rPr>
              <a:t>		(e)	Mediator Proposals – are not used by all mediators.  Once the 			mediator issues the mediator proposal the mediator exits the 				process.  </a:t>
            </a:r>
          </a:p>
          <a:p>
            <a:pPr lvl="4"/>
            <a:r>
              <a:rPr lang="en-US" sz="2800" dirty="0">
                <a:latin typeface="Times New Roman" panose="02020603050405020304" pitchFamily="18" charset="0"/>
                <a:cs typeface="Times New Roman" panose="02020603050405020304" pitchFamily="18" charset="0"/>
              </a:rPr>
              <a:t>		(i)   They are usually used in a final attempt to bring the 					  parties together and reach a deal.</a:t>
            </a:r>
          </a:p>
          <a:p>
            <a:pPr lvl="4"/>
            <a:r>
              <a:rPr lang="en-US" sz="2800" dirty="0">
                <a:latin typeface="Times New Roman" panose="02020603050405020304" pitchFamily="18" charset="0"/>
                <a:cs typeface="Times New Roman" panose="02020603050405020304" pitchFamily="18" charset="0"/>
              </a:rPr>
              <a:t>		(ii)  The mediator effectively takes off fact finder mediator 				  hat and puts on a fact finder’s hat when delivering the 			  	  proposal.</a:t>
            </a:r>
          </a:p>
          <a:p>
            <a:pPr lvl="4"/>
            <a:r>
              <a:rPr lang="en-US" sz="2800" dirty="0">
                <a:latin typeface="Times New Roman" panose="02020603050405020304" pitchFamily="18" charset="0"/>
                <a:cs typeface="Times New Roman" panose="02020603050405020304" pitchFamily="18" charset="0"/>
              </a:rPr>
              <a:t>		(iii)  A mediator proposal can give one or both parties</a:t>
            </a:r>
          </a:p>
          <a:p>
            <a:pPr lvl="4"/>
            <a:r>
              <a:rPr lang="en-US" sz="2800" dirty="0">
                <a:latin typeface="Times New Roman" panose="02020603050405020304" pitchFamily="18" charset="0"/>
                <a:cs typeface="Times New Roman" panose="02020603050405020304" pitchFamily="18" charset="0"/>
              </a:rPr>
              <a:t>			   “cover” with their constituents.</a:t>
            </a:r>
          </a:p>
          <a:p>
            <a:pPr lvl="4"/>
            <a:r>
              <a:rPr lang="en-US" sz="2800" dirty="0">
                <a:latin typeface="Times New Roman" panose="02020603050405020304" pitchFamily="18" charset="0"/>
                <a:cs typeface="Times New Roman" panose="02020603050405020304" pitchFamily="18" charset="0"/>
              </a:rPr>
              <a:t>		(iv) The mediator must have established significant credibility 			  with both parties.</a:t>
            </a:r>
          </a:p>
          <a:p>
            <a:pPr lvl="4"/>
            <a:r>
              <a:rPr lang="en-US" sz="2800" dirty="0">
                <a:latin typeface="Times New Roman" panose="02020603050405020304" pitchFamily="18" charset="0"/>
                <a:cs typeface="Times New Roman" panose="02020603050405020304" pitchFamily="18" charset="0"/>
              </a:rPr>
              <a:t>		(v)	 A mediator usually wants an indication the proposal is 				 acceptable to both parties before issuing the proposal.</a:t>
            </a:r>
          </a:p>
          <a:p>
            <a:pPr marR="0" lvl="1">
              <a:lnSpc>
                <a:spcPct val="115000"/>
              </a:lnSpc>
              <a:spcBef>
                <a:spcPts val="0"/>
              </a:spcBef>
              <a:spcAft>
                <a:spcPts val="0"/>
              </a:spcAft>
              <a:buSzPts val="1800"/>
            </a:pP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39506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53197" y="2794715"/>
            <a:ext cx="5546859" cy="1366528"/>
          </a:xfrm>
          <a:prstGeom prst="rect">
            <a:avLst/>
          </a:prstGeom>
        </p:spPr>
        <p:txBody>
          <a:bodyPr wrap="square">
            <a:spAutoFit/>
          </a:bodyPr>
          <a:lstStyle/>
          <a:p>
            <a:pPr marR="0" lvl="1">
              <a:lnSpc>
                <a:spcPct val="115000"/>
              </a:lnSpc>
              <a:spcBef>
                <a:spcPts val="0"/>
              </a:spcBef>
              <a:spcAft>
                <a:spcPts val="0"/>
              </a:spcAft>
              <a:buSzPts val="1800"/>
            </a:pPr>
            <a:r>
              <a:rPr lang="en-US" sz="3600" dirty="0">
                <a:latin typeface="Times New Roman" panose="02020603050405020304" pitchFamily="18" charset="0"/>
                <a:ea typeface="Calibri" panose="020F0502020204030204" pitchFamily="34" charset="0"/>
                <a:cs typeface="Times New Roman" panose="02020603050405020304" pitchFamily="18" charset="0"/>
              </a:rPr>
              <a:t>If the deal is in reach – Stay until the deal is done!</a:t>
            </a:r>
          </a:p>
        </p:txBody>
      </p:sp>
    </p:spTree>
    <p:extLst>
      <p:ext uri="{BB962C8B-B14F-4D97-AF65-F5344CB8AC3E}">
        <p14:creationId xmlns:p14="http://schemas.microsoft.com/office/powerpoint/2010/main" val="35477321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85A982E-0607-4240-88D8-C584936EE7F6}"/>
              </a:ext>
            </a:extLst>
          </p:cNvPr>
          <p:cNvSpPr/>
          <p:nvPr/>
        </p:nvSpPr>
        <p:spPr>
          <a:xfrm>
            <a:off x="218791" y="1546663"/>
            <a:ext cx="11196084" cy="3607654"/>
          </a:xfrm>
          <a:prstGeom prst="rect">
            <a:avLst/>
          </a:prstGeom>
        </p:spPr>
        <p:txBody>
          <a:bodyPr wrap="square">
            <a:spAutoFit/>
          </a:bodyPr>
          <a:lstStyle/>
          <a:p>
            <a:pPr marR="0" lvl="1">
              <a:lnSpc>
                <a:spcPct val="115000"/>
              </a:lnSpc>
              <a:spcBef>
                <a:spcPts val="0"/>
              </a:spcBef>
              <a:spcAft>
                <a:spcPts val="0"/>
              </a:spcAft>
              <a:buSzPts val="1800"/>
            </a:pPr>
            <a:r>
              <a:rPr lang="en-US" sz="4000" dirty="0">
                <a:latin typeface="Times New Roman" panose="02020603050405020304" pitchFamily="18" charset="0"/>
                <a:ea typeface="Calibri" panose="020F0502020204030204" pitchFamily="34" charset="0"/>
                <a:cs typeface="Times New Roman" panose="02020603050405020304" pitchFamily="18" charset="0"/>
              </a:rPr>
              <a:t>	L. 	Write up the agreement and sign the deal at 				the table.</a:t>
            </a:r>
          </a:p>
          <a:p>
            <a:pPr marL="457200" marR="0">
              <a:lnSpc>
                <a:spcPct val="115000"/>
              </a:lnSpc>
              <a:spcBef>
                <a:spcPts val="0"/>
              </a:spcBef>
              <a:spcAft>
                <a:spcPts val="1000"/>
              </a:spcAft>
            </a:pP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Times New Roman" panose="02020603050405020304" pitchFamily="18" charset="0"/>
              <a:ea typeface="Calibri" panose="020F0502020204030204" pitchFamily="34" charset="0"/>
              <a:cs typeface="Times New Roman" panose="02020603050405020304" pitchFamily="18" charset="0"/>
            </a:endParaRPr>
          </a:p>
          <a:p>
            <a:pPr lvl="1"/>
            <a:r>
              <a:rPr lang="en-US" sz="3200" dirty="0">
                <a:latin typeface="Times New Roman" panose="02020603050405020304" pitchFamily="18" charset="0"/>
                <a:ea typeface="Calibri" panose="020F0502020204030204" pitchFamily="34" charset="0"/>
              </a:rPr>
              <a:t>			Memories can fade and minds can change once the 					parties leave the table.</a:t>
            </a:r>
          </a:p>
          <a:p>
            <a:r>
              <a:rPr lang="en-US" sz="2400" dirty="0">
                <a:latin typeface="Times New Roman" panose="02020603050405020304" pitchFamily="18" charset="0"/>
                <a:ea typeface="Calibri" panose="020F0502020204030204" pitchFamily="34" charset="0"/>
              </a:rPr>
              <a:t>		</a:t>
            </a:r>
          </a:p>
          <a:p>
            <a:endParaRPr lang="en-US" sz="2400" dirty="0"/>
          </a:p>
        </p:txBody>
      </p:sp>
    </p:spTree>
    <p:extLst>
      <p:ext uri="{BB962C8B-B14F-4D97-AF65-F5344CB8AC3E}">
        <p14:creationId xmlns:p14="http://schemas.microsoft.com/office/powerpoint/2010/main" val="34074079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A0D134-FFDD-4AC2-BCB9-253AC54DEA48}"/>
              </a:ext>
            </a:extLst>
          </p:cNvPr>
          <p:cNvSpPr/>
          <p:nvPr/>
        </p:nvSpPr>
        <p:spPr>
          <a:xfrm>
            <a:off x="3048000" y="2003738"/>
            <a:ext cx="6096000" cy="1264385"/>
          </a:xfrm>
          <a:prstGeom prst="rect">
            <a:avLst/>
          </a:prstGeom>
        </p:spPr>
        <p:txBody>
          <a:bodyPr>
            <a:spAutoFit/>
          </a:bodyPr>
          <a:lstStyle/>
          <a:p>
            <a:pPr marR="0" lvl="1">
              <a:lnSpc>
                <a:spcPct val="115000"/>
              </a:lnSpc>
              <a:spcBef>
                <a:spcPts val="0"/>
              </a:spcBef>
              <a:spcAft>
                <a:spcPts val="0"/>
              </a:spcAft>
              <a:buSzPts val="1800"/>
            </a:pPr>
            <a:r>
              <a:rPr lang="en-US" sz="7200" dirty="0">
                <a:latin typeface="Times New Roman" panose="02020603050405020304" pitchFamily="18" charset="0"/>
                <a:ea typeface="Calibri" panose="020F0502020204030204" pitchFamily="34" charset="0"/>
              </a:rPr>
              <a:t>Questions?</a:t>
            </a:r>
          </a:p>
        </p:txBody>
      </p:sp>
    </p:spTree>
    <p:extLst>
      <p:ext uri="{BB962C8B-B14F-4D97-AF65-F5344CB8AC3E}">
        <p14:creationId xmlns:p14="http://schemas.microsoft.com/office/powerpoint/2010/main" val="15928590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F173029-63D9-4DA1-A46F-88BB320D50AE}"/>
              </a:ext>
            </a:extLst>
          </p:cNvPr>
          <p:cNvSpPr/>
          <p:nvPr/>
        </p:nvSpPr>
        <p:spPr>
          <a:xfrm>
            <a:off x="74427" y="148855"/>
            <a:ext cx="11568223" cy="6859635"/>
          </a:xfrm>
          <a:prstGeom prst="rect">
            <a:avLst/>
          </a:prstGeom>
        </p:spPr>
        <p:txBody>
          <a:bodyPr wrap="square">
            <a:spAutoFit/>
          </a:bodyPr>
          <a:lstStyle/>
          <a:p>
            <a:pPr marL="342900" marR="0" lvl="0" indent="-342900">
              <a:lnSpc>
                <a:spcPct val="115000"/>
              </a:lnSpc>
              <a:spcBef>
                <a:spcPts val="0"/>
              </a:spcBef>
              <a:spcAft>
                <a:spcPts val="0"/>
              </a:spcAft>
              <a:buFont typeface="+mj-lt"/>
              <a:buAutoNum type="romanUcPeriod"/>
            </a:pPr>
            <a:r>
              <a:rPr lang="en-US" sz="3600" dirty="0">
                <a:latin typeface="Times New Roman" panose="02020603050405020304" pitchFamily="18" charset="0"/>
                <a:ea typeface="Calibri" panose="020F0502020204030204" pitchFamily="34" charset="0"/>
                <a:cs typeface="Times New Roman" panose="02020603050405020304" pitchFamily="18" charset="0"/>
              </a:rPr>
              <a:t>Three Impasse Procedures Under the Taylor Law</a:t>
            </a:r>
          </a:p>
          <a:p>
            <a:pPr marR="0" lvl="0">
              <a:lnSpc>
                <a:spcPct val="115000"/>
              </a:lnSpc>
              <a:spcBef>
                <a:spcPts val="0"/>
              </a:spcBef>
              <a:spcAft>
                <a:spcPts val="0"/>
              </a:spcAft>
            </a:pPr>
            <a:r>
              <a:rPr lang="en-US" sz="3600" dirty="0">
                <a:latin typeface="Times New Roman" panose="02020603050405020304" pitchFamily="18" charset="0"/>
                <a:ea typeface="Calibri" panose="020F0502020204030204" pitchFamily="34" charset="0"/>
                <a:cs typeface="Times New Roman" panose="02020603050405020304" pitchFamily="18" charset="0"/>
              </a:rPr>
              <a:t>	</a:t>
            </a:r>
            <a:r>
              <a:rPr lang="en-US" sz="3200" dirty="0">
                <a:latin typeface="Times New Roman" panose="02020603050405020304" pitchFamily="18" charset="0"/>
                <a:ea typeface="Calibri" panose="020F0502020204030204" pitchFamily="34" charset="0"/>
                <a:cs typeface="Arial" panose="020B0604020202020204" pitchFamily="34" charset="0"/>
              </a:rPr>
              <a:t>Originally, the Taylor Law provided one procedure for resolving 	impasses for all public employees. In 1974 the law was changed to 	provide three 	distinct dispute settlement procedures: </a:t>
            </a: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L="1371600" marR="0" lvl="2" indent="-457200">
              <a:lnSpc>
                <a:spcPct val="115000"/>
              </a:lnSpc>
              <a:spcBef>
                <a:spcPts val="0"/>
              </a:spcBef>
              <a:spcAft>
                <a:spcPts val="0"/>
              </a:spcAft>
              <a:buSzPts val="1400"/>
              <a:buFont typeface="Wingdings" panose="05000000000000000000" pitchFamily="2" charset="2"/>
              <a:buChar char="v"/>
            </a:pPr>
            <a:r>
              <a:rPr lang="en-US" sz="3200" dirty="0">
                <a:latin typeface="Times New Roman" panose="02020603050405020304" pitchFamily="18" charset="0"/>
                <a:ea typeface="Calibri" panose="020F0502020204030204" pitchFamily="34" charset="0"/>
                <a:cs typeface="Arial" panose="020B0604020202020204" pitchFamily="34" charset="0"/>
              </a:rPr>
              <a:t>one for employees of school districts and other public sector educational institutions;</a:t>
            </a: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L="1371600" marR="0" lvl="2" indent="-457200">
              <a:lnSpc>
                <a:spcPct val="115000"/>
              </a:lnSpc>
              <a:spcBef>
                <a:spcPts val="0"/>
              </a:spcBef>
              <a:spcAft>
                <a:spcPts val="0"/>
              </a:spcAft>
              <a:buSzPts val="1400"/>
              <a:buFont typeface="Wingdings" panose="05000000000000000000" pitchFamily="2" charset="2"/>
              <a:buChar char="v"/>
            </a:pPr>
            <a:r>
              <a:rPr lang="en-US" sz="3200" dirty="0">
                <a:latin typeface="Times New Roman" panose="02020603050405020304" pitchFamily="18" charset="0"/>
                <a:ea typeface="Calibri" panose="020F0502020204030204" pitchFamily="34" charset="0"/>
                <a:cs typeface="Arial" panose="020B0604020202020204" pitchFamily="34" charset="0"/>
              </a:rPr>
              <a:t>a second for police and fire fighters; and </a:t>
            </a: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L="1371600" lvl="2" indent="-457200">
              <a:lnSpc>
                <a:spcPct val="115000"/>
              </a:lnSpc>
              <a:buSzPts val="1400"/>
              <a:buFont typeface="Wingdings" panose="05000000000000000000" pitchFamily="2" charset="2"/>
              <a:buChar char="v"/>
            </a:pPr>
            <a:r>
              <a:rPr lang="en-US" sz="3200" dirty="0">
                <a:latin typeface="Times New Roman" panose="02020603050405020304" pitchFamily="18" charset="0"/>
                <a:ea typeface="Calibri" panose="020F0502020204030204" pitchFamily="34" charset="0"/>
                <a:cs typeface="Arial" panose="020B0604020202020204" pitchFamily="34" charset="0"/>
              </a:rPr>
              <a:t>a third for all other eligible public employees. </a:t>
            </a:r>
          </a:p>
          <a:p>
            <a:pPr marL="1143000" lvl="2" indent="-228600">
              <a:lnSpc>
                <a:spcPct val="115000"/>
              </a:lnSpc>
              <a:buSzPts val="1400"/>
              <a:buFont typeface="+mj-lt"/>
              <a:buAutoNum type="romanLcPeriod"/>
            </a:pPr>
            <a:endParaRPr lang="en-US" sz="3200" i="1" dirty="0">
              <a:latin typeface="Times New Roman" panose="02020603050405020304" pitchFamily="18" charset="0"/>
              <a:ea typeface="Calibri" panose="020F0502020204030204" pitchFamily="34" charset="0"/>
              <a:cs typeface="Arial" panose="020B0604020202020204" pitchFamily="34" charset="0"/>
            </a:endParaRPr>
          </a:p>
          <a:p>
            <a:pPr lvl="2">
              <a:lnSpc>
                <a:spcPct val="115000"/>
              </a:lnSpc>
              <a:buSzPts val="1400"/>
            </a:pPr>
            <a:r>
              <a:rPr lang="en-US" sz="3200" dirty="0">
                <a:latin typeface="Times New Roman" panose="02020603050405020304" pitchFamily="18" charset="0"/>
                <a:ea typeface="Calibri" panose="020F0502020204030204" pitchFamily="34" charset="0"/>
                <a:cs typeface="Times New Roman" panose="02020603050405020304" pitchFamily="18" charset="0"/>
              </a:rPr>
              <a:t>Mediation is the first step of each of the impasse procedures.  </a:t>
            </a:r>
          </a:p>
          <a:p>
            <a:pPr marR="0" lvl="0">
              <a:lnSpc>
                <a:spcPct val="115000"/>
              </a:lnSpc>
              <a:spcBef>
                <a:spcPts val="0"/>
              </a:spcBef>
              <a:spcAft>
                <a:spcPts val="0"/>
              </a:spcAft>
            </a:pPr>
            <a:endParaRPr lang="en-US" sz="3600" dirty="0">
              <a:latin typeface="Times New Roman" panose="02020603050405020304" pitchFamily="18" charset="0"/>
              <a:ea typeface="Calibri" panose="020F0502020204030204" pitchFamily="34" charset="0"/>
              <a:cs typeface="Times New Roman" panose="02020603050405020304" pitchFamily="18" charset="0"/>
            </a:endParaRPr>
          </a:p>
          <a:p>
            <a:pPr marL="685800" marR="0">
              <a:lnSpc>
                <a:spcPct val="115000"/>
              </a:lnSpc>
              <a:spcBef>
                <a:spcPts val="0"/>
              </a:spcBef>
              <a:spcAft>
                <a:spcPts val="0"/>
              </a:spcAft>
            </a:pPr>
            <a:r>
              <a:rPr lang="en-US" sz="20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8275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7D1B80-C72F-4227-B2A2-8230F67A7F51}"/>
              </a:ext>
            </a:extLst>
          </p:cNvPr>
          <p:cNvSpPr/>
          <p:nvPr/>
        </p:nvSpPr>
        <p:spPr>
          <a:xfrm>
            <a:off x="1414129" y="606056"/>
            <a:ext cx="8208335" cy="3798732"/>
          </a:xfrm>
          <a:prstGeom prst="rect">
            <a:avLst/>
          </a:prstGeom>
        </p:spPr>
        <p:txBody>
          <a:bodyPr wrap="square">
            <a:spAutoFit/>
          </a:bodyPr>
          <a:lstStyle/>
          <a:p>
            <a:pPr marL="685800" marR="0">
              <a:lnSpc>
                <a:spcPct val="115000"/>
              </a:lnSpc>
              <a:spcBef>
                <a:spcPts val="0"/>
              </a:spcBef>
              <a:spcAft>
                <a:spcPts val="0"/>
              </a:spcAft>
            </a:pPr>
            <a:r>
              <a:rPr lang="en-US" sz="2000" dirty="0">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a:p>
            <a:pPr marL="971550" marR="0">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One of the very first questions labor relations advocates, mediators and the parties should ask upon entry into a NYS Public Sector negotiation or mediation is “</a:t>
            </a:r>
            <a:r>
              <a:rPr lang="en-US" sz="3200" u="sng" dirty="0">
                <a:latin typeface="Times New Roman" panose="02020603050405020304" pitchFamily="18" charset="0"/>
                <a:ea typeface="Calibri" panose="020F0502020204030204" pitchFamily="34" charset="0"/>
                <a:cs typeface="Times New Roman" panose="02020603050405020304" pitchFamily="18" charset="0"/>
              </a:rPr>
              <a:t>which impasse procedure or procedures is applicable in this case?”</a:t>
            </a:r>
            <a:r>
              <a:rPr lang="en-US" sz="3200" dirty="0">
                <a:latin typeface="Times New Roman" panose="02020603050405020304" pitchFamily="18" charset="0"/>
                <a:ea typeface="Calibri" panose="020F0502020204030204" pitchFamily="34" charset="0"/>
                <a:cs typeface="Times New Roman" panose="02020603050405020304" pitchFamily="18" charset="0"/>
              </a:rPr>
              <a:t>.</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12876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2848E0-1CD7-4D32-9C1F-F7D9326CF217}"/>
              </a:ext>
            </a:extLst>
          </p:cNvPr>
          <p:cNvSpPr/>
          <p:nvPr/>
        </p:nvSpPr>
        <p:spPr>
          <a:xfrm>
            <a:off x="201270" y="355367"/>
            <a:ext cx="11814719" cy="7816499"/>
          </a:xfrm>
          <a:prstGeom prst="rect">
            <a:avLst/>
          </a:prstGeom>
        </p:spPr>
        <p:txBody>
          <a:bodyPr wrap="square">
            <a:spAutoFit/>
          </a:bodyPr>
          <a:lstStyle/>
          <a:p>
            <a:pPr marR="0" lvl="1">
              <a:lnSpc>
                <a:spcPct val="107000"/>
              </a:lnSpc>
              <a:spcBef>
                <a:spcPts val="0"/>
              </a:spcBef>
              <a:spcAft>
                <a:spcPts val="131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A.	</a:t>
            </a:r>
            <a:r>
              <a:rPr lang="en-US" sz="3600" u="sng" dirty="0">
                <a:latin typeface="Times New Roman" panose="02020603050405020304" pitchFamily="18" charset="0"/>
                <a:ea typeface="Calibri" panose="020F0502020204030204" pitchFamily="34" charset="0"/>
                <a:cs typeface="Times New Roman" panose="02020603050405020304" pitchFamily="18" charset="0"/>
              </a:rPr>
              <a:t>Impasse Procedure for</a:t>
            </a:r>
            <a:r>
              <a:rPr lang="en-US" sz="3600" b="1" u="sng" dirty="0">
                <a:latin typeface="Times New Roman" panose="02020603050405020304" pitchFamily="18" charset="0"/>
                <a:ea typeface="Calibri" panose="020F0502020204030204" pitchFamily="34" charset="0"/>
                <a:cs typeface="Times New Roman" panose="02020603050405020304" pitchFamily="18" charset="0"/>
              </a:rPr>
              <a:t> </a:t>
            </a:r>
            <a:r>
              <a:rPr lang="en-US" sz="3600" u="sng" dirty="0">
                <a:latin typeface="Times New Roman" panose="02020603050405020304" pitchFamily="18" charset="0"/>
                <a:ea typeface="Calibri" panose="020F0502020204030204" pitchFamily="34" charset="0"/>
                <a:cs typeface="Times New Roman" panose="02020603050405020304" pitchFamily="18" charset="0"/>
              </a:rPr>
              <a:t>General State, County &amp; </a:t>
            </a:r>
            <a:r>
              <a:rPr lang="en-US" sz="3600" dirty="0">
                <a:latin typeface="Times New Roman" panose="02020603050405020304" pitchFamily="18" charset="0"/>
                <a:ea typeface="Calibri" panose="020F0502020204030204" pitchFamily="34" charset="0"/>
                <a:cs typeface="Times New Roman" panose="02020603050405020304" pitchFamily="18" charset="0"/>
              </a:rPr>
              <a:t>	</a:t>
            </a:r>
            <a:r>
              <a:rPr lang="en-US" sz="3600" u="sng" dirty="0">
                <a:latin typeface="Times New Roman" panose="02020603050405020304" pitchFamily="18" charset="0"/>
                <a:ea typeface="Calibri" panose="020F0502020204030204" pitchFamily="34" charset="0"/>
                <a:cs typeface="Times New Roman" panose="02020603050405020304" pitchFamily="18" charset="0"/>
              </a:rPr>
              <a:t>Municipal Employees:</a:t>
            </a:r>
            <a:endParaRPr lang="en-US" sz="3600" dirty="0">
              <a:latin typeface="Times New Roman" panose="02020603050405020304" pitchFamily="18" charset="0"/>
              <a:ea typeface="Calibri" panose="020F0502020204030204" pitchFamily="34" charset="0"/>
              <a:cs typeface="Times New Roman" panose="02020603050405020304" pitchFamily="18" charset="0"/>
            </a:endParaRPr>
          </a:p>
          <a:p>
            <a:pPr marR="0" lvl="1">
              <a:lnSpc>
                <a:spcPct val="107000"/>
              </a:lnSpc>
              <a:spcBef>
                <a:spcPts val="0"/>
              </a:spcBef>
              <a:spcAft>
                <a:spcPts val="1310"/>
              </a:spcAft>
            </a:pPr>
            <a:r>
              <a:rPr lang="en-US" sz="3200" b="1" dirty="0">
                <a:latin typeface="Times New Roman" panose="02020603050405020304" pitchFamily="18" charset="0"/>
                <a:ea typeface="Calibri" panose="020F0502020204030204" pitchFamily="34" charset="0"/>
                <a:cs typeface="Times New Roman" panose="02020603050405020304" pitchFamily="18" charset="0"/>
              </a:rPr>
              <a:t>	1.	Mediation – </a:t>
            </a:r>
            <a:r>
              <a:rPr lang="en-US" sz="3200" dirty="0">
                <a:latin typeface="Times New Roman" panose="02020603050405020304" pitchFamily="18" charset="0"/>
                <a:ea typeface="Calibri" panose="020F0502020204030204" pitchFamily="34" charset="0"/>
                <a:cs typeface="Times New Roman" panose="02020603050405020304" pitchFamily="18" charset="0"/>
              </a:rPr>
              <a:t>Participation of a neutral in the impasse 					procedure for the purpose of aiding the parties in reaching 				agreement.</a:t>
            </a:r>
            <a:r>
              <a:rPr lang="en-US" sz="3200" dirty="0"/>
              <a:t> </a:t>
            </a:r>
            <a:r>
              <a:rPr lang="en-US" sz="3200" dirty="0">
                <a:latin typeface="Times New Roman" panose="02020603050405020304" pitchFamily="18" charset="0"/>
                <a:cs typeface="Times New Roman" panose="02020603050405020304" pitchFamily="18" charset="0"/>
              </a:rPr>
              <a:t>The Mediator’s 	goal is to help the parties to 				reach an agreement through facilitation, persuasion, education, 		and/or other techniques.  </a:t>
            </a:r>
          </a:p>
          <a:p>
            <a:pPr lvl="2">
              <a:lnSpc>
                <a:spcPct val="115000"/>
              </a:lnSpc>
            </a:pPr>
            <a:endParaRPr lang="en-US" sz="3200" b="1" dirty="0">
              <a:latin typeface="Times New Roman" panose="02020603050405020304" pitchFamily="18" charset="0"/>
              <a:cs typeface="Times New Roman" panose="02020603050405020304" pitchFamily="18" charset="0"/>
            </a:endParaRPr>
          </a:p>
          <a:p>
            <a:pPr lvl="2">
              <a:lnSpc>
                <a:spcPct val="115000"/>
              </a:lnSpc>
            </a:pPr>
            <a:r>
              <a:rPr lang="en-US" sz="3200" b="1" dirty="0">
                <a:latin typeface="Times New Roman" panose="02020603050405020304" pitchFamily="18" charset="0"/>
                <a:cs typeface="Times New Roman" panose="02020603050405020304" pitchFamily="18" charset="0"/>
              </a:rPr>
              <a:t>	Mediation is ordinarily limited to 3 sessions.  </a:t>
            </a:r>
          </a:p>
          <a:p>
            <a:pPr lvl="2">
              <a:lnSpc>
                <a:spcPct val="115000"/>
              </a:lnSpc>
            </a:pPr>
            <a:endParaRPr lang="en-US" sz="2800" b="1" dirty="0">
              <a:latin typeface="Times New Roman" panose="02020603050405020304" pitchFamily="18" charset="0"/>
              <a:cs typeface="Times New Roman" panose="02020603050405020304" pitchFamily="18" charset="0"/>
            </a:endParaRPr>
          </a:p>
          <a:p>
            <a:pPr lvl="2">
              <a:lnSpc>
                <a:spcPct val="115000"/>
              </a:lnSpc>
            </a:pPr>
            <a:endParaRPr lang="en-US" sz="2800" b="1" dirty="0">
              <a:latin typeface="Times New Roman" panose="02020603050405020304" pitchFamily="18" charset="0"/>
              <a:cs typeface="Times New Roman" panose="02020603050405020304" pitchFamily="18" charset="0"/>
            </a:endParaRPr>
          </a:p>
          <a:p>
            <a:pPr marL="1143000" marR="0" lvl="2" indent="-228600">
              <a:lnSpc>
                <a:spcPct val="115000"/>
              </a:lnSpc>
              <a:spcBef>
                <a:spcPts val="0"/>
              </a:spcBef>
              <a:spcAft>
                <a:spcPts val="0"/>
              </a:spcAft>
              <a:buFont typeface="+mj-lt"/>
              <a:buAutoNum type="romanLcParenR"/>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R="0" lvl="2">
              <a:lnSpc>
                <a:spcPct val="115000"/>
              </a:lnSpc>
              <a:spcBef>
                <a:spcPts val="0"/>
              </a:spcBef>
              <a:spcAft>
                <a:spcPts val="0"/>
              </a:spcAft>
            </a:pP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marR="0" lvl="2">
              <a:lnSpc>
                <a:spcPct val="115000"/>
              </a:lnSpc>
              <a:spcBef>
                <a:spcPts val="0"/>
              </a:spcBef>
              <a:spcAft>
                <a:spcPts val="0"/>
              </a:spcAft>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02691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5488A8-5CD6-4CDA-A628-5334FD90737D}"/>
              </a:ext>
            </a:extLst>
          </p:cNvPr>
          <p:cNvSpPr/>
          <p:nvPr/>
        </p:nvSpPr>
        <p:spPr>
          <a:xfrm>
            <a:off x="217715" y="435935"/>
            <a:ext cx="10574332" cy="6347122"/>
          </a:xfrm>
          <a:prstGeom prst="rect">
            <a:avLst/>
          </a:prstGeom>
        </p:spPr>
        <p:txBody>
          <a:bodyPr wrap="square">
            <a:spAutoFit/>
          </a:bodyPr>
          <a:lstStyle/>
          <a:p>
            <a:pPr marR="0" lvl="2">
              <a:lnSpc>
                <a:spcPct val="115000"/>
              </a:lnSpc>
              <a:spcBef>
                <a:spcPts val="0"/>
              </a:spcBef>
              <a:spcAft>
                <a:spcPts val="0"/>
              </a:spcAft>
            </a:pPr>
            <a:r>
              <a:rPr lang="en-US" sz="3600" b="1" dirty="0">
                <a:latin typeface="Times New Roman" panose="02020603050405020304" pitchFamily="18" charset="0"/>
                <a:ea typeface="Calibri" panose="020F0502020204030204" pitchFamily="34" charset="0"/>
                <a:cs typeface="Times New Roman" panose="02020603050405020304" pitchFamily="18" charset="0"/>
              </a:rPr>
              <a:t>2. Fact Finding</a:t>
            </a:r>
            <a:r>
              <a:rPr lang="en-US" sz="3600" dirty="0">
                <a:latin typeface="Times New Roman" panose="02020603050405020304" pitchFamily="18" charset="0"/>
                <a:ea typeface="Calibri" panose="020F0502020204030204" pitchFamily="34" charset="0"/>
                <a:cs typeface="Times New Roman" panose="02020603050405020304" pitchFamily="18" charset="0"/>
              </a:rPr>
              <a:t> </a:t>
            </a:r>
            <a:r>
              <a:rPr lang="en-US" sz="3200" dirty="0">
                <a:latin typeface="Times New Roman" panose="02020603050405020304" pitchFamily="18" charset="0"/>
                <a:ea typeface="Calibri" panose="020F0502020204030204" pitchFamily="34" charset="0"/>
                <a:cs typeface="Times New Roman" panose="02020603050405020304" pitchFamily="18" charset="0"/>
              </a:rPr>
              <a:t>– If mediation fails to result in an 	agreement, either party may request a fact finder.</a:t>
            </a:r>
          </a:p>
          <a:p>
            <a:pPr marR="0" lvl="2">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(a) A fact finder is appointed by PERB and then holds 	a hearing or requests briefs and issues a report of 	recommendations for settlement.</a:t>
            </a:r>
          </a:p>
          <a:p>
            <a:pPr marR="0" lvl="2">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(b) Fact Finding is non-binding.  Fact finders will 	attempt to mediate resolution of the dispute upon 	entry into the case.</a:t>
            </a:r>
            <a:r>
              <a:rPr lang="en-US" sz="3200" b="1" dirty="0">
                <a:latin typeface="Times New Roman" panose="02020603050405020304" pitchFamily="18" charset="0"/>
                <a:ea typeface="Calibri" panose="020F0502020204030204" pitchFamily="34" charset="0"/>
                <a:cs typeface="Times New Roman" panose="02020603050405020304" pitchFamily="18" charset="0"/>
              </a:rPr>
              <a:t>  </a:t>
            </a:r>
            <a:r>
              <a:rPr lang="en-US" sz="3200" dirty="0">
                <a:latin typeface="Times New Roman" panose="02020603050405020304" pitchFamily="18" charset="0"/>
                <a:ea typeface="Calibri" panose="020F0502020204030204" pitchFamily="34" charset="0"/>
                <a:cs typeface="Times New Roman" panose="02020603050405020304" pitchFamily="18" charset="0"/>
              </a:rPr>
              <a:t> </a:t>
            </a:r>
          </a:p>
          <a:p>
            <a:pPr marR="0" lvl="2">
              <a:lnSpc>
                <a:spcPct val="115000"/>
              </a:lnSpc>
              <a:spcBef>
                <a:spcPts val="0"/>
              </a:spcBef>
              <a:spcAft>
                <a:spcPts val="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(c)  If the parties do not reach an agreement on the 	recommended terms within 5 days of the issuance of 	the fact-finder’s report, it becomes public.</a:t>
            </a:r>
            <a:r>
              <a:rPr lang="en-US" sz="3200" i="1" dirty="0">
                <a:latin typeface="Times New Roman" panose="02020603050405020304" pitchFamily="18" charset="0"/>
                <a:ea typeface="Calibri" panose="020F0502020204030204" pitchFamily="34" charset="0"/>
                <a:cs typeface="Times New Roman" panose="02020603050405020304" pitchFamily="18" charset="0"/>
              </a:rPr>
              <a:t> </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83875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0147CA-5D3F-4ECA-A422-4FD6A6EDC765}"/>
              </a:ext>
            </a:extLst>
          </p:cNvPr>
          <p:cNvSpPr/>
          <p:nvPr/>
        </p:nvSpPr>
        <p:spPr>
          <a:xfrm>
            <a:off x="203200" y="287319"/>
            <a:ext cx="11016343" cy="5644879"/>
          </a:xfrm>
          <a:prstGeom prst="rect">
            <a:avLst/>
          </a:prstGeom>
        </p:spPr>
        <p:txBody>
          <a:bodyPr wrap="square">
            <a:spAutoFit/>
          </a:bodyPr>
          <a:lstStyle/>
          <a:p>
            <a:pPr marR="0" lvl="2">
              <a:lnSpc>
                <a:spcPct val="115000"/>
              </a:lnSpc>
              <a:spcBef>
                <a:spcPts val="0"/>
              </a:spcBef>
              <a:spcAft>
                <a:spcPts val="20"/>
              </a:spcAft>
            </a:pPr>
            <a:r>
              <a:rPr lang="en-US" sz="3200" b="1" dirty="0">
                <a:latin typeface="Times New Roman" panose="02020603050405020304" pitchFamily="18" charset="0"/>
                <a:ea typeface="Calibri" panose="020F0502020204030204" pitchFamily="34" charset="0"/>
                <a:cs typeface="Times New Roman" panose="02020603050405020304" pitchFamily="18" charset="0"/>
              </a:rPr>
              <a:t>3. </a:t>
            </a:r>
            <a:r>
              <a:rPr lang="en-US" sz="3600" b="1" dirty="0">
                <a:latin typeface="Times New Roman" panose="02020603050405020304" pitchFamily="18" charset="0"/>
                <a:ea typeface="Calibri" panose="020F0502020204030204" pitchFamily="34" charset="0"/>
                <a:cs typeface="Times New Roman" panose="02020603050405020304" pitchFamily="18" charset="0"/>
              </a:rPr>
              <a:t>Legislative Hearing and Legislative Imposition </a:t>
            </a:r>
          </a:p>
          <a:p>
            <a:pPr marR="0" lvl="2">
              <a:lnSpc>
                <a:spcPct val="115000"/>
              </a:lnSpc>
              <a:spcBef>
                <a:spcPts val="0"/>
              </a:spcBef>
              <a:spcAft>
                <a:spcPts val="20"/>
              </a:spcAft>
            </a:pPr>
            <a:r>
              <a:rPr lang="en-US" sz="2800" b="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If the fact-finders recommendations are not accepted by the 	parties</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p>
          <a:p>
            <a:pPr marL="1885950" marR="0" lvl="3" indent="-514350">
              <a:lnSpc>
                <a:spcPct val="115000"/>
              </a:lnSpc>
              <a:spcBef>
                <a:spcPts val="0"/>
              </a:spcBef>
              <a:spcAft>
                <a:spcPts val="20"/>
              </a:spcAft>
              <a:buAutoNum type="alphaLcParenBoth"/>
            </a:pPr>
            <a:r>
              <a:rPr lang="en-US" sz="2800" dirty="0">
                <a:latin typeface="Times New Roman" panose="02020603050405020304" pitchFamily="18" charset="0"/>
                <a:ea typeface="Calibri" panose="020F0502020204030204" pitchFamily="34" charset="0"/>
                <a:cs typeface="Times New Roman" panose="02020603050405020304" pitchFamily="18" charset="0"/>
              </a:rPr>
              <a:t>The Chief Executive Officer (within 10 days of receipt of </a:t>
            </a:r>
          </a:p>
          <a:p>
            <a:pPr marR="0" lvl="3">
              <a:lnSpc>
                <a:spcPct val="115000"/>
              </a:lnSpc>
              <a:spcBef>
                <a:spcPts val="0"/>
              </a:spcBef>
              <a:spcAft>
                <a:spcPts val="2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fact finding report) conveys the fact finding report and     	  	 recommendations along with his/her recommendations for 	 	 settlement to the legislative body;</a:t>
            </a:r>
          </a:p>
          <a:p>
            <a:pPr marR="0" lvl="3">
              <a:lnSpc>
                <a:spcPct val="115000"/>
              </a:lnSpc>
              <a:spcBef>
                <a:spcPts val="0"/>
              </a:spcBef>
              <a:spcAft>
                <a:spcPts val="2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(b)  The Employee Organization may submit its</a:t>
            </a:r>
          </a:p>
          <a:p>
            <a:pPr marR="0" lvl="3">
              <a:lnSpc>
                <a:spcPct val="115000"/>
              </a:lnSpc>
              <a:spcBef>
                <a:spcPts val="0"/>
              </a:spcBef>
              <a:spcAft>
                <a:spcPts val="2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recommendations for settlement to the legislative body;</a:t>
            </a:r>
          </a:p>
          <a:p>
            <a:pPr marL="1885950" marR="0" lvl="3" indent="-514350">
              <a:lnSpc>
                <a:spcPct val="115000"/>
              </a:lnSpc>
              <a:spcBef>
                <a:spcPts val="0"/>
              </a:spcBef>
              <a:spcAft>
                <a:spcPts val="20"/>
              </a:spcAft>
              <a:buAutoNum type="alphaLcParenBoth" startAt="3"/>
            </a:pPr>
            <a:r>
              <a:rPr lang="en-US" sz="2800" dirty="0">
                <a:latin typeface="Times New Roman" panose="02020603050405020304" pitchFamily="18" charset="0"/>
                <a:ea typeface="Calibri" panose="020F0502020204030204" pitchFamily="34" charset="0"/>
                <a:cs typeface="Times New Roman" panose="02020603050405020304" pitchFamily="18" charset="0"/>
              </a:rPr>
              <a:t>The legislative body holds a public hearing for the parties to explain their positions;</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81860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C42ECE7-CE80-4A4F-9498-E84A4CADCE7C}"/>
              </a:ext>
            </a:extLst>
          </p:cNvPr>
          <p:cNvSpPr/>
          <p:nvPr/>
        </p:nvSpPr>
        <p:spPr>
          <a:xfrm>
            <a:off x="159657" y="244699"/>
            <a:ext cx="10838901" cy="5143716"/>
          </a:xfrm>
          <a:prstGeom prst="rect">
            <a:avLst/>
          </a:prstGeom>
        </p:spPr>
        <p:txBody>
          <a:bodyPr wrap="square">
            <a:spAutoFit/>
          </a:bodyPr>
          <a:lstStyle/>
          <a:p>
            <a:pPr marR="0" lvl="3">
              <a:lnSpc>
                <a:spcPct val="115000"/>
              </a:lnSpc>
              <a:spcBef>
                <a:spcPts val="0"/>
              </a:spcBef>
              <a:spcAft>
                <a:spcPts val="2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(d) </a:t>
            </a:r>
            <a:r>
              <a:rPr lang="en-US" sz="3200" b="1" dirty="0">
                <a:latin typeface="Times New Roman" panose="02020603050405020304" pitchFamily="18" charset="0"/>
                <a:ea typeface="Calibri" panose="020F0502020204030204" pitchFamily="34" charset="0"/>
                <a:cs typeface="Times New Roman" panose="02020603050405020304" pitchFamily="18" charset="0"/>
              </a:rPr>
              <a:t>The legislative body takes action it deems to be in   </a:t>
            </a:r>
          </a:p>
          <a:p>
            <a:pPr marR="0" lvl="3">
              <a:lnSpc>
                <a:spcPct val="115000"/>
              </a:lnSpc>
              <a:spcBef>
                <a:spcPts val="0"/>
              </a:spcBef>
              <a:spcAft>
                <a:spcPts val="20"/>
              </a:spcAft>
            </a:pPr>
            <a:r>
              <a:rPr lang="en-US" sz="3200" b="1" dirty="0">
                <a:latin typeface="Times New Roman" panose="02020603050405020304" pitchFamily="18" charset="0"/>
                <a:ea typeface="Calibri" panose="020F0502020204030204" pitchFamily="34" charset="0"/>
                <a:cs typeface="Times New Roman" panose="02020603050405020304" pitchFamily="18" charset="0"/>
              </a:rPr>
              <a:t>      the public interest</a:t>
            </a:r>
            <a:r>
              <a:rPr lang="en-US" sz="3200" dirty="0">
                <a:latin typeface="Times New Roman" panose="02020603050405020304" pitchFamily="18" charset="0"/>
                <a:ea typeface="Calibri" panose="020F0502020204030204" pitchFamily="34" charset="0"/>
                <a:cs typeface="Times New Roman" panose="02020603050405020304" pitchFamily="18" charset="0"/>
              </a:rPr>
              <a:t>, including the employees’			 	 interest.  The legislative 	body may also take no 			 action.</a:t>
            </a:r>
          </a:p>
          <a:p>
            <a:pPr marR="0" lvl="3">
              <a:lnSpc>
                <a:spcPct val="115000"/>
              </a:lnSpc>
              <a:spcBef>
                <a:spcPts val="0"/>
              </a:spcBef>
              <a:spcAft>
                <a:spcPts val="20"/>
              </a:spcAft>
            </a:pPr>
            <a:r>
              <a:rPr lang="en-US" sz="3200" dirty="0">
                <a:latin typeface="Times New Roman" panose="02020603050405020304" pitchFamily="18" charset="0"/>
                <a:ea typeface="Calibri" panose="020F0502020204030204" pitchFamily="34" charset="0"/>
                <a:cs typeface="Times New Roman" panose="02020603050405020304" pitchFamily="18" charset="0"/>
              </a:rPr>
              <a:t>	 (i)  </a:t>
            </a:r>
            <a:r>
              <a:rPr lang="en-US" sz="3200" b="1" dirty="0">
                <a:latin typeface="Times New Roman" panose="02020603050405020304" pitchFamily="18" charset="0"/>
                <a:ea typeface="Calibri" panose="020F0502020204030204" pitchFamily="34" charset="0"/>
                <a:cs typeface="Times New Roman" panose="02020603050405020304" pitchFamily="18" charset="0"/>
              </a:rPr>
              <a:t>The legislative body may impose a settlement 	 	       covering not more than one year in duration. </a:t>
            </a:r>
          </a:p>
          <a:p>
            <a:pPr marR="0" lvl="3">
              <a:lnSpc>
                <a:spcPct val="115000"/>
              </a:lnSpc>
              <a:spcBef>
                <a:spcPts val="0"/>
              </a:spcBef>
              <a:spcAft>
                <a:spcPts val="20"/>
              </a:spcAft>
            </a:pPr>
            <a:r>
              <a:rPr lang="en-US" sz="3200" b="1" dirty="0">
                <a:latin typeface="Times New Roman" panose="02020603050405020304" pitchFamily="18" charset="0"/>
                <a:ea typeface="Calibri" panose="020F0502020204030204" pitchFamily="34" charset="0"/>
                <a:cs typeface="Times New Roman" panose="02020603050405020304" pitchFamily="18" charset="0"/>
              </a:rPr>
              <a:t>	 </a:t>
            </a:r>
            <a:r>
              <a:rPr lang="en-US" sz="3200" dirty="0">
                <a:latin typeface="Times New Roman" panose="02020603050405020304" pitchFamily="18" charset="0"/>
                <a:ea typeface="Calibri" panose="020F0502020204030204" pitchFamily="34" charset="0"/>
                <a:cs typeface="Times New Roman" panose="02020603050405020304" pitchFamily="18" charset="0"/>
              </a:rPr>
              <a:t>(ii) However, the legislature cannot change the terms 	       of an expired agreement </a:t>
            </a:r>
            <a:r>
              <a:rPr lang="en-US" sz="3200" b="1" dirty="0">
                <a:latin typeface="Times New Roman" panose="02020603050405020304" pitchFamily="18" charset="0"/>
                <a:ea typeface="Calibri" panose="020F0502020204030204" pitchFamily="34" charset="0"/>
                <a:cs typeface="Times New Roman" panose="02020603050405020304" pitchFamily="18" charset="0"/>
              </a:rPr>
              <a:t>unless the union has 	  </a:t>
            </a:r>
          </a:p>
          <a:p>
            <a:pPr marR="0" lvl="3">
              <a:lnSpc>
                <a:spcPct val="115000"/>
              </a:lnSpc>
              <a:spcBef>
                <a:spcPts val="0"/>
              </a:spcBef>
              <a:spcAft>
                <a:spcPts val="20"/>
              </a:spcAft>
            </a:pPr>
            <a:r>
              <a:rPr lang="en-US" sz="3200" b="1" dirty="0">
                <a:latin typeface="Times New Roman" panose="02020603050405020304" pitchFamily="18" charset="0"/>
                <a:ea typeface="Calibri" panose="020F0502020204030204" pitchFamily="34" charset="0"/>
                <a:cs typeface="Times New Roman" panose="02020603050405020304" pitchFamily="18" charset="0"/>
              </a:rPr>
              <a:t>           waived</a:t>
            </a:r>
            <a:r>
              <a:rPr lang="en-US" sz="3200" dirty="0">
                <a:latin typeface="Times New Roman" panose="02020603050405020304" pitchFamily="18" charset="0"/>
                <a:ea typeface="Calibri" panose="020F0502020204030204" pitchFamily="34" charset="0"/>
                <a:cs typeface="Times New Roman" panose="02020603050405020304" pitchFamily="18" charset="0"/>
              </a:rPr>
              <a:t> the right to have those terms continued. </a:t>
            </a:r>
          </a:p>
        </p:txBody>
      </p:sp>
    </p:spTree>
    <p:extLst>
      <p:ext uri="{BB962C8B-B14F-4D97-AF65-F5344CB8AC3E}">
        <p14:creationId xmlns:p14="http://schemas.microsoft.com/office/powerpoint/2010/main" val="243759713"/>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919</TotalTime>
  <Words>474</Words>
  <Application>Microsoft Office PowerPoint</Application>
  <PresentationFormat>Widescreen</PresentationFormat>
  <Paragraphs>186</Paragraphs>
  <Slides>38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Calibri</vt:lpstr>
      <vt:lpstr>Century Gothic</vt:lpstr>
      <vt:lpstr>Times New Roman</vt:lpstr>
      <vt:lpstr>Wingdings</vt:lpstr>
      <vt:lpstr>Wingdings 3</vt:lpstr>
      <vt:lpstr>Slice</vt:lpstr>
      <vt:lpstr>NYSPFFA Conference February 25, 2020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NYSPELRA - JULY 19, 2019</dc:title>
  <dc:creator>William Conley(PERB)</dc:creator>
  <cp:lastModifiedBy>Ann Marie Gillmore(PERB)</cp:lastModifiedBy>
  <cp:revision>153</cp:revision>
  <cp:lastPrinted>2020-02-14T14:09:54Z</cp:lastPrinted>
  <dcterms:created xsi:type="dcterms:W3CDTF">2019-07-18T21:47:23Z</dcterms:created>
  <dcterms:modified xsi:type="dcterms:W3CDTF">2020-02-14T15:16:51Z</dcterms:modified>
</cp:coreProperties>
</file>