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79" r:id="rId2"/>
  </p:sldMasterIdLst>
  <p:notesMasterIdLst>
    <p:notesMasterId r:id="rId107"/>
  </p:notesMasterIdLst>
  <p:handoutMasterIdLst>
    <p:handoutMasterId r:id="rId108"/>
  </p:handoutMasterIdLst>
  <p:sldIdLst>
    <p:sldId id="293" r:id="rId3"/>
    <p:sldId id="312" r:id="rId4"/>
    <p:sldId id="918" r:id="rId5"/>
    <p:sldId id="381" r:id="rId6"/>
    <p:sldId id="915" r:id="rId7"/>
    <p:sldId id="916" r:id="rId8"/>
    <p:sldId id="477" r:id="rId9"/>
    <p:sldId id="391" r:id="rId10"/>
    <p:sldId id="392" r:id="rId11"/>
    <p:sldId id="476" r:id="rId12"/>
    <p:sldId id="393" r:id="rId13"/>
    <p:sldId id="590" r:id="rId14"/>
    <p:sldId id="478" r:id="rId15"/>
    <p:sldId id="480" r:id="rId16"/>
    <p:sldId id="482" r:id="rId17"/>
    <p:sldId id="397" r:id="rId18"/>
    <p:sldId id="515" r:id="rId19"/>
    <p:sldId id="543" r:id="rId20"/>
    <p:sldId id="913" r:id="rId21"/>
    <p:sldId id="316" r:id="rId22"/>
    <p:sldId id="350" r:id="rId23"/>
    <p:sldId id="361" r:id="rId24"/>
    <p:sldId id="362" r:id="rId25"/>
    <p:sldId id="414" r:id="rId26"/>
    <p:sldId id="415" r:id="rId27"/>
    <p:sldId id="925" r:id="rId28"/>
    <p:sldId id="360" r:id="rId29"/>
    <p:sldId id="920" r:id="rId30"/>
    <p:sldId id="922" r:id="rId31"/>
    <p:sldId id="923" r:id="rId32"/>
    <p:sldId id="351" r:id="rId33"/>
    <p:sldId id="319" r:id="rId34"/>
    <p:sldId id="926" r:id="rId35"/>
    <p:sldId id="354" r:id="rId36"/>
    <p:sldId id="329" r:id="rId37"/>
    <p:sldId id="594" r:id="rId38"/>
    <p:sldId id="893" r:id="rId39"/>
    <p:sldId id="877" r:id="rId40"/>
    <p:sldId id="849" r:id="rId41"/>
    <p:sldId id="525" r:id="rId42"/>
    <p:sldId id="912" r:id="rId43"/>
    <p:sldId id="851" r:id="rId44"/>
    <p:sldId id="454" r:id="rId45"/>
    <p:sldId id="859" r:id="rId46"/>
    <p:sldId id="751" r:id="rId47"/>
    <p:sldId id="862" r:id="rId48"/>
    <p:sldId id="861" r:id="rId49"/>
    <p:sldId id="863" r:id="rId50"/>
    <p:sldId id="616" r:id="rId51"/>
    <p:sldId id="864" r:id="rId52"/>
    <p:sldId id="882" r:id="rId53"/>
    <p:sldId id="425" r:id="rId54"/>
    <p:sldId id="886" r:id="rId55"/>
    <p:sldId id="754" r:id="rId56"/>
    <p:sldId id="435" r:id="rId57"/>
    <p:sldId id="718" r:id="rId58"/>
    <p:sldId id="719" r:id="rId59"/>
    <p:sldId id="717" r:id="rId60"/>
    <p:sldId id="887" r:id="rId61"/>
    <p:sldId id="889" r:id="rId62"/>
    <p:sldId id="878" r:id="rId63"/>
    <p:sldId id="493" r:id="rId64"/>
    <p:sldId id="885" r:id="rId65"/>
    <p:sldId id="420" r:id="rId66"/>
    <p:sldId id="495" r:id="rId67"/>
    <p:sldId id="650" r:id="rId68"/>
    <p:sldId id="496" r:id="rId69"/>
    <p:sldId id="446" r:id="rId70"/>
    <p:sldId id="423" r:id="rId71"/>
    <p:sldId id="510" r:id="rId72"/>
    <p:sldId id="713" r:id="rId73"/>
    <p:sldId id="716" r:id="rId74"/>
    <p:sldId id="463" r:id="rId75"/>
    <p:sldId id="879" r:id="rId76"/>
    <p:sldId id="513" r:id="rId77"/>
    <p:sldId id="914" r:id="rId78"/>
    <p:sldId id="883" r:id="rId79"/>
    <p:sldId id="903" r:id="rId80"/>
    <p:sldId id="904" r:id="rId81"/>
    <p:sldId id="614" r:id="rId82"/>
    <p:sldId id="905" r:id="rId83"/>
    <p:sldId id="615" r:id="rId84"/>
    <p:sldId id="617" r:id="rId85"/>
    <p:sldId id="911" r:id="rId86"/>
    <p:sldId id="619" r:id="rId87"/>
    <p:sldId id="618" r:id="rId88"/>
    <p:sldId id="908" r:id="rId89"/>
    <p:sldId id="620" r:id="rId90"/>
    <p:sldId id="909" r:id="rId91"/>
    <p:sldId id="625" r:id="rId92"/>
    <p:sldId id="910" r:id="rId93"/>
    <p:sldId id="626" r:id="rId94"/>
    <p:sldId id="623" r:id="rId95"/>
    <p:sldId id="906" r:id="rId96"/>
    <p:sldId id="472" r:id="rId97"/>
    <p:sldId id="658" r:id="rId98"/>
    <p:sldId id="524" r:id="rId99"/>
    <p:sldId id="428" r:id="rId100"/>
    <p:sldId id="429" r:id="rId101"/>
    <p:sldId id="753" r:id="rId102"/>
    <p:sldId id="696" r:id="rId103"/>
    <p:sldId id="697" r:id="rId104"/>
    <p:sldId id="698" r:id="rId105"/>
    <p:sldId id="845" r:id="rId106"/>
  </p:sldIdLst>
  <p:sldSz cx="12192000" cy="6858000"/>
  <p:notesSz cx="7315200" cy="9601200"/>
  <p:custDataLst>
    <p:tags r:id="rId109"/>
  </p:custDataLst>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5229"/>
    <a:srgbClr val="FFC82E"/>
    <a:srgbClr val="996633"/>
    <a:srgbClr val="FFC000"/>
    <a:srgbClr val="FFC500"/>
    <a:srgbClr val="F3C582"/>
    <a:srgbClr val="C4161C"/>
    <a:srgbClr val="F7C66F"/>
    <a:srgbClr val="FDD667"/>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67" autoAdjust="0"/>
    <p:restoredTop sz="94660"/>
  </p:normalViewPr>
  <p:slideViewPr>
    <p:cSldViewPr snapToGrid="0" snapToObjects="1">
      <p:cViewPr varScale="1">
        <p:scale>
          <a:sx n="61" d="100"/>
          <a:sy n="61" d="100"/>
        </p:scale>
        <p:origin x="378" y="78"/>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notesMaster" Target="notesMasters/notes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gs" Target="tags/tag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eaLnBrk="1" hangingPunct="1">
              <a:defRPr sz="1300">
                <a:latin typeface="Arial" charset="0"/>
                <a:ea typeface="ＭＳ Ｐゴシック" charset="-128"/>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eaLnBrk="1" hangingPunct="1">
              <a:defRPr sz="1300">
                <a:latin typeface="Arial" charset="0"/>
                <a:ea typeface="ＭＳ Ｐゴシック" charset="-128"/>
              </a:defRPr>
            </a:lvl1pPr>
          </a:lstStyle>
          <a:p>
            <a:pPr>
              <a:defRPr/>
            </a:pPr>
            <a:fld id="{5FE5C421-7E86-4987-AA60-F8A3422ADD64}" type="datetimeFigureOut">
              <a:rPr lang="en-US"/>
              <a:pPr>
                <a:defRPr/>
              </a:pPr>
              <a:t>2/19/2020</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eaLnBrk="1" hangingPunct="1">
              <a:defRPr sz="1300">
                <a:latin typeface="Arial" charset="0"/>
                <a:ea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vl1pPr>
          </a:lstStyle>
          <a:p>
            <a:pPr>
              <a:defRPr/>
            </a:pPr>
            <a:fld id="{ACB56D6B-826F-4D73-84B8-A1834E2C43B1}" type="slidenum">
              <a:rPr lang="en-US" altLang="en-US"/>
              <a:pPr>
                <a:defRPr/>
              </a:pPr>
              <a:t>‹#›</a:t>
            </a:fld>
            <a:endParaRPr lang="en-US" altLang="en-US"/>
          </a:p>
        </p:txBody>
      </p:sp>
    </p:spTree>
    <p:extLst>
      <p:ext uri="{BB962C8B-B14F-4D97-AF65-F5344CB8AC3E}">
        <p14:creationId xmlns:p14="http://schemas.microsoft.com/office/powerpoint/2010/main" val="2620755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9681C191-D03C-46B0-9555-DF15D029A695}" type="datetimeFigureOut">
              <a:rPr lang="en-US" smtClean="0"/>
              <a:t>2/19/2020</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39DE559D-2ACA-4EE9-B65E-1ACCD042CEB3}" type="slidenum">
              <a:rPr lang="en-US" smtClean="0"/>
              <a:t>‹#›</a:t>
            </a:fld>
            <a:endParaRPr lang="en-US"/>
          </a:p>
        </p:txBody>
      </p:sp>
    </p:spTree>
    <p:extLst>
      <p:ext uri="{BB962C8B-B14F-4D97-AF65-F5344CB8AC3E}">
        <p14:creationId xmlns:p14="http://schemas.microsoft.com/office/powerpoint/2010/main" val="352276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1</a:t>
            </a:fld>
            <a:endParaRPr lang="en-US"/>
          </a:p>
        </p:txBody>
      </p:sp>
    </p:spTree>
    <p:extLst>
      <p:ext uri="{BB962C8B-B14F-4D97-AF65-F5344CB8AC3E}">
        <p14:creationId xmlns:p14="http://schemas.microsoft.com/office/powerpoint/2010/main" val="2555922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33</a:t>
            </a:fld>
            <a:endParaRPr lang="en-US"/>
          </a:p>
        </p:txBody>
      </p:sp>
    </p:spTree>
    <p:extLst>
      <p:ext uri="{BB962C8B-B14F-4D97-AF65-F5344CB8AC3E}">
        <p14:creationId xmlns:p14="http://schemas.microsoft.com/office/powerpoint/2010/main" val="359697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34</a:t>
            </a:fld>
            <a:endParaRPr lang="en-US"/>
          </a:p>
        </p:txBody>
      </p:sp>
    </p:spTree>
    <p:extLst>
      <p:ext uri="{BB962C8B-B14F-4D97-AF65-F5344CB8AC3E}">
        <p14:creationId xmlns:p14="http://schemas.microsoft.com/office/powerpoint/2010/main" val="112152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35</a:t>
            </a:fld>
            <a:endParaRPr lang="en-US"/>
          </a:p>
        </p:txBody>
      </p:sp>
    </p:spTree>
    <p:extLst>
      <p:ext uri="{BB962C8B-B14F-4D97-AF65-F5344CB8AC3E}">
        <p14:creationId xmlns:p14="http://schemas.microsoft.com/office/powerpoint/2010/main" val="4216210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p:spPr>
      </p:sp>
      <p:sp>
        <p:nvSpPr>
          <p:cNvPr id="1259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ea typeface="ＭＳ Ｐゴシック" charset="-128"/>
                <a:cs typeface="ＭＳ Ｐゴシック" charset="-128"/>
              </a:rPr>
              <a:t>You can’t do everything. You have to pick and choose.</a:t>
            </a:r>
          </a:p>
          <a:p>
            <a:pPr eaLnBrk="1" hangingPunct="1">
              <a:spcBef>
                <a:spcPct val="0"/>
              </a:spcBef>
            </a:pPr>
            <a:endParaRPr lang="en-US" dirty="0">
              <a:ea typeface="ＭＳ Ｐゴシック" charset="-128"/>
              <a:cs typeface="ＭＳ Ｐゴシック" charset="-128"/>
            </a:endParaRPr>
          </a:p>
          <a:p>
            <a:pPr eaLnBrk="1" hangingPunct="1">
              <a:spcBef>
                <a:spcPct val="0"/>
              </a:spcBef>
            </a:pPr>
            <a:r>
              <a:rPr lang="en-US" dirty="0">
                <a:ea typeface="ＭＳ Ｐゴシック" charset="-128"/>
                <a:cs typeface="ＭＳ Ｐゴシック" charset="-128"/>
              </a:rPr>
              <a:t>In the end what help you best meet your goal/objectives.</a:t>
            </a:r>
          </a:p>
        </p:txBody>
      </p:sp>
      <p:sp>
        <p:nvSpPr>
          <p:cNvPr id="125956" name="Slide Number Placeholder 3"/>
          <p:cNvSpPr>
            <a:spLocks noGrp="1"/>
          </p:cNvSpPr>
          <p:nvPr>
            <p:ph type="sldNum" sz="quarter" idx="5"/>
          </p:nvPr>
        </p:nvSpPr>
        <p:spPr bwMode="auto">
          <a:noFill/>
          <a:ln>
            <a:miter lim="800000"/>
            <a:headEnd/>
            <a:tailEnd/>
          </a:ln>
        </p:spPr>
        <p:txBody>
          <a:bodyPr/>
          <a:lstStyle/>
          <a:p>
            <a:fld id="{40388710-BAC9-8A43-8FA4-7D2F7D7B576F}" type="slidenum">
              <a:rPr lang="en-US">
                <a:latin typeface="Calibri" pitchFamily="125" charset="0"/>
                <a:ea typeface="ＭＳ Ｐゴシック" charset="-128"/>
                <a:cs typeface="ＭＳ Ｐゴシック" charset="-128"/>
              </a:rPr>
              <a:pPr/>
              <a:t>40</a:t>
            </a:fld>
            <a:endParaRPr lang="en-US">
              <a:latin typeface="Calibri" pitchFamily="125" charset="0"/>
              <a:ea typeface="ＭＳ Ｐゴシック" charset="-128"/>
              <a:cs typeface="ＭＳ Ｐゴシック" charset="-128"/>
            </a:endParaRPr>
          </a:p>
        </p:txBody>
      </p:sp>
    </p:spTree>
    <p:extLst>
      <p:ext uri="{BB962C8B-B14F-4D97-AF65-F5344CB8AC3E}">
        <p14:creationId xmlns:p14="http://schemas.microsoft.com/office/powerpoint/2010/main" val="3794380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ma14="http://schemas.microsoft.com/office/mac/drawingml/2011/main" xmlns:mv="urn:schemas-microsoft-com:mac:vml" xmlns:mc="http://schemas.openxmlformats.org/markup-compatibility/2006" val="1"/>
            </a:ext>
          </a:extLst>
        </p:spPr>
      </p:sp>
      <p:sp>
        <p:nvSpPr>
          <p:cNvPr id="35843" name="Notes Placeholder 2"/>
          <p:cNvSpPr>
            <a:spLocks noGrp="1"/>
          </p:cNvSpPr>
          <p:nvPr>
            <p:ph type="body" idx="1"/>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a typeface="ＭＳ Ｐゴシック" charset="0"/>
            </a:endParaRPr>
          </a:p>
        </p:txBody>
      </p:sp>
      <p:sp>
        <p:nvSpPr>
          <p:cNvPr id="35844" name="Slide Number Placeholder 3"/>
          <p:cNvSpPr>
            <a:spLocks noGrp="1"/>
          </p:cNvSpPr>
          <p:nvPr>
            <p:ph type="sldNum" sz="quarter" idx="5"/>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8650102" indent="-38184243">
              <a:defRPr>
                <a:solidFill>
                  <a:schemeClr val="tx1"/>
                </a:solidFill>
                <a:latin typeface="Calibri" charset="0"/>
                <a:ea typeface="ＭＳ Ｐゴシック" charset="0"/>
              </a:defRPr>
            </a:lvl2pPr>
            <a:lvl3pPr marL="1164647" indent="-232929">
              <a:defRPr>
                <a:solidFill>
                  <a:schemeClr val="tx1"/>
                </a:solidFill>
                <a:latin typeface="Calibri" charset="0"/>
                <a:ea typeface="ＭＳ Ｐゴシック" charset="0"/>
              </a:defRPr>
            </a:lvl3pPr>
            <a:lvl4pPr marL="1630505" indent="-232929">
              <a:defRPr>
                <a:solidFill>
                  <a:schemeClr val="tx1"/>
                </a:solidFill>
                <a:latin typeface="Calibri" charset="0"/>
                <a:ea typeface="ＭＳ Ｐゴシック" charset="0"/>
              </a:defRPr>
            </a:lvl4pPr>
            <a:lvl5pPr marL="2096365" indent="-232929">
              <a:defRPr>
                <a:solidFill>
                  <a:schemeClr val="tx1"/>
                </a:solidFill>
                <a:latin typeface="Calibri" charset="0"/>
                <a:ea typeface="ＭＳ Ｐゴシック" charset="0"/>
              </a:defRPr>
            </a:lvl5pPr>
            <a:lvl6pPr marL="2562224" indent="-232929" eaLnBrk="0" fontAlgn="base" hangingPunct="0">
              <a:spcBef>
                <a:spcPct val="0"/>
              </a:spcBef>
              <a:spcAft>
                <a:spcPct val="0"/>
              </a:spcAft>
              <a:defRPr>
                <a:solidFill>
                  <a:schemeClr val="tx1"/>
                </a:solidFill>
                <a:latin typeface="Calibri" charset="0"/>
                <a:ea typeface="ＭＳ Ｐゴシック" charset="0"/>
              </a:defRPr>
            </a:lvl6pPr>
            <a:lvl7pPr marL="3028082" indent="-232929" eaLnBrk="0" fontAlgn="base" hangingPunct="0">
              <a:spcBef>
                <a:spcPct val="0"/>
              </a:spcBef>
              <a:spcAft>
                <a:spcPct val="0"/>
              </a:spcAft>
              <a:defRPr>
                <a:solidFill>
                  <a:schemeClr val="tx1"/>
                </a:solidFill>
                <a:latin typeface="Calibri" charset="0"/>
                <a:ea typeface="ＭＳ Ｐゴシック" charset="0"/>
              </a:defRPr>
            </a:lvl7pPr>
            <a:lvl8pPr marL="3493941" indent="-232929" eaLnBrk="0" fontAlgn="base" hangingPunct="0">
              <a:spcBef>
                <a:spcPct val="0"/>
              </a:spcBef>
              <a:spcAft>
                <a:spcPct val="0"/>
              </a:spcAft>
              <a:defRPr>
                <a:solidFill>
                  <a:schemeClr val="tx1"/>
                </a:solidFill>
                <a:latin typeface="Calibri" charset="0"/>
                <a:ea typeface="ＭＳ Ｐゴシック" charset="0"/>
              </a:defRPr>
            </a:lvl8pPr>
            <a:lvl9pPr marL="3959800" indent="-232929" eaLnBrk="0" fontAlgn="base" hangingPunct="0">
              <a:spcBef>
                <a:spcPct val="0"/>
              </a:spcBef>
              <a:spcAft>
                <a:spcPct val="0"/>
              </a:spcAft>
              <a:defRPr>
                <a:solidFill>
                  <a:schemeClr val="tx1"/>
                </a:solidFill>
                <a:latin typeface="Calibri" charset="0"/>
                <a:ea typeface="ＭＳ Ｐゴシック" charset="0"/>
              </a:defRPr>
            </a:lvl9pPr>
          </a:lstStyle>
          <a:p>
            <a:fld id="{8056ACF2-51CD-A94F-AB47-44FAAF27DDB0}" type="slidenum">
              <a:rPr lang="en-US"/>
              <a:pPr/>
              <a:t>57</a:t>
            </a:fld>
            <a:endParaRPr lang="en-US"/>
          </a:p>
        </p:txBody>
      </p:sp>
    </p:spTree>
    <p:extLst>
      <p:ext uri="{BB962C8B-B14F-4D97-AF65-F5344CB8AC3E}">
        <p14:creationId xmlns:p14="http://schemas.microsoft.com/office/powerpoint/2010/main" val="1427124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ma14="http://schemas.microsoft.com/office/mac/drawingml/2011/main" xmlns:mv="urn:schemas-microsoft-com:mac:vml" xmlns:mc="http://schemas.openxmlformats.org/markup-compatibility/2006" val="1"/>
            </a:ext>
          </a:extLst>
        </p:spPr>
      </p:sp>
      <p:sp>
        <p:nvSpPr>
          <p:cNvPr id="31747" name="Notes Placeholder 2"/>
          <p:cNvSpPr>
            <a:spLocks noGrp="1"/>
          </p:cNvSpPr>
          <p:nvPr>
            <p:ph type="body" idx="1"/>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rPr>
              <a:t>MDA good example.</a:t>
            </a:r>
          </a:p>
          <a:p>
            <a:pPr eaLnBrk="1" hangingPunct="1">
              <a:spcBef>
                <a:spcPct val="0"/>
              </a:spcBef>
            </a:pPr>
            <a:endParaRPr lang="en-US">
              <a:latin typeface="Calibri" charset="0"/>
              <a:ea typeface="ＭＳ Ｐゴシック" charset="0"/>
            </a:endParaRPr>
          </a:p>
          <a:p>
            <a:pPr eaLnBrk="1" hangingPunct="1">
              <a:spcBef>
                <a:spcPct val="0"/>
              </a:spcBef>
            </a:pPr>
            <a:r>
              <a:rPr lang="en-US">
                <a:latin typeface="Calibri" charset="0"/>
                <a:ea typeface="ＭＳ Ｐゴシック" charset="0"/>
              </a:rPr>
              <a:t>How to you activate people for raises?</a:t>
            </a:r>
          </a:p>
          <a:p>
            <a:pPr eaLnBrk="1" hangingPunct="1">
              <a:spcBef>
                <a:spcPct val="0"/>
              </a:spcBef>
            </a:pPr>
            <a:endParaRPr lang="en-US">
              <a:latin typeface="Calibri" charset="0"/>
              <a:ea typeface="ＭＳ Ｐゴシック" charset="0"/>
            </a:endParaRPr>
          </a:p>
          <a:p>
            <a:pPr eaLnBrk="1" hangingPunct="1">
              <a:spcBef>
                <a:spcPct val="0"/>
              </a:spcBef>
            </a:pPr>
            <a:r>
              <a:rPr lang="en-US">
                <a:latin typeface="Calibri" charset="0"/>
                <a:ea typeface="ＭＳ Ｐゴシック" charset="0"/>
              </a:rPr>
              <a:t>How do you activate people for politics?</a:t>
            </a:r>
          </a:p>
          <a:p>
            <a:pPr eaLnBrk="1" hangingPunct="1">
              <a:spcBef>
                <a:spcPct val="0"/>
              </a:spcBef>
            </a:pPr>
            <a:endParaRPr lang="en-US">
              <a:latin typeface="Calibri" charset="0"/>
              <a:ea typeface="ＭＳ Ｐゴシック" charset="0"/>
            </a:endParaRPr>
          </a:p>
          <a:p>
            <a:pPr eaLnBrk="1" hangingPunct="1">
              <a:spcBef>
                <a:spcPct val="0"/>
              </a:spcBef>
            </a:pPr>
            <a:r>
              <a:rPr lang="en-US">
                <a:latin typeface="Calibri" charset="0"/>
                <a:ea typeface="ＭＳ Ｐゴシック" charset="0"/>
              </a:rPr>
              <a:t>How do you activate people for key legislation?</a:t>
            </a:r>
          </a:p>
        </p:txBody>
      </p:sp>
      <p:sp>
        <p:nvSpPr>
          <p:cNvPr id="31748" name="Slide Number Placeholder 3"/>
          <p:cNvSpPr>
            <a:spLocks noGrp="1"/>
          </p:cNvSpPr>
          <p:nvPr>
            <p:ph type="sldNum" sz="quarter" idx="5"/>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8650102" indent="-38184243">
              <a:defRPr>
                <a:solidFill>
                  <a:schemeClr val="tx1"/>
                </a:solidFill>
                <a:latin typeface="Calibri" charset="0"/>
                <a:ea typeface="ＭＳ Ｐゴシック" charset="0"/>
              </a:defRPr>
            </a:lvl2pPr>
            <a:lvl3pPr marL="1164647" indent="-232929">
              <a:defRPr>
                <a:solidFill>
                  <a:schemeClr val="tx1"/>
                </a:solidFill>
                <a:latin typeface="Calibri" charset="0"/>
                <a:ea typeface="ＭＳ Ｐゴシック" charset="0"/>
              </a:defRPr>
            </a:lvl3pPr>
            <a:lvl4pPr marL="1630505" indent="-232929">
              <a:defRPr>
                <a:solidFill>
                  <a:schemeClr val="tx1"/>
                </a:solidFill>
                <a:latin typeface="Calibri" charset="0"/>
                <a:ea typeface="ＭＳ Ｐゴシック" charset="0"/>
              </a:defRPr>
            </a:lvl4pPr>
            <a:lvl5pPr marL="2096365" indent="-232929">
              <a:defRPr>
                <a:solidFill>
                  <a:schemeClr val="tx1"/>
                </a:solidFill>
                <a:latin typeface="Calibri" charset="0"/>
                <a:ea typeface="ＭＳ Ｐゴシック" charset="0"/>
              </a:defRPr>
            </a:lvl5pPr>
            <a:lvl6pPr marL="2562224" indent="-232929" eaLnBrk="0" fontAlgn="base" hangingPunct="0">
              <a:spcBef>
                <a:spcPct val="0"/>
              </a:spcBef>
              <a:spcAft>
                <a:spcPct val="0"/>
              </a:spcAft>
              <a:defRPr>
                <a:solidFill>
                  <a:schemeClr val="tx1"/>
                </a:solidFill>
                <a:latin typeface="Calibri" charset="0"/>
                <a:ea typeface="ＭＳ Ｐゴシック" charset="0"/>
              </a:defRPr>
            </a:lvl6pPr>
            <a:lvl7pPr marL="3028082" indent="-232929" eaLnBrk="0" fontAlgn="base" hangingPunct="0">
              <a:spcBef>
                <a:spcPct val="0"/>
              </a:spcBef>
              <a:spcAft>
                <a:spcPct val="0"/>
              </a:spcAft>
              <a:defRPr>
                <a:solidFill>
                  <a:schemeClr val="tx1"/>
                </a:solidFill>
                <a:latin typeface="Calibri" charset="0"/>
                <a:ea typeface="ＭＳ Ｐゴシック" charset="0"/>
              </a:defRPr>
            </a:lvl7pPr>
            <a:lvl8pPr marL="3493941" indent="-232929" eaLnBrk="0" fontAlgn="base" hangingPunct="0">
              <a:spcBef>
                <a:spcPct val="0"/>
              </a:spcBef>
              <a:spcAft>
                <a:spcPct val="0"/>
              </a:spcAft>
              <a:defRPr>
                <a:solidFill>
                  <a:schemeClr val="tx1"/>
                </a:solidFill>
                <a:latin typeface="Calibri" charset="0"/>
                <a:ea typeface="ＭＳ Ｐゴシック" charset="0"/>
              </a:defRPr>
            </a:lvl8pPr>
            <a:lvl9pPr marL="3959800" indent="-232929" eaLnBrk="0" fontAlgn="base" hangingPunct="0">
              <a:spcBef>
                <a:spcPct val="0"/>
              </a:spcBef>
              <a:spcAft>
                <a:spcPct val="0"/>
              </a:spcAft>
              <a:defRPr>
                <a:solidFill>
                  <a:schemeClr val="tx1"/>
                </a:solidFill>
                <a:latin typeface="Calibri" charset="0"/>
                <a:ea typeface="ＭＳ Ｐゴシック" charset="0"/>
              </a:defRPr>
            </a:lvl9pPr>
          </a:lstStyle>
          <a:p>
            <a:fld id="{4FB838B9-6FBC-4D48-9878-F65C6A91AEB6}" type="slidenum">
              <a:rPr lang="en-US"/>
              <a:pPr/>
              <a:t>72</a:t>
            </a:fld>
            <a:endParaRPr lang="en-US"/>
          </a:p>
        </p:txBody>
      </p:sp>
    </p:spTree>
    <p:extLst>
      <p:ext uri="{BB962C8B-B14F-4D97-AF65-F5344CB8AC3E}">
        <p14:creationId xmlns:p14="http://schemas.microsoft.com/office/powerpoint/2010/main" val="2809479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DE559D-2ACA-4EE9-B65E-1ACCD042CEB3}" type="slidenum">
              <a:rPr lang="en-US" smtClean="0"/>
              <a:t>74</a:t>
            </a:fld>
            <a:endParaRPr lang="en-US"/>
          </a:p>
        </p:txBody>
      </p:sp>
    </p:spTree>
    <p:extLst>
      <p:ext uri="{BB962C8B-B14F-4D97-AF65-F5344CB8AC3E}">
        <p14:creationId xmlns:p14="http://schemas.microsoft.com/office/powerpoint/2010/main" val="2909669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ma14="http://schemas.microsoft.com/office/mac/drawingml/2011/main" xmlns:mv="urn:schemas-microsoft-com:mac:vml" xmlns:mc="http://schemas.openxmlformats.org/markup-compatibility/2006" val="1"/>
            </a:ext>
          </a:extLst>
        </p:spPr>
      </p:sp>
      <p:sp>
        <p:nvSpPr>
          <p:cNvPr id="113667" name="Notes Placeholder 2"/>
          <p:cNvSpPr>
            <a:spLocks noGrp="1"/>
          </p:cNvSpPr>
          <p:nvPr>
            <p:ph type="body" idx="1"/>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rPr>
              <a:t>Don't lie-</a:t>
            </a:r>
          </a:p>
          <a:p>
            <a:pPr eaLnBrk="1" hangingPunct="1">
              <a:spcBef>
                <a:spcPct val="0"/>
              </a:spcBef>
            </a:pPr>
            <a:r>
              <a:rPr lang="en-US">
                <a:latin typeface="Calibri" charset="0"/>
                <a:ea typeface="ＭＳ Ｐゴシック" charset="0"/>
              </a:rPr>
              <a:t>Listen-</a:t>
            </a:r>
          </a:p>
          <a:p>
            <a:pPr eaLnBrk="1" hangingPunct="1">
              <a:spcBef>
                <a:spcPct val="0"/>
              </a:spcBef>
            </a:pPr>
            <a:endParaRPr lang="en-US">
              <a:latin typeface="Calibri" charset="0"/>
              <a:ea typeface="ＭＳ Ｐゴシック" charset="0"/>
            </a:endParaRPr>
          </a:p>
          <a:p>
            <a:pPr eaLnBrk="1" hangingPunct="1">
              <a:spcBef>
                <a:spcPct val="0"/>
              </a:spcBef>
            </a:pPr>
            <a:r>
              <a:rPr lang="en-US">
                <a:latin typeface="Calibri" charset="0"/>
                <a:ea typeface="ＭＳ Ｐゴシック" charset="0"/>
              </a:rPr>
              <a:t>If you don't know SAY I DON'T KNOW.  There's no shame in that. Figure out the answer then circle back around with the person.-</a:t>
            </a:r>
          </a:p>
          <a:p>
            <a:pPr eaLnBrk="1" hangingPunct="1">
              <a:spcBef>
                <a:spcPct val="0"/>
              </a:spcBef>
            </a:pPr>
            <a:endParaRPr lang="en-US">
              <a:latin typeface="Calibri" charset="0"/>
              <a:ea typeface="ＭＳ Ｐゴシック" charset="0"/>
            </a:endParaRPr>
          </a:p>
          <a:p>
            <a:pPr eaLnBrk="1" hangingPunct="1">
              <a:spcBef>
                <a:spcPct val="0"/>
              </a:spcBef>
            </a:pPr>
            <a:r>
              <a:rPr lang="en-US">
                <a:latin typeface="Calibri" charset="0"/>
                <a:ea typeface="ＭＳ Ｐゴシック" charset="0"/>
              </a:rPr>
              <a:t>Don't argue.  We've had two instances in our organizing drive where our organizers got into full scale arguments at the station. This is NOT productive and alienates other non-members in that station.   </a:t>
            </a:r>
          </a:p>
          <a:p>
            <a:pPr eaLnBrk="1" hangingPunct="1">
              <a:spcBef>
                <a:spcPct val="0"/>
              </a:spcBef>
            </a:pPr>
            <a:endParaRPr lang="en-US">
              <a:latin typeface="Calibri" charset="0"/>
              <a:ea typeface="ＭＳ Ｐゴシック" charset="0"/>
            </a:endParaRPr>
          </a:p>
        </p:txBody>
      </p:sp>
      <p:sp>
        <p:nvSpPr>
          <p:cNvPr id="113668" name="Slide Number Placeholder 3"/>
          <p:cNvSpPr>
            <a:spLocks noGrp="1"/>
          </p:cNvSpPr>
          <p:nvPr>
            <p:ph type="sldNum" sz="quarter" idx="5"/>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8650102" indent="-38184243">
              <a:defRPr>
                <a:solidFill>
                  <a:schemeClr val="tx1"/>
                </a:solidFill>
                <a:latin typeface="Calibri" charset="0"/>
                <a:ea typeface="ＭＳ Ｐゴシック" charset="0"/>
              </a:defRPr>
            </a:lvl2pPr>
            <a:lvl3pPr marL="1164647" indent="-232929">
              <a:defRPr>
                <a:solidFill>
                  <a:schemeClr val="tx1"/>
                </a:solidFill>
                <a:latin typeface="Calibri" charset="0"/>
                <a:ea typeface="ＭＳ Ｐゴシック" charset="0"/>
              </a:defRPr>
            </a:lvl3pPr>
            <a:lvl4pPr marL="1630505" indent="-232929">
              <a:defRPr>
                <a:solidFill>
                  <a:schemeClr val="tx1"/>
                </a:solidFill>
                <a:latin typeface="Calibri" charset="0"/>
                <a:ea typeface="ＭＳ Ｐゴシック" charset="0"/>
              </a:defRPr>
            </a:lvl4pPr>
            <a:lvl5pPr marL="2096365" indent="-232929">
              <a:defRPr>
                <a:solidFill>
                  <a:schemeClr val="tx1"/>
                </a:solidFill>
                <a:latin typeface="Calibri" charset="0"/>
                <a:ea typeface="ＭＳ Ｐゴシック" charset="0"/>
              </a:defRPr>
            </a:lvl5pPr>
            <a:lvl6pPr marL="2562224" indent="-232929" eaLnBrk="0" fontAlgn="base" hangingPunct="0">
              <a:spcBef>
                <a:spcPct val="0"/>
              </a:spcBef>
              <a:spcAft>
                <a:spcPct val="0"/>
              </a:spcAft>
              <a:defRPr>
                <a:solidFill>
                  <a:schemeClr val="tx1"/>
                </a:solidFill>
                <a:latin typeface="Calibri" charset="0"/>
                <a:ea typeface="ＭＳ Ｐゴシック" charset="0"/>
              </a:defRPr>
            </a:lvl6pPr>
            <a:lvl7pPr marL="3028082" indent="-232929" eaLnBrk="0" fontAlgn="base" hangingPunct="0">
              <a:spcBef>
                <a:spcPct val="0"/>
              </a:spcBef>
              <a:spcAft>
                <a:spcPct val="0"/>
              </a:spcAft>
              <a:defRPr>
                <a:solidFill>
                  <a:schemeClr val="tx1"/>
                </a:solidFill>
                <a:latin typeface="Calibri" charset="0"/>
                <a:ea typeface="ＭＳ Ｐゴシック" charset="0"/>
              </a:defRPr>
            </a:lvl7pPr>
            <a:lvl8pPr marL="3493941" indent="-232929" eaLnBrk="0" fontAlgn="base" hangingPunct="0">
              <a:spcBef>
                <a:spcPct val="0"/>
              </a:spcBef>
              <a:spcAft>
                <a:spcPct val="0"/>
              </a:spcAft>
              <a:defRPr>
                <a:solidFill>
                  <a:schemeClr val="tx1"/>
                </a:solidFill>
                <a:latin typeface="Calibri" charset="0"/>
                <a:ea typeface="ＭＳ Ｐゴシック" charset="0"/>
              </a:defRPr>
            </a:lvl8pPr>
            <a:lvl9pPr marL="3959800" indent="-232929" eaLnBrk="0" fontAlgn="base" hangingPunct="0">
              <a:spcBef>
                <a:spcPct val="0"/>
              </a:spcBef>
              <a:spcAft>
                <a:spcPct val="0"/>
              </a:spcAft>
              <a:defRPr>
                <a:solidFill>
                  <a:schemeClr val="tx1"/>
                </a:solidFill>
                <a:latin typeface="Calibri" charset="0"/>
                <a:ea typeface="ＭＳ Ｐゴシック" charset="0"/>
              </a:defRPr>
            </a:lvl9pPr>
          </a:lstStyle>
          <a:p>
            <a:fld id="{C7A052C0-4CCF-DB45-B67F-4A5B7801AF4C}" type="slidenum">
              <a:rPr lang="en-US"/>
              <a:pPr/>
              <a:t>88</a:t>
            </a:fld>
            <a:endParaRPr lang="en-US"/>
          </a:p>
        </p:txBody>
      </p:sp>
    </p:spTree>
    <p:extLst>
      <p:ext uri="{BB962C8B-B14F-4D97-AF65-F5344CB8AC3E}">
        <p14:creationId xmlns:p14="http://schemas.microsoft.com/office/powerpoint/2010/main" val="2888716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ma14="http://schemas.microsoft.com/office/mac/drawingml/2011/main" xmlns:mv="urn:schemas-microsoft-com:mac:vml" xmlns:mc="http://schemas.openxmlformats.org/markup-compatibility/2006" val="1"/>
            </a:ext>
          </a:extLst>
        </p:spPr>
      </p:sp>
      <p:sp>
        <p:nvSpPr>
          <p:cNvPr id="115715" name="Notes Placeholder 2"/>
          <p:cNvSpPr>
            <a:spLocks noGrp="1"/>
          </p:cNvSpPr>
          <p:nvPr>
            <p:ph type="body" idx="1"/>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rPr>
              <a:t>The Big Idea- At some point, you will have the opportunity to articulate why these guys should join.  Much of our success has come from leading with what we call the Big Idea of the union.  Simply put, we appeal to the "brotherhood" aspect.  We can do more together, through our union, than we can do as individual employees.  Organizers MUST have a handle on their  own motivation, on why they joined, on why they're doing this work, on why the union is important, and be able to articulate that in a compelling way.</a:t>
            </a:r>
          </a:p>
        </p:txBody>
      </p:sp>
      <p:sp>
        <p:nvSpPr>
          <p:cNvPr id="115716" name="Slide Number Placeholder 3"/>
          <p:cNvSpPr>
            <a:spLocks noGrp="1"/>
          </p:cNvSpPr>
          <p:nvPr>
            <p:ph type="sldNum" sz="quarter" idx="5"/>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8650102" indent="-38184243">
              <a:defRPr>
                <a:solidFill>
                  <a:schemeClr val="tx1"/>
                </a:solidFill>
                <a:latin typeface="Calibri" charset="0"/>
                <a:ea typeface="ＭＳ Ｐゴシック" charset="0"/>
              </a:defRPr>
            </a:lvl2pPr>
            <a:lvl3pPr marL="1164647" indent="-232929">
              <a:defRPr>
                <a:solidFill>
                  <a:schemeClr val="tx1"/>
                </a:solidFill>
                <a:latin typeface="Calibri" charset="0"/>
                <a:ea typeface="ＭＳ Ｐゴシック" charset="0"/>
              </a:defRPr>
            </a:lvl3pPr>
            <a:lvl4pPr marL="1630505" indent="-232929">
              <a:defRPr>
                <a:solidFill>
                  <a:schemeClr val="tx1"/>
                </a:solidFill>
                <a:latin typeface="Calibri" charset="0"/>
                <a:ea typeface="ＭＳ Ｐゴシック" charset="0"/>
              </a:defRPr>
            </a:lvl4pPr>
            <a:lvl5pPr marL="2096365" indent="-232929">
              <a:defRPr>
                <a:solidFill>
                  <a:schemeClr val="tx1"/>
                </a:solidFill>
                <a:latin typeface="Calibri" charset="0"/>
                <a:ea typeface="ＭＳ Ｐゴシック" charset="0"/>
              </a:defRPr>
            </a:lvl5pPr>
            <a:lvl6pPr marL="2562224" indent="-232929" eaLnBrk="0" fontAlgn="base" hangingPunct="0">
              <a:spcBef>
                <a:spcPct val="0"/>
              </a:spcBef>
              <a:spcAft>
                <a:spcPct val="0"/>
              </a:spcAft>
              <a:defRPr>
                <a:solidFill>
                  <a:schemeClr val="tx1"/>
                </a:solidFill>
                <a:latin typeface="Calibri" charset="0"/>
                <a:ea typeface="ＭＳ Ｐゴシック" charset="0"/>
              </a:defRPr>
            </a:lvl6pPr>
            <a:lvl7pPr marL="3028082" indent="-232929" eaLnBrk="0" fontAlgn="base" hangingPunct="0">
              <a:spcBef>
                <a:spcPct val="0"/>
              </a:spcBef>
              <a:spcAft>
                <a:spcPct val="0"/>
              </a:spcAft>
              <a:defRPr>
                <a:solidFill>
                  <a:schemeClr val="tx1"/>
                </a:solidFill>
                <a:latin typeface="Calibri" charset="0"/>
                <a:ea typeface="ＭＳ Ｐゴシック" charset="0"/>
              </a:defRPr>
            </a:lvl7pPr>
            <a:lvl8pPr marL="3493941" indent="-232929" eaLnBrk="0" fontAlgn="base" hangingPunct="0">
              <a:spcBef>
                <a:spcPct val="0"/>
              </a:spcBef>
              <a:spcAft>
                <a:spcPct val="0"/>
              </a:spcAft>
              <a:defRPr>
                <a:solidFill>
                  <a:schemeClr val="tx1"/>
                </a:solidFill>
                <a:latin typeface="Calibri" charset="0"/>
                <a:ea typeface="ＭＳ Ｐゴシック" charset="0"/>
              </a:defRPr>
            </a:lvl8pPr>
            <a:lvl9pPr marL="3959800" indent="-232929" eaLnBrk="0" fontAlgn="base" hangingPunct="0">
              <a:spcBef>
                <a:spcPct val="0"/>
              </a:spcBef>
              <a:spcAft>
                <a:spcPct val="0"/>
              </a:spcAft>
              <a:defRPr>
                <a:solidFill>
                  <a:schemeClr val="tx1"/>
                </a:solidFill>
                <a:latin typeface="Calibri" charset="0"/>
                <a:ea typeface="ＭＳ Ｐゴシック" charset="0"/>
              </a:defRPr>
            </a:lvl9pPr>
          </a:lstStyle>
          <a:p>
            <a:fld id="{690E7E3D-06A2-4246-9EA6-5E170493D24E}" type="slidenum">
              <a:rPr lang="en-US"/>
              <a:pPr/>
              <a:t>90</a:t>
            </a:fld>
            <a:endParaRPr lang="en-US"/>
          </a:p>
        </p:txBody>
      </p:sp>
    </p:spTree>
    <p:extLst>
      <p:ext uri="{BB962C8B-B14F-4D97-AF65-F5344CB8AC3E}">
        <p14:creationId xmlns:p14="http://schemas.microsoft.com/office/powerpoint/2010/main" val="1486100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ma14="http://schemas.microsoft.com/office/mac/drawingml/2011/main" xmlns:mv="urn:schemas-microsoft-com:mac:vml" xmlns:mc="http://schemas.openxmlformats.org/markup-compatibility/2006" val="1"/>
            </a:ext>
          </a:extLst>
        </p:spPr>
      </p:sp>
      <p:sp>
        <p:nvSpPr>
          <p:cNvPr id="117763" name="Notes Placeholder 2"/>
          <p:cNvSpPr>
            <a:spLocks noGrp="1"/>
          </p:cNvSpPr>
          <p:nvPr>
            <p:ph type="body" idx="1"/>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rPr>
              <a:t>Assessments- Per our conversation, mobilizing and organizing are two different things.  Assessment for organizing focus solely on non-members.  Existing members come into play based on their relationships/ influence/ willing to assist in getting non-members to join. </a:t>
            </a:r>
          </a:p>
          <a:p>
            <a:pPr eaLnBrk="1" hangingPunct="1">
              <a:spcBef>
                <a:spcPct val="0"/>
              </a:spcBef>
            </a:pPr>
            <a:endParaRPr lang="en-US">
              <a:latin typeface="Calibri" charset="0"/>
              <a:ea typeface="ＭＳ Ｐゴシック" charset="0"/>
            </a:endParaRPr>
          </a:p>
          <a:p>
            <a:pPr eaLnBrk="1" hangingPunct="1">
              <a:spcBef>
                <a:spcPct val="0"/>
              </a:spcBef>
            </a:pPr>
            <a:r>
              <a:rPr lang="en-US">
                <a:latin typeface="Calibri" charset="0"/>
                <a:ea typeface="ＭＳ Ｐゴシック" charset="0"/>
              </a:rPr>
              <a:t>In our pre-visit assessments with our organizing committee (which was basically the E-Board) we coded guys orange if they were an unknown OR based on what contact at the station said.  We only ever coded anybody red if they were known to be anti-union.  It's worth noting that over the period of a few years (or a career) that some folks won't be stationary in their attitudes.  This is an ONGOING process and we've signed up a few of our original reds along the way. </a:t>
            </a:r>
          </a:p>
        </p:txBody>
      </p:sp>
      <p:sp>
        <p:nvSpPr>
          <p:cNvPr id="117764" name="Slide Number Placeholder 3"/>
          <p:cNvSpPr>
            <a:spLocks noGrp="1"/>
          </p:cNvSpPr>
          <p:nvPr>
            <p:ph type="sldNum" sz="quarter" idx="5"/>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8650102" indent="-38184243">
              <a:defRPr>
                <a:solidFill>
                  <a:schemeClr val="tx1"/>
                </a:solidFill>
                <a:latin typeface="Calibri" charset="0"/>
                <a:ea typeface="ＭＳ Ｐゴシック" charset="0"/>
              </a:defRPr>
            </a:lvl2pPr>
            <a:lvl3pPr marL="1164647" indent="-232929">
              <a:defRPr>
                <a:solidFill>
                  <a:schemeClr val="tx1"/>
                </a:solidFill>
                <a:latin typeface="Calibri" charset="0"/>
                <a:ea typeface="ＭＳ Ｐゴシック" charset="0"/>
              </a:defRPr>
            </a:lvl3pPr>
            <a:lvl4pPr marL="1630505" indent="-232929">
              <a:defRPr>
                <a:solidFill>
                  <a:schemeClr val="tx1"/>
                </a:solidFill>
                <a:latin typeface="Calibri" charset="0"/>
                <a:ea typeface="ＭＳ Ｐゴシック" charset="0"/>
              </a:defRPr>
            </a:lvl4pPr>
            <a:lvl5pPr marL="2096365" indent="-232929">
              <a:defRPr>
                <a:solidFill>
                  <a:schemeClr val="tx1"/>
                </a:solidFill>
                <a:latin typeface="Calibri" charset="0"/>
                <a:ea typeface="ＭＳ Ｐゴシック" charset="0"/>
              </a:defRPr>
            </a:lvl5pPr>
            <a:lvl6pPr marL="2562224" indent="-232929" eaLnBrk="0" fontAlgn="base" hangingPunct="0">
              <a:spcBef>
                <a:spcPct val="0"/>
              </a:spcBef>
              <a:spcAft>
                <a:spcPct val="0"/>
              </a:spcAft>
              <a:defRPr>
                <a:solidFill>
                  <a:schemeClr val="tx1"/>
                </a:solidFill>
                <a:latin typeface="Calibri" charset="0"/>
                <a:ea typeface="ＭＳ Ｐゴシック" charset="0"/>
              </a:defRPr>
            </a:lvl6pPr>
            <a:lvl7pPr marL="3028082" indent="-232929" eaLnBrk="0" fontAlgn="base" hangingPunct="0">
              <a:spcBef>
                <a:spcPct val="0"/>
              </a:spcBef>
              <a:spcAft>
                <a:spcPct val="0"/>
              </a:spcAft>
              <a:defRPr>
                <a:solidFill>
                  <a:schemeClr val="tx1"/>
                </a:solidFill>
                <a:latin typeface="Calibri" charset="0"/>
                <a:ea typeface="ＭＳ Ｐゴシック" charset="0"/>
              </a:defRPr>
            </a:lvl7pPr>
            <a:lvl8pPr marL="3493941" indent="-232929" eaLnBrk="0" fontAlgn="base" hangingPunct="0">
              <a:spcBef>
                <a:spcPct val="0"/>
              </a:spcBef>
              <a:spcAft>
                <a:spcPct val="0"/>
              </a:spcAft>
              <a:defRPr>
                <a:solidFill>
                  <a:schemeClr val="tx1"/>
                </a:solidFill>
                <a:latin typeface="Calibri" charset="0"/>
                <a:ea typeface="ＭＳ Ｐゴシック" charset="0"/>
              </a:defRPr>
            </a:lvl8pPr>
            <a:lvl9pPr marL="3959800" indent="-232929" eaLnBrk="0" fontAlgn="base" hangingPunct="0">
              <a:spcBef>
                <a:spcPct val="0"/>
              </a:spcBef>
              <a:spcAft>
                <a:spcPct val="0"/>
              </a:spcAft>
              <a:defRPr>
                <a:solidFill>
                  <a:schemeClr val="tx1"/>
                </a:solidFill>
                <a:latin typeface="Calibri" charset="0"/>
                <a:ea typeface="ＭＳ Ｐゴシック" charset="0"/>
              </a:defRPr>
            </a:lvl9pPr>
          </a:lstStyle>
          <a:p>
            <a:fld id="{EB52335D-FBD6-CA48-850B-EF9E11FE2D08}" type="slidenum">
              <a:rPr lang="en-US"/>
              <a:pPr/>
              <a:t>92</a:t>
            </a:fld>
            <a:endParaRPr lang="en-US"/>
          </a:p>
        </p:txBody>
      </p:sp>
    </p:spTree>
    <p:extLst>
      <p:ext uri="{BB962C8B-B14F-4D97-AF65-F5344CB8AC3E}">
        <p14:creationId xmlns:p14="http://schemas.microsoft.com/office/powerpoint/2010/main" val="4265772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2</a:t>
            </a:fld>
            <a:endParaRPr lang="en-US"/>
          </a:p>
        </p:txBody>
      </p:sp>
    </p:spTree>
    <p:extLst>
      <p:ext uri="{BB962C8B-B14F-4D97-AF65-F5344CB8AC3E}">
        <p14:creationId xmlns:p14="http://schemas.microsoft.com/office/powerpoint/2010/main" val="3258224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Blank on purpose. Questions. Getting reading for closing.</a:t>
            </a:r>
          </a:p>
        </p:txBody>
      </p:sp>
      <p:sp>
        <p:nvSpPr>
          <p:cNvPr id="4" name="Slide Number Placeholder 3"/>
          <p:cNvSpPr>
            <a:spLocks noGrp="1"/>
          </p:cNvSpPr>
          <p:nvPr>
            <p:ph type="sldNum" sz="quarter" idx="5"/>
          </p:nvPr>
        </p:nvSpPr>
        <p:spPr/>
        <p:txBody>
          <a:bodyPr/>
          <a:lstStyle/>
          <a:p>
            <a:fld id="{39DE559D-2ACA-4EE9-B65E-1ACCD042CEB3}" type="slidenum">
              <a:rPr lang="en-US" smtClean="0"/>
              <a:t>94</a:t>
            </a:fld>
            <a:endParaRPr lang="en-US"/>
          </a:p>
        </p:txBody>
      </p:sp>
    </p:spTree>
    <p:extLst>
      <p:ext uri="{BB962C8B-B14F-4D97-AF65-F5344CB8AC3E}">
        <p14:creationId xmlns:p14="http://schemas.microsoft.com/office/powerpoint/2010/main" val="2236626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ma14="http://schemas.microsoft.com/office/mac/drawingml/2011/main" xmlns:mv="urn:schemas-microsoft-com:mac:vml" xmlns:mc="http://schemas.openxmlformats.org/markup-compatibility/2006" val="1"/>
            </a:ext>
          </a:extLst>
        </p:spPr>
      </p:sp>
      <p:sp>
        <p:nvSpPr>
          <p:cNvPr id="8195" name="Notes Placeholder 2"/>
          <p:cNvSpPr>
            <a:spLocks noGrp="1"/>
          </p:cNvSpPr>
          <p:nvPr>
            <p:ph type="body" idx="1"/>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rPr>
              <a:t>Here we are telling you you have to add all this extra work in your already busy day.</a:t>
            </a:r>
          </a:p>
          <a:p>
            <a:pPr eaLnBrk="1" hangingPunct="1">
              <a:spcBef>
                <a:spcPct val="0"/>
              </a:spcBef>
            </a:pPr>
            <a:r>
              <a:rPr lang="en-US">
                <a:latin typeface="Calibri" charset="0"/>
                <a:ea typeface="ＭＳ Ｐゴシック" charset="0"/>
              </a:rPr>
              <a:t>Planning and Priority is key. </a:t>
            </a:r>
          </a:p>
        </p:txBody>
      </p:sp>
      <p:sp>
        <p:nvSpPr>
          <p:cNvPr id="8196" name="Slide Number Placeholder 3"/>
          <p:cNvSpPr>
            <a:spLocks noGrp="1"/>
          </p:cNvSpPr>
          <p:nvPr>
            <p:ph type="sldNum" sz="quarter" idx="5"/>
          </p:nvPr>
        </p:nvSpPr>
        <p:spPr bwMode="auto">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8650102" indent="-38184243">
              <a:defRPr>
                <a:solidFill>
                  <a:schemeClr val="tx1"/>
                </a:solidFill>
                <a:latin typeface="Calibri" charset="0"/>
                <a:ea typeface="ＭＳ Ｐゴシック" charset="0"/>
              </a:defRPr>
            </a:lvl2pPr>
            <a:lvl3pPr marL="1164647" indent="-232929">
              <a:defRPr>
                <a:solidFill>
                  <a:schemeClr val="tx1"/>
                </a:solidFill>
                <a:latin typeface="Calibri" charset="0"/>
                <a:ea typeface="ＭＳ Ｐゴシック" charset="0"/>
              </a:defRPr>
            </a:lvl3pPr>
            <a:lvl4pPr marL="1630505" indent="-232929">
              <a:defRPr>
                <a:solidFill>
                  <a:schemeClr val="tx1"/>
                </a:solidFill>
                <a:latin typeface="Calibri" charset="0"/>
                <a:ea typeface="ＭＳ Ｐゴシック" charset="0"/>
              </a:defRPr>
            </a:lvl4pPr>
            <a:lvl5pPr marL="2096365" indent="-232929">
              <a:defRPr>
                <a:solidFill>
                  <a:schemeClr val="tx1"/>
                </a:solidFill>
                <a:latin typeface="Calibri" charset="0"/>
                <a:ea typeface="ＭＳ Ｐゴシック" charset="0"/>
              </a:defRPr>
            </a:lvl5pPr>
            <a:lvl6pPr marL="2562224" indent="-232929" eaLnBrk="0" fontAlgn="base" hangingPunct="0">
              <a:spcBef>
                <a:spcPct val="0"/>
              </a:spcBef>
              <a:spcAft>
                <a:spcPct val="0"/>
              </a:spcAft>
              <a:defRPr>
                <a:solidFill>
                  <a:schemeClr val="tx1"/>
                </a:solidFill>
                <a:latin typeface="Calibri" charset="0"/>
                <a:ea typeface="ＭＳ Ｐゴシック" charset="0"/>
              </a:defRPr>
            </a:lvl6pPr>
            <a:lvl7pPr marL="3028082" indent="-232929" eaLnBrk="0" fontAlgn="base" hangingPunct="0">
              <a:spcBef>
                <a:spcPct val="0"/>
              </a:spcBef>
              <a:spcAft>
                <a:spcPct val="0"/>
              </a:spcAft>
              <a:defRPr>
                <a:solidFill>
                  <a:schemeClr val="tx1"/>
                </a:solidFill>
                <a:latin typeface="Calibri" charset="0"/>
                <a:ea typeface="ＭＳ Ｐゴシック" charset="0"/>
              </a:defRPr>
            </a:lvl7pPr>
            <a:lvl8pPr marL="3493941" indent="-232929" eaLnBrk="0" fontAlgn="base" hangingPunct="0">
              <a:spcBef>
                <a:spcPct val="0"/>
              </a:spcBef>
              <a:spcAft>
                <a:spcPct val="0"/>
              </a:spcAft>
              <a:defRPr>
                <a:solidFill>
                  <a:schemeClr val="tx1"/>
                </a:solidFill>
                <a:latin typeface="Calibri" charset="0"/>
                <a:ea typeface="ＭＳ Ｐゴシック" charset="0"/>
              </a:defRPr>
            </a:lvl8pPr>
            <a:lvl9pPr marL="3959800" indent="-232929" eaLnBrk="0" fontAlgn="base" hangingPunct="0">
              <a:spcBef>
                <a:spcPct val="0"/>
              </a:spcBef>
              <a:spcAft>
                <a:spcPct val="0"/>
              </a:spcAft>
              <a:defRPr>
                <a:solidFill>
                  <a:schemeClr val="tx1"/>
                </a:solidFill>
                <a:latin typeface="Calibri" charset="0"/>
                <a:ea typeface="ＭＳ Ｐゴシック" charset="0"/>
              </a:defRPr>
            </a:lvl9pPr>
          </a:lstStyle>
          <a:p>
            <a:fld id="{797A1B26-5471-D04A-950B-ECE303FFD4AF}" type="slidenum">
              <a:rPr lang="en-US"/>
              <a:pPr/>
              <a:t>97</a:t>
            </a:fld>
            <a:endParaRPr lang="en-US"/>
          </a:p>
        </p:txBody>
      </p:sp>
    </p:spTree>
    <p:extLst>
      <p:ext uri="{BB962C8B-B14F-4D97-AF65-F5344CB8AC3E}">
        <p14:creationId xmlns:p14="http://schemas.microsoft.com/office/powerpoint/2010/main" val="4106571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3</a:t>
            </a:fld>
            <a:endParaRPr lang="en-US"/>
          </a:p>
        </p:txBody>
      </p:sp>
    </p:spTree>
    <p:extLst>
      <p:ext uri="{BB962C8B-B14F-4D97-AF65-F5344CB8AC3E}">
        <p14:creationId xmlns:p14="http://schemas.microsoft.com/office/powerpoint/2010/main" val="2607423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C4D323B-A969-4A9B-B79B-51708842410B}" type="slidenum">
              <a:rPr lang="en-US" smtClean="0"/>
              <a:pPr/>
              <a:t>17</a:t>
            </a:fld>
            <a:endParaRPr lang="en-US"/>
          </a:p>
        </p:txBody>
      </p:sp>
    </p:spTree>
    <p:extLst>
      <p:ext uri="{BB962C8B-B14F-4D97-AF65-F5344CB8AC3E}">
        <p14:creationId xmlns:p14="http://schemas.microsoft.com/office/powerpoint/2010/main" val="3524576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20</a:t>
            </a:fld>
            <a:endParaRPr lang="en-US"/>
          </a:p>
        </p:txBody>
      </p:sp>
    </p:spTree>
    <p:extLst>
      <p:ext uri="{BB962C8B-B14F-4D97-AF65-F5344CB8AC3E}">
        <p14:creationId xmlns:p14="http://schemas.microsoft.com/office/powerpoint/2010/main" val="264692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21</a:t>
            </a:fld>
            <a:endParaRPr lang="en-US"/>
          </a:p>
        </p:txBody>
      </p:sp>
    </p:spTree>
    <p:extLst>
      <p:ext uri="{BB962C8B-B14F-4D97-AF65-F5344CB8AC3E}">
        <p14:creationId xmlns:p14="http://schemas.microsoft.com/office/powerpoint/2010/main" val="3922505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27</a:t>
            </a:fld>
            <a:endParaRPr lang="en-US"/>
          </a:p>
        </p:txBody>
      </p:sp>
    </p:spTree>
    <p:extLst>
      <p:ext uri="{BB962C8B-B14F-4D97-AF65-F5344CB8AC3E}">
        <p14:creationId xmlns:p14="http://schemas.microsoft.com/office/powerpoint/2010/main" val="197109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E559D-2ACA-4EE9-B65E-1ACCD042CEB3}" type="slidenum">
              <a:rPr lang="en-US" smtClean="0"/>
              <a:t>31</a:t>
            </a:fld>
            <a:endParaRPr lang="en-US"/>
          </a:p>
        </p:txBody>
      </p:sp>
    </p:spTree>
    <p:extLst>
      <p:ext uri="{BB962C8B-B14F-4D97-AF65-F5344CB8AC3E}">
        <p14:creationId xmlns:p14="http://schemas.microsoft.com/office/powerpoint/2010/main" val="3921241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E559D-2ACA-4EE9-B65E-1ACCD042CEB3}" type="slidenum">
              <a:rPr lang="en-US" smtClean="0"/>
              <a:t>32</a:t>
            </a:fld>
            <a:endParaRPr lang="en-US"/>
          </a:p>
        </p:txBody>
      </p:sp>
    </p:spTree>
    <p:extLst>
      <p:ext uri="{BB962C8B-B14F-4D97-AF65-F5344CB8AC3E}">
        <p14:creationId xmlns:p14="http://schemas.microsoft.com/office/powerpoint/2010/main" val="1595569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and Conten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9231" y="2153663"/>
            <a:ext cx="11261558" cy="2270710"/>
          </a:xfrm>
          <a:prstGeom prst="rect">
            <a:avLst/>
          </a:prstGeom>
        </p:spPr>
        <p:txBody>
          <a:bodyPr anchor="b"/>
          <a:lstStyle>
            <a:lvl1pPr algn="ctr">
              <a:defRPr sz="4000">
                <a:solidFill>
                  <a:schemeClr val="tx1"/>
                </a:solidFill>
                <a:latin typeface="Arial" panose="020B0604020202020204" pitchFamily="34" charset="0"/>
                <a:cs typeface="Arial" panose="020B0604020202020204" pitchFamily="34" charset="0"/>
              </a:defRPr>
            </a:lvl1pPr>
          </a:lstStyle>
          <a:p>
            <a:r>
              <a:rPr lang="en-US" dirty="0"/>
              <a:t>Click to edit Master title style </a:t>
            </a:r>
          </a:p>
        </p:txBody>
      </p:sp>
      <p:sp>
        <p:nvSpPr>
          <p:cNvPr id="3" name="Subtitle 2"/>
          <p:cNvSpPr>
            <a:spLocks noGrp="1"/>
          </p:cNvSpPr>
          <p:nvPr>
            <p:ph type="subTitle" idx="1"/>
          </p:nvPr>
        </p:nvSpPr>
        <p:spPr>
          <a:xfrm>
            <a:off x="1524000" y="4516448"/>
            <a:ext cx="9144000" cy="1655762"/>
          </a:xfrm>
        </p:spPr>
        <p:txBody>
          <a:bodyPr/>
          <a:lstStyle>
            <a:lvl1pPr marL="0" indent="0" algn="ctr">
              <a:buNone/>
              <a:defRPr sz="2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5" name="Footer Placeholder 4"/>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2799461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047182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2">
    <p:spTree>
      <p:nvGrpSpPr>
        <p:cNvPr id="1" name=""/>
        <p:cNvGrpSpPr/>
        <p:nvPr/>
      </p:nvGrpSpPr>
      <p:grpSpPr>
        <a:xfrm>
          <a:off x="0" y="0"/>
          <a:ext cx="0" cy="0"/>
          <a:chOff x="0" y="0"/>
          <a:chExt cx="0" cy="0"/>
        </a:xfrm>
      </p:grpSpPr>
      <p:sp>
        <p:nvSpPr>
          <p:cNvPr id="7" name="Rechteck 6"/>
          <p:cNvSpPr/>
          <p:nvPr userDrawn="1"/>
        </p:nvSpPr>
        <p:spPr bwMode="auto">
          <a:xfrm flipV="1">
            <a:off x="2" y="5803200"/>
            <a:ext cx="12191997" cy="1054800"/>
          </a:xfrm>
          <a:prstGeom prst="rect">
            <a:avLst/>
          </a:prstGeom>
          <a:solidFill>
            <a:srgbClr val="EAEAEA"/>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pPr lvl="0"/>
            <a:endParaRPr lang="de-DE" dirty="0"/>
          </a:p>
        </p:txBody>
      </p:sp>
      <p:sp>
        <p:nvSpPr>
          <p:cNvPr id="9" name="Rechteck 8"/>
          <p:cNvSpPr/>
          <p:nvPr userDrawn="1"/>
        </p:nvSpPr>
        <p:spPr bwMode="auto">
          <a:xfrm>
            <a:off x="2" y="0"/>
            <a:ext cx="12191997" cy="5803200"/>
          </a:xfrm>
          <a:prstGeom prst="rect">
            <a:avLst/>
          </a:prstGeom>
          <a:solidFill>
            <a:srgbClr val="262626"/>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pPr lvl="0"/>
            <a:endParaRPr lang="de-DE" dirty="0"/>
          </a:p>
        </p:txBody>
      </p:sp>
      <p:sp>
        <p:nvSpPr>
          <p:cNvPr id="5" name="Fußzeilenplatzhalter 4"/>
          <p:cNvSpPr>
            <a:spLocks noGrp="1"/>
          </p:cNvSpPr>
          <p:nvPr>
            <p:ph type="ftr" sz="quarter" idx="11"/>
          </p:nvPr>
        </p:nvSpPr>
        <p:spPr/>
        <p:txBody>
          <a:bodyPr/>
          <a:lstStyle/>
          <a:p>
            <a:endParaRPr lang="en-US" dirty="0"/>
          </a:p>
        </p:txBody>
      </p:sp>
      <p:sp>
        <p:nvSpPr>
          <p:cNvPr id="6" name="Foliennummernplatzhalter 5"/>
          <p:cNvSpPr>
            <a:spLocks noGrp="1"/>
          </p:cNvSpPr>
          <p:nvPr>
            <p:ph type="sldNum" sz="quarter" idx="12"/>
          </p:nvPr>
        </p:nvSpPr>
        <p:spPr/>
        <p:txBody>
          <a:bodyPr/>
          <a:lstStyle/>
          <a:p>
            <a:fld id="{75A4F164-3A46-4CEE-A25C-CA523D5E42F3}" type="slidenum">
              <a:rPr lang="en-US" smtClean="0"/>
              <a:pPr/>
              <a:t>‹#›</a:t>
            </a:fld>
            <a:endParaRPr lang="en-US" dirty="0"/>
          </a:p>
        </p:txBody>
      </p:sp>
      <p:sp>
        <p:nvSpPr>
          <p:cNvPr id="13" name="Titel 1"/>
          <p:cNvSpPr>
            <a:spLocks noGrp="1"/>
          </p:cNvSpPr>
          <p:nvPr>
            <p:ph type="title"/>
          </p:nvPr>
        </p:nvSpPr>
        <p:spPr>
          <a:xfrm>
            <a:off x="1044512" y="2"/>
            <a:ext cx="10102979" cy="3741441"/>
          </a:xfrm>
        </p:spPr>
        <p:txBody>
          <a:bodyPr anchor="b" anchorCtr="0">
            <a:noAutofit/>
          </a:bodyPr>
          <a:lstStyle>
            <a:lvl1pPr algn="ctr">
              <a:lnSpc>
                <a:spcPct val="80000"/>
              </a:lnSpc>
              <a:defRPr sz="7000" b="0" cap="all">
                <a:solidFill>
                  <a:srgbClr val="FFFFFF"/>
                </a:solidFill>
                <a:latin typeface="Bebas Neue" pitchFamily="34" charset="0"/>
              </a:defRPr>
            </a:lvl1pPr>
          </a:lstStyle>
          <a:p>
            <a:r>
              <a:rPr lang="de-DE" dirty="0"/>
              <a:t>Titelmasterformat durch Klicken bearbeiten</a:t>
            </a:r>
            <a:endParaRPr lang="en-US" dirty="0"/>
          </a:p>
        </p:txBody>
      </p:sp>
      <p:sp>
        <p:nvSpPr>
          <p:cNvPr id="14" name="Textplatzhalter 2"/>
          <p:cNvSpPr>
            <a:spLocks noGrp="1"/>
          </p:cNvSpPr>
          <p:nvPr>
            <p:ph type="body" idx="1"/>
          </p:nvPr>
        </p:nvSpPr>
        <p:spPr>
          <a:xfrm>
            <a:off x="1044512" y="3741443"/>
            <a:ext cx="10102979" cy="2061759"/>
          </a:xfrm>
        </p:spPr>
        <p:txBody>
          <a:bodyPr anchor="t" anchorCtr="0"/>
          <a:lstStyle>
            <a:lvl1pPr marL="0" indent="0" algn="ctr">
              <a:lnSpc>
                <a:spcPct val="80000"/>
              </a:lnSpc>
              <a:buNone/>
              <a:defRPr sz="3200">
                <a:solidFill>
                  <a:srgbClr val="B2B2B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Tree>
    <p:extLst>
      <p:ext uri="{BB962C8B-B14F-4D97-AF65-F5344CB8AC3E}">
        <p14:creationId xmlns:p14="http://schemas.microsoft.com/office/powerpoint/2010/main" val="1704200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ustom Slide - Opening Slide 1">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17" y="2245770"/>
            <a:ext cx="11090366" cy="2387600"/>
          </a:xfrm>
          <a:prstGeom prst="rect">
            <a:avLst/>
          </a:prstGeom>
        </p:spPr>
        <p:txBody>
          <a:bodyPr anchor="b">
            <a:normAutofit/>
          </a:bodyPr>
          <a:lstStyle>
            <a:lvl1pPr algn="ctr">
              <a:defRPr sz="40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550817" y="4725445"/>
            <a:ext cx="11090366" cy="1655762"/>
          </a:xfrm>
          <a:prstGeom prst="rect">
            <a:avLst/>
          </a:prstGeom>
        </p:spPr>
        <p:txBody>
          <a:bodyPr>
            <a:normAutofit/>
          </a:bodyPr>
          <a:lstStyle>
            <a:lvl1pPr marL="0" indent="0" algn="ctr">
              <a:buNone/>
              <a:defRPr sz="32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8491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Slide - Opening Slide Blank">
    <p:spTree>
      <p:nvGrpSpPr>
        <p:cNvPr id="1" name=""/>
        <p:cNvGrpSpPr/>
        <p:nvPr/>
      </p:nvGrpSpPr>
      <p:grpSpPr>
        <a:xfrm>
          <a:off x="0" y="0"/>
          <a:ext cx="0" cy="0"/>
          <a:chOff x="0" y="0"/>
          <a:chExt cx="0" cy="0"/>
        </a:xfrm>
      </p:grpSpPr>
      <p:sp>
        <p:nvSpPr>
          <p:cNvPr id="2" name="Title 1"/>
          <p:cNvSpPr>
            <a:spLocks noGrp="1"/>
          </p:cNvSpPr>
          <p:nvPr>
            <p:ph type="title"/>
          </p:nvPr>
        </p:nvSpPr>
        <p:spPr>
          <a:xfrm>
            <a:off x="554737" y="2249424"/>
            <a:ext cx="11091672" cy="2386584"/>
          </a:xfrm>
          <a:prstGeom prst="rect">
            <a:avLst/>
          </a:prstGeom>
        </p:spPr>
        <p:txBody>
          <a:bodyPr anchor="b" anchorCtr="0">
            <a:normAutofit/>
          </a:bodyPr>
          <a:lstStyle>
            <a:lvl1pPr algn="ctr">
              <a:defRPr sz="40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6" name="Subtitle 2"/>
          <p:cNvSpPr>
            <a:spLocks noGrp="1"/>
          </p:cNvSpPr>
          <p:nvPr>
            <p:ph type="subTitle" idx="1"/>
          </p:nvPr>
        </p:nvSpPr>
        <p:spPr>
          <a:xfrm>
            <a:off x="550817" y="4725445"/>
            <a:ext cx="11090366" cy="1655762"/>
          </a:xfrm>
          <a:prstGeom prst="rect">
            <a:avLst/>
          </a:prstGeom>
        </p:spPr>
        <p:txBody>
          <a:bodyPr>
            <a:normAutofit/>
          </a:bodyPr>
          <a:lstStyle>
            <a:lvl1pPr marL="0" indent="0" algn="ctr">
              <a:buNone/>
              <a:defRPr sz="32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06274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259" y="1097280"/>
            <a:ext cx="11261562" cy="4669666"/>
          </a:xfrm>
        </p:spPr>
        <p:txBody>
          <a:bodyPr/>
          <a:lstStyle>
            <a:lvl1pPr marL="0" indent="0">
              <a:lnSpc>
                <a:spcPct val="100000"/>
              </a:lnSpc>
              <a:buNone/>
              <a:defRPr sz="3200" b="0">
                <a:effectLst/>
                <a:latin typeface="Arial" panose="020B0604020202020204" pitchFamily="34" charset="0"/>
                <a:cs typeface="Arial" panose="020B0604020202020204" pitchFamily="34" charset="0"/>
              </a:defRPr>
            </a:lvl1pPr>
            <a:lvl2pPr marL="6858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2800" baseline="0">
                <a:effectLst/>
                <a:latin typeface="Arial" panose="020B0604020202020204" pitchFamily="34" charset="0"/>
                <a:cs typeface="Arial" panose="020B0604020202020204" pitchFamily="34" charset="0"/>
              </a:defRPr>
            </a:lvl2pPr>
            <a:lvl3pPr marL="1257300" indent="-458788">
              <a:defRPr sz="2400">
                <a:effectLst/>
                <a:latin typeface="Arial" panose="020B0604020202020204" pitchFamily="34" charset="0"/>
                <a:cs typeface="Arial" panose="020B0604020202020204" pitchFamily="34" charset="0"/>
              </a:defRPr>
            </a:lvl3pPr>
            <a:lvl4pPr marL="1257300" indent="0">
              <a:buNone/>
              <a:defRPr sz="2000">
                <a:effectLst/>
                <a:latin typeface="Arial" panose="020B0604020202020204" pitchFamily="34" charset="0"/>
                <a:cs typeface="Arial" panose="020B0604020202020204" pitchFamily="34" charset="0"/>
              </a:defRPr>
            </a:lvl4pPr>
            <a:lvl5pPr>
              <a:defRPr sz="1600">
                <a:effectLst/>
                <a:latin typeface="Arial" panose="020B0604020202020204" pitchFamily="34" charset="0"/>
                <a:cs typeface="Arial" panose="020B0604020202020204" pitchFamily="34" charset="0"/>
              </a:defRPr>
            </a:lvl5pPr>
          </a:lstStyle>
          <a:p>
            <a:pPr lvl="0"/>
            <a:r>
              <a:rPr lang="en-US" altLang="en-US" dirty="0"/>
              <a:t>Click to edit Master text styles</a:t>
            </a:r>
          </a:p>
          <a:p>
            <a:pPr lvl="1"/>
            <a:r>
              <a:rPr lang="en-US" altLang="en-US" dirty="0"/>
              <a:t>Bulleted item</a:t>
            </a:r>
          </a:p>
          <a:p>
            <a:pPr marL="685800" marR="0" lvl="1"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a:pPr>
            <a:r>
              <a:rPr lang="en-US" altLang="en-US" dirty="0"/>
              <a:t>Bulleted item</a:t>
            </a:r>
          </a:p>
          <a:p>
            <a:pPr marL="1257300" marR="0" lvl="2"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a:pPr>
            <a:r>
              <a:rPr lang="en-US" altLang="en-US" dirty="0"/>
              <a:t>Bulleted item </a:t>
            </a:r>
          </a:p>
          <a:p>
            <a:pPr marL="1600200" marR="0" lvl="3"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a:pPr>
            <a:r>
              <a:rPr lang="en-US" altLang="en-US" dirty="0"/>
              <a:t>Bulleted item </a:t>
            </a:r>
          </a:p>
          <a:p>
            <a:pPr lvl="2"/>
            <a:endParaRPr lang="en-US" altLang="en-US" dirty="0"/>
          </a:p>
          <a:p>
            <a:pPr lvl="1"/>
            <a:endParaRPr lang="en-US" altLang="en-US" dirty="0"/>
          </a:p>
          <a:p>
            <a:pPr marL="514350" marR="0" lvl="1" indent="-171450" algn="l" defTabSz="685800" rtl="0" eaLnBrk="0" fontAlgn="base" latinLnBrk="0" hangingPunct="0">
              <a:lnSpc>
                <a:spcPct val="90000"/>
              </a:lnSpc>
              <a:spcBef>
                <a:spcPts val="375"/>
              </a:spcBef>
              <a:spcAft>
                <a:spcPct val="0"/>
              </a:spcAft>
              <a:buClrTx/>
              <a:buSzTx/>
              <a:buFont typeface="Arial" panose="020B0604020202020204" pitchFamily="34" charset="0"/>
              <a:buChar char="•"/>
              <a:tabLst/>
              <a:defRPr/>
            </a:pPr>
            <a:endParaRPr lang="en-US" altLang="en-US" dirty="0"/>
          </a:p>
        </p:txBody>
      </p:sp>
      <p:sp>
        <p:nvSpPr>
          <p:cNvPr id="9"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000"/>
            </a:lvl1pPr>
          </a:lstStyle>
          <a:p>
            <a:pPr lvl="0"/>
            <a:r>
              <a:rPr lang="en-US" altLang="en-US" dirty="0"/>
              <a:t>Click to Edit Master Title Style</a:t>
            </a:r>
          </a:p>
        </p:txBody>
      </p:sp>
      <p:sp>
        <p:nvSpPr>
          <p:cNvPr id="4" name="Footer Placeholder 3"/>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486997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632" y="1097280"/>
            <a:ext cx="11261562" cy="4946904"/>
          </a:xfrm>
        </p:spPr>
        <p:txBody>
          <a:bodyPr/>
          <a:lstStyle>
            <a:lvl1pPr>
              <a:lnSpc>
                <a:spcPct val="100000"/>
              </a:lnSpc>
              <a:defRPr lang="en-US" altLang="en-US" sz="3200" b="0" kern="1200" dirty="0" smtClean="0">
                <a:solidFill>
                  <a:schemeClr val="tx1"/>
                </a:solidFill>
                <a:effectLst/>
                <a:latin typeface="Arial" panose="020B0604020202020204" pitchFamily="34" charset="0"/>
                <a:ea typeface="+mn-ea"/>
                <a:cs typeface="Arial" panose="020B0604020202020204" pitchFamily="34" charset="0"/>
              </a:defRPr>
            </a:lvl1pPr>
            <a:lvl2pPr marL="800100" indent="-342900">
              <a:lnSpc>
                <a:spcPct val="100000"/>
              </a:lnSpc>
              <a:defRPr sz="2800">
                <a:effectLst/>
                <a:latin typeface="Arial" panose="020B0604020202020204" pitchFamily="34" charset="0"/>
                <a:cs typeface="Arial" panose="020B0604020202020204" pitchFamily="34" charset="0"/>
              </a:defRPr>
            </a:lvl2pPr>
            <a:lvl3pPr>
              <a:lnSpc>
                <a:spcPct val="100000"/>
              </a:lnSpc>
              <a:defRPr sz="2400">
                <a:effectLst/>
                <a:latin typeface="Arial" panose="020B0604020202020204" pitchFamily="34" charset="0"/>
                <a:cs typeface="Arial" panose="020B0604020202020204" pitchFamily="34" charset="0"/>
              </a:defRPr>
            </a:lvl3pPr>
            <a:lvl4pPr marL="1712913" indent="-334963">
              <a:lnSpc>
                <a:spcPct val="100000"/>
              </a:lnSpc>
              <a:defRPr sz="2000">
                <a:effectLst/>
                <a:latin typeface="Arial" panose="020B0604020202020204" pitchFamily="34" charset="0"/>
                <a:cs typeface="Arial" panose="020B0604020202020204" pitchFamily="34" charset="0"/>
              </a:defRPr>
            </a:lvl4pPr>
            <a:lvl5pPr marL="1371600" indent="0">
              <a:buNone/>
              <a:defRPr sz="1600">
                <a:effectLst/>
                <a:latin typeface="Arial" panose="020B0604020202020204" pitchFamily="34" charset="0"/>
                <a:cs typeface="Arial" panose="020B0604020202020204" pitchFamily="34" charset="0"/>
              </a:defRPr>
            </a:lvl5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endParaRPr lang="en-US" altLang="en-US" dirty="0"/>
          </a:p>
        </p:txBody>
      </p:sp>
      <p:sp>
        <p:nvSpPr>
          <p:cNvPr id="9"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a:lvl1pPr>
          </a:lstStyle>
          <a:p>
            <a:pPr lvl="0"/>
            <a:r>
              <a:rPr lang="en-US" altLang="en-US" dirty="0"/>
              <a:t>Click to Edit Master Title Style</a:t>
            </a:r>
          </a:p>
        </p:txBody>
      </p:sp>
      <p:sp>
        <p:nvSpPr>
          <p:cNvPr id="4" name="Footer Placeholder 3"/>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282625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84632" y="1097280"/>
            <a:ext cx="5538537" cy="4949742"/>
          </a:xfrm>
        </p:spPr>
        <p:txBody>
          <a:bodyPr/>
          <a:lstStyle>
            <a:lvl1pPr>
              <a:lnSpc>
                <a:spcPct val="100000"/>
              </a:lnSpc>
              <a:defRPr>
                <a:latin typeface="Arial" panose="020B0604020202020204" pitchFamily="34" charset="0"/>
                <a:cs typeface="Arial" panose="020B0604020202020204" pitchFamily="34" charset="0"/>
              </a:defRPr>
            </a:lvl1pPr>
            <a:lvl2pPr>
              <a:lnSpc>
                <a:spcPct val="100000"/>
              </a:lnSpc>
              <a:defRPr>
                <a:latin typeface="Arial" panose="020B0604020202020204" pitchFamily="34" charset="0"/>
                <a:cs typeface="Arial" panose="020B0604020202020204" pitchFamily="34" charset="0"/>
              </a:defRPr>
            </a:lvl2pPr>
            <a:lvl3pPr>
              <a:lnSpc>
                <a:spcPct val="100000"/>
              </a:lnSpc>
              <a:defRPr>
                <a:latin typeface="Arial" panose="020B0604020202020204" pitchFamily="34" charset="0"/>
                <a:cs typeface="Arial" panose="020B0604020202020204" pitchFamily="34" charset="0"/>
              </a:defRPr>
            </a:lvl3pPr>
            <a:lvl4pPr>
              <a:lnSpc>
                <a:spcPct val="100000"/>
              </a:lnSpc>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6184899" y="1097280"/>
            <a:ext cx="5642811" cy="4865521"/>
          </a:xfrm>
        </p:spPr>
        <p:txBody>
          <a:bodyPr/>
          <a:lstStyle>
            <a:lvl1pPr>
              <a:lnSpc>
                <a:spcPct val="100000"/>
              </a:lnSpc>
              <a:defRPr>
                <a:latin typeface="Arial" panose="020B0604020202020204" pitchFamily="34" charset="0"/>
                <a:cs typeface="Arial" panose="020B0604020202020204" pitchFamily="34" charset="0"/>
              </a:defRPr>
            </a:lvl1pPr>
            <a:lvl2pPr>
              <a:lnSpc>
                <a:spcPct val="100000"/>
              </a:lnSpc>
              <a:defRPr>
                <a:latin typeface="Arial" panose="020B0604020202020204" pitchFamily="34" charset="0"/>
                <a:cs typeface="Arial" panose="020B0604020202020204" pitchFamily="34" charset="0"/>
              </a:defRPr>
            </a:lvl2pPr>
            <a:lvl3pPr>
              <a:lnSpc>
                <a:spcPct val="100000"/>
              </a:lnSpc>
              <a:defRPr>
                <a:latin typeface="Arial" panose="020B0604020202020204" pitchFamily="34" charset="0"/>
                <a:cs typeface="Arial" panose="020B0604020202020204" pitchFamily="34" charset="0"/>
              </a:defRPr>
            </a:lvl3pPr>
            <a:lvl4pPr>
              <a:lnSpc>
                <a:spcPct val="100000"/>
              </a:lnSpc>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6"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1"/>
          </p:nvPr>
        </p:nvSpPr>
        <p:spPr>
          <a:xfrm>
            <a:off x="1005840" y="6309359"/>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421813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700210" y="1097280"/>
            <a:ext cx="3958389" cy="4743078"/>
          </a:xfrm>
        </p:spPr>
        <p:txBody>
          <a:bodyPr rtlCol="0">
            <a:normAutofit/>
          </a:bodyPr>
          <a:lstStyle>
            <a:lvl1pPr marL="0" indent="0">
              <a:lnSpc>
                <a:spcPct val="100000"/>
              </a:lnSpc>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478827" y="1097280"/>
            <a:ext cx="6776215" cy="4751351"/>
          </a:xfrm>
        </p:spPr>
        <p:txBody>
          <a:bodyPr/>
          <a:lstStyle>
            <a:lvl1pPr marL="347663" indent="-347663">
              <a:lnSpc>
                <a:spcPct val="100000"/>
              </a:lnSpc>
              <a:buFont typeface="Arial" panose="020B0604020202020204" pitchFamily="34" charset="0"/>
              <a:buChar char="•"/>
              <a:defRPr sz="3200">
                <a:latin typeface="Arial" panose="020B0604020202020204" pitchFamily="34" charset="0"/>
                <a:cs typeface="Arial" panose="020B0604020202020204" pitchFamily="34" charset="0"/>
              </a:defRPr>
            </a:lvl1pPr>
            <a:lvl2pPr marL="798513" indent="-334963">
              <a:buFont typeface="Arial" panose="020B0604020202020204" pitchFamily="34" charset="0"/>
              <a:buChar char="•"/>
              <a:defRPr sz="2800"/>
            </a:lvl2pPr>
            <a:lvl3pPr marL="1262063" indent="-347663">
              <a:buFont typeface="Arial" panose="020B0604020202020204" pitchFamily="34" charset="0"/>
              <a:buChar char="•"/>
              <a:defRPr sz="2400"/>
            </a:lvl3pPr>
            <a:lvl4pPr marL="1597025" indent="-334963">
              <a:buFont typeface="Arial" panose="020B0604020202020204" pitchFamily="34" charset="0"/>
              <a:buChar char="•"/>
              <a:defRPr sz="200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16"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1"/>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41064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Two Picture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700210" y="1207084"/>
            <a:ext cx="3958389" cy="2152692"/>
          </a:xfrm>
        </p:spPr>
        <p:txBody>
          <a:bodyPr rtlCol="0">
            <a:normAutofit/>
          </a:bodyPr>
          <a:lstStyle>
            <a:lvl1pPr marL="0" indent="0">
              <a:lnSpc>
                <a:spcPct val="100000"/>
              </a:lnSpc>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478827" y="1097280"/>
            <a:ext cx="6776215" cy="5037302"/>
          </a:xfrm>
        </p:spPr>
        <p:txBody>
          <a:bodyPr/>
          <a:lstStyle>
            <a:lvl1pPr marL="0" marR="0" indent="0" algn="l" defTabSz="685800" rtl="0" eaLnBrk="0" fontAlgn="base" latinLnBrk="0" hangingPunct="0">
              <a:lnSpc>
                <a:spcPct val="100000"/>
              </a:lnSpc>
              <a:spcBef>
                <a:spcPts val="750"/>
              </a:spcBef>
              <a:spcAft>
                <a:spcPct val="0"/>
              </a:spcAft>
              <a:buClrTx/>
              <a:buSzTx/>
              <a:buFont typeface="Arial" panose="020B0604020202020204" pitchFamily="34" charset="0"/>
              <a:buNone/>
              <a:tabLst/>
              <a:defRPr sz="3200" b="0">
                <a:latin typeface="Arial" panose="020B0604020202020204" pitchFamily="34" charset="0"/>
                <a:cs typeface="Arial" panose="020B0604020202020204" pitchFamily="34" charset="0"/>
              </a:defRPr>
            </a:lvl1pPr>
            <a:lvl2pPr marL="6858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1050"/>
            </a:lvl2pPr>
            <a:lvl3pPr marL="12573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900"/>
            </a:lvl3pPr>
            <a:lvl4pPr marL="1600200" marR="0" indent="-342900" algn="l" defTabSz="685800" rtl="0" eaLnBrk="0" fontAlgn="base" latinLnBrk="0" hangingPunct="0">
              <a:lnSpc>
                <a:spcPct val="100000"/>
              </a:lnSpc>
              <a:spcBef>
                <a:spcPts val="375"/>
              </a:spcBef>
              <a:spcAft>
                <a:spcPct val="0"/>
              </a:spcAft>
              <a:buClrTx/>
              <a:buSzTx/>
              <a:buFont typeface="Arial" panose="020B0604020202020204" pitchFamily="34" charset="0"/>
              <a:buChar char="•"/>
              <a:tabLst/>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marL="0" marR="0" lvl="0" indent="0" algn="l" defTabSz="685800" rtl="0" eaLnBrk="0" fontAlgn="base" latinLnBrk="0" hangingPunct="0">
              <a:lnSpc>
                <a:spcPct val="100000"/>
              </a:lnSpc>
              <a:spcBef>
                <a:spcPts val="750"/>
              </a:spcBef>
              <a:spcAft>
                <a:spcPct val="0"/>
              </a:spcAft>
              <a:buClrTx/>
              <a:buSzTx/>
              <a:buFont typeface="Arial" panose="020B0604020202020204" pitchFamily="34" charset="0"/>
              <a:buNone/>
              <a:tabLst/>
              <a:defRPr/>
            </a:pPr>
            <a:r>
              <a:rPr lang="en-US" altLang="en-US" dirty="0"/>
              <a:t>Click to edit Master text styles</a:t>
            </a:r>
          </a:p>
          <a:p>
            <a:pPr marL="566738" lvl="1" indent="-334963">
              <a:buFont typeface="Arial" panose="020B0604020202020204" pitchFamily="34" charset="0"/>
              <a:buChar char="•"/>
            </a:pPr>
            <a:r>
              <a:rPr lang="en-US" sz="2800" dirty="0"/>
              <a:t>Bullet text</a:t>
            </a:r>
          </a:p>
          <a:p>
            <a:pPr marL="971550" lvl="2" indent="-346075">
              <a:buFont typeface="Arial" panose="020B0604020202020204" pitchFamily="34" charset="0"/>
              <a:buChar char="•"/>
            </a:pPr>
            <a:r>
              <a:rPr lang="en-US" sz="2400" dirty="0"/>
              <a:t>Bullet text</a:t>
            </a:r>
          </a:p>
          <a:p>
            <a:pPr marL="971550" lvl="2" indent="-346075">
              <a:buFont typeface="Arial" panose="020B0604020202020204" pitchFamily="34" charset="0"/>
              <a:buChar char="•"/>
            </a:pPr>
            <a:r>
              <a:rPr lang="en-US" sz="2400" dirty="0"/>
              <a:t>Bullet text 2</a:t>
            </a:r>
          </a:p>
        </p:txBody>
      </p:sp>
      <p:sp>
        <p:nvSpPr>
          <p:cNvPr id="9" name="Picture Placeholder 2"/>
          <p:cNvSpPr>
            <a:spLocks noGrp="1"/>
          </p:cNvSpPr>
          <p:nvPr>
            <p:ph type="pic" idx="13"/>
          </p:nvPr>
        </p:nvSpPr>
        <p:spPr>
          <a:xfrm>
            <a:off x="7700210" y="3554643"/>
            <a:ext cx="3958389" cy="2152692"/>
          </a:xfrm>
        </p:spPr>
        <p:txBody>
          <a:bodyPr rtlCol="0">
            <a:normAutofit/>
          </a:bodyPr>
          <a:lstStyle>
            <a:lvl1pPr marL="0" indent="0">
              <a:lnSpc>
                <a:spcPct val="100000"/>
              </a:lnSpc>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16"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5"/>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1167355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Pictures with Conten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78827" y="1208317"/>
            <a:ext cx="3958389" cy="2152692"/>
          </a:xfrm>
        </p:spPr>
        <p:txBody>
          <a:bodyPr rtlCol="0">
            <a:normAutofit/>
          </a:bodyPr>
          <a:lstStyle>
            <a:lvl1pPr marL="0" indent="0">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4871308" y="1097280"/>
            <a:ext cx="6776215" cy="4808788"/>
          </a:xfrm>
        </p:spPr>
        <p:txBody>
          <a:bodyPr/>
          <a:lstStyle>
            <a:lvl1pPr marL="0" indent="0">
              <a:lnSpc>
                <a:spcPct val="100000"/>
              </a:lnSpc>
              <a:buNone/>
              <a:defRPr sz="3200" b="0" baseline="0">
                <a:latin typeface="Arial" panose="020B0604020202020204" pitchFamily="34" charset="0"/>
                <a:cs typeface="Arial" panose="020B0604020202020204" pitchFamily="34" charset="0"/>
              </a:defRPr>
            </a:lvl1pPr>
            <a:lvl2pPr marL="566738" indent="-334963">
              <a:buFont typeface="Arial" panose="020B0604020202020204" pitchFamily="34" charset="0"/>
              <a:buChar char="•"/>
              <a:defRPr sz="2800"/>
            </a:lvl2pPr>
            <a:lvl3pPr marL="1030288" indent="-347663">
              <a:buFont typeface="Arial" panose="020B0604020202020204" pitchFamily="34" charset="0"/>
              <a:buChar char="•"/>
              <a:defRPr sz="2400"/>
            </a:lvl3pPr>
            <a:lvl4pPr marL="1481138" indent="-334963">
              <a:buFont typeface="Arial" panose="020B0604020202020204" pitchFamily="34" charset="0"/>
              <a:buChar char="•"/>
              <a:defRPr sz="200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Picture Placeholder 2"/>
          <p:cNvSpPr>
            <a:spLocks noGrp="1"/>
          </p:cNvSpPr>
          <p:nvPr>
            <p:ph type="pic" idx="13"/>
          </p:nvPr>
        </p:nvSpPr>
        <p:spPr>
          <a:xfrm>
            <a:off x="478827" y="3571918"/>
            <a:ext cx="3958389" cy="2152692"/>
          </a:xfrm>
        </p:spPr>
        <p:txBody>
          <a:bodyPr rtlCol="0">
            <a:normAutofit/>
          </a:bodyPr>
          <a:lstStyle>
            <a:lvl1pPr marL="0" indent="0">
              <a:buNone/>
              <a:defRPr sz="2400">
                <a:latin typeface="Arial" panose="020B0604020202020204" pitchFamily="34" charset="0"/>
                <a:cs typeface="Arial" panose="020B0604020202020204" pitchFamily="34" charset="0"/>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17"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 name="Footer Placeholder 4"/>
          <p:cNvSpPr>
            <a:spLocks noGrp="1"/>
          </p:cNvSpPr>
          <p:nvPr>
            <p:ph type="ftr" sz="quarter" idx="15"/>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Tree>
    <p:extLst>
      <p:ext uri="{BB962C8B-B14F-4D97-AF65-F5344CB8AC3E}">
        <p14:creationId xmlns:p14="http://schemas.microsoft.com/office/powerpoint/2010/main" val="2461171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dia with Content">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5" name="Content Placeholder 2"/>
          <p:cNvSpPr>
            <a:spLocks noGrp="1"/>
          </p:cNvSpPr>
          <p:nvPr>
            <p:ph idx="1" hasCustomPrompt="1"/>
          </p:nvPr>
        </p:nvSpPr>
        <p:spPr>
          <a:xfrm>
            <a:off x="481258" y="1097280"/>
            <a:ext cx="6764493" cy="4669666"/>
          </a:xfrm>
        </p:spPr>
        <p:txBody>
          <a:bodyPr/>
          <a:lstStyle>
            <a:lvl1pPr marL="0" indent="0">
              <a:lnSpc>
                <a:spcPct val="100000"/>
              </a:lnSpc>
              <a:buNone/>
              <a:defRPr sz="1800" baseline="0">
                <a:effectLst/>
                <a:latin typeface="Arial" panose="020B0604020202020204" pitchFamily="34" charset="0"/>
                <a:cs typeface="Arial" panose="020B0604020202020204" pitchFamily="34" charset="0"/>
              </a:defRPr>
            </a:lvl1pPr>
            <a:lvl2pPr>
              <a:defRPr sz="2800">
                <a:effectLst/>
                <a:latin typeface="Arial" panose="020B0604020202020204" pitchFamily="34" charset="0"/>
                <a:cs typeface="Arial" panose="020B0604020202020204" pitchFamily="34" charset="0"/>
              </a:defRPr>
            </a:lvl2pPr>
            <a:lvl3pPr>
              <a:defRPr sz="2400">
                <a:effectLst/>
                <a:latin typeface="Arial" panose="020B0604020202020204" pitchFamily="34" charset="0"/>
                <a:cs typeface="Arial" panose="020B0604020202020204" pitchFamily="34" charset="0"/>
              </a:defRPr>
            </a:lvl3pPr>
            <a:lvl4pPr>
              <a:defRPr sz="2000">
                <a:effectLst/>
                <a:latin typeface="Arial" panose="020B0604020202020204" pitchFamily="34" charset="0"/>
                <a:cs typeface="Arial" panose="020B0604020202020204" pitchFamily="34" charset="0"/>
              </a:defRPr>
            </a:lvl4pPr>
            <a:lvl5pPr>
              <a:defRPr sz="1600">
                <a:effectLst/>
                <a:latin typeface="Arial" panose="020B0604020202020204" pitchFamily="34" charset="0"/>
                <a:cs typeface="Arial" panose="020B0604020202020204" pitchFamily="34" charset="0"/>
              </a:defRPr>
            </a:lvl5pPr>
          </a:lstStyle>
          <a:p>
            <a:pPr lvl="0"/>
            <a:r>
              <a:rPr lang="en-US" altLang="en-US" dirty="0"/>
              <a:t>Click an icon to insert your media item</a:t>
            </a:r>
          </a:p>
        </p:txBody>
      </p:sp>
      <p:sp>
        <p:nvSpPr>
          <p:cNvPr id="2" name="Date Placeholder 1"/>
          <p:cNvSpPr>
            <a:spLocks noGrp="1"/>
          </p:cNvSpPr>
          <p:nvPr>
            <p:ph type="dt" sz="half" idx="10"/>
          </p:nvPr>
        </p:nvSpPr>
        <p:spPr>
          <a:xfrm>
            <a:off x="146683" y="6996116"/>
            <a:ext cx="1181932" cy="274319"/>
          </a:xfrm>
          <a:prstGeom prst="rect">
            <a:avLst/>
          </a:prstGeom>
        </p:spPr>
        <p:txBody>
          <a:bodyPr/>
          <a:lstStyle/>
          <a:p>
            <a:pPr>
              <a:defRPr/>
            </a:pPr>
            <a:endParaRPr lang="en-US" dirty="0"/>
          </a:p>
        </p:txBody>
      </p:sp>
      <p:sp>
        <p:nvSpPr>
          <p:cNvPr id="3" name="Footer Placeholder 2"/>
          <p:cNvSpPr>
            <a:spLocks noGrp="1"/>
          </p:cNvSpPr>
          <p:nvPr>
            <p:ph type="ftr" sz="quarter" idx="11"/>
          </p:nvPr>
        </p:nvSpPr>
        <p:spPr>
          <a:xfrm>
            <a:off x="1005840" y="6309360"/>
            <a:ext cx="6400800" cy="338328"/>
          </a:xfrm>
          <a:prstGeom prst="rect">
            <a:avLst/>
          </a:prstGeom>
        </p:spPr>
        <p:txBody>
          <a:bodyPr anchor="t" anchorCtr="0"/>
          <a:lstStyle>
            <a:lvl1pPr>
              <a:defRPr sz="1600" b="1">
                <a:solidFill>
                  <a:srgbClr val="7B5229"/>
                </a:solidFill>
              </a:defRPr>
            </a:lvl1pPr>
          </a:lstStyle>
          <a:p>
            <a:pPr>
              <a:defRPr/>
            </a:pPr>
            <a:r>
              <a:rPr lang="en-US"/>
              <a:t>My Presentation/Course Title</a:t>
            </a:r>
            <a:endParaRPr lang="en-US" dirty="0"/>
          </a:p>
        </p:txBody>
      </p:sp>
      <p:sp>
        <p:nvSpPr>
          <p:cNvPr id="5" name="Text Placeholder 4"/>
          <p:cNvSpPr>
            <a:spLocks noGrp="1"/>
          </p:cNvSpPr>
          <p:nvPr>
            <p:ph type="body" sz="quarter" idx="12"/>
          </p:nvPr>
        </p:nvSpPr>
        <p:spPr>
          <a:xfrm>
            <a:off x="7488820" y="1097279"/>
            <a:ext cx="4398379" cy="48521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26338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pPr>
              <a:defRPr/>
            </a:pPr>
            <a:r>
              <a:rPr lang="en-US"/>
              <a:t>My Presentation/Course Title</a:t>
            </a:r>
            <a:endParaRPr lang="en-US" dirty="0"/>
          </a:p>
        </p:txBody>
      </p:sp>
      <p:sp>
        <p:nvSpPr>
          <p:cNvPr id="5" name="Content Placeholder 4"/>
          <p:cNvSpPr>
            <a:spLocks noGrp="1"/>
          </p:cNvSpPr>
          <p:nvPr>
            <p:ph sz="quarter" idx="12"/>
          </p:nvPr>
        </p:nvSpPr>
        <p:spPr>
          <a:xfrm>
            <a:off x="484632" y="1097280"/>
            <a:ext cx="5535386" cy="48169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4"/>
          <p:cNvSpPr>
            <a:spLocks noGrp="1"/>
          </p:cNvSpPr>
          <p:nvPr>
            <p:ph sz="quarter" idx="13"/>
          </p:nvPr>
        </p:nvSpPr>
        <p:spPr>
          <a:xfrm>
            <a:off x="6362918" y="1097279"/>
            <a:ext cx="5535386" cy="481692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460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485273" y="1097280"/>
            <a:ext cx="11273589" cy="4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 </a:t>
            </a:r>
          </a:p>
          <a:p>
            <a:pPr lvl="2"/>
            <a:r>
              <a:rPr lang="en-US" altLang="en-US" dirty="0"/>
              <a:t>Third level </a:t>
            </a:r>
          </a:p>
          <a:p>
            <a:pPr lvl="3"/>
            <a:r>
              <a:rPr lang="en-US" altLang="en-US" dirty="0"/>
              <a:t>Fourth level </a:t>
            </a:r>
          </a:p>
          <a:p>
            <a:pPr marL="342900" marR="0" lvl="0" indent="-342900" algn="l" defTabSz="685800" rtl="0" eaLnBrk="0" fontAlgn="base" latinLnBrk="0" hangingPunct="0">
              <a:lnSpc>
                <a:spcPct val="90000"/>
              </a:lnSpc>
              <a:spcBef>
                <a:spcPts val="750"/>
              </a:spcBef>
              <a:spcAft>
                <a:spcPct val="0"/>
              </a:spcAft>
              <a:buClrTx/>
              <a:buSzTx/>
              <a:buFont typeface="Arial" panose="020B0604020202020204" pitchFamily="34" charset="0"/>
              <a:buChar char="•"/>
              <a:tabLst/>
              <a:defRPr/>
            </a:pPr>
            <a:r>
              <a:rPr lang="en-US" altLang="en-US" dirty="0"/>
              <a:t>Click to edit Master text </a:t>
            </a:r>
            <a:r>
              <a:rPr lang="en-US" altLang="en-US"/>
              <a:t>styles </a:t>
            </a:r>
            <a:endParaRPr lang="en-US" altLang="en-US" dirty="0"/>
          </a:p>
          <a:p>
            <a:pPr lvl="0"/>
            <a:endParaRPr lang="en-US" altLang="en-US" dirty="0"/>
          </a:p>
          <a:p>
            <a:pPr lvl="3"/>
            <a:endParaRPr lang="en-US" altLang="en-US" dirty="0"/>
          </a:p>
          <a:p>
            <a:pPr lvl="3"/>
            <a:endParaRPr lang="en-US" altLang="en-US" dirty="0"/>
          </a:p>
        </p:txBody>
      </p:sp>
      <p:sp>
        <p:nvSpPr>
          <p:cNvPr id="12" name="Title Placeholder 1"/>
          <p:cNvSpPr>
            <a:spLocks noGrp="1"/>
          </p:cNvSpPr>
          <p:nvPr>
            <p:ph type="title"/>
          </p:nvPr>
        </p:nvSpPr>
        <p:spPr bwMode="auto">
          <a:xfrm>
            <a:off x="0" y="48127"/>
            <a:ext cx="12192000" cy="767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7" name="Date Placeholder 3"/>
          <p:cNvSpPr txBox="1">
            <a:spLocks/>
          </p:cNvSpPr>
          <p:nvPr userDrawn="1"/>
        </p:nvSpPr>
        <p:spPr>
          <a:xfrm>
            <a:off x="146683" y="6309360"/>
            <a:ext cx="754465" cy="338328"/>
          </a:xfrm>
          <a:prstGeom prst="rect">
            <a:avLst/>
          </a:prstGeom>
        </p:spPr>
        <p:txBody>
          <a:bodyPr/>
          <a:ls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fld id="{9EDCE50D-B1AF-4B98-A62C-0CB4BC927C9E}" type="slidenum">
              <a:rPr lang="en-US" sz="1600" b="1" baseline="0" smtClean="0">
                <a:solidFill>
                  <a:srgbClr val="7B5229"/>
                </a:solidFill>
              </a:rPr>
              <a:t>‹#›</a:t>
            </a:fld>
            <a:endParaRPr lang="en-US" sz="1600" b="1" dirty="0">
              <a:solidFill>
                <a:srgbClr val="7B5229"/>
              </a:solidFill>
            </a:endParaRPr>
          </a:p>
        </p:txBody>
      </p:sp>
      <p:sp>
        <p:nvSpPr>
          <p:cNvPr id="2" name="TextBox 1"/>
          <p:cNvSpPr txBox="1"/>
          <p:nvPr userDrawn="1"/>
        </p:nvSpPr>
        <p:spPr>
          <a:xfrm>
            <a:off x="3069771" y="6518366"/>
            <a:ext cx="184731" cy="369332"/>
          </a:xfrm>
          <a:prstGeom prst="rect">
            <a:avLst/>
          </a:prstGeom>
          <a:noFill/>
        </p:spPr>
        <p:txBody>
          <a:bodyPr wrap="none" rtlCol="0">
            <a:spAutoFit/>
          </a:bodyPr>
          <a:lstStyle/>
          <a:p>
            <a:endParaRPr lang="en-US" dirty="0"/>
          </a:p>
        </p:txBody>
      </p:sp>
      <p:sp>
        <p:nvSpPr>
          <p:cNvPr id="3" name="Footer Placeholder 2"/>
          <p:cNvSpPr>
            <a:spLocks noGrp="1"/>
          </p:cNvSpPr>
          <p:nvPr>
            <p:ph type="ftr" sz="quarter" idx="3"/>
          </p:nvPr>
        </p:nvSpPr>
        <p:spPr>
          <a:xfrm>
            <a:off x="1005840" y="6311168"/>
            <a:ext cx="6400800" cy="338328"/>
          </a:xfrm>
          <a:prstGeom prst="rect">
            <a:avLst/>
          </a:prstGeom>
        </p:spPr>
        <p:txBody>
          <a:bodyPr vert="horz" lIns="91440" tIns="45720" rIns="91440" bIns="45720" rtlCol="0" anchor="t" anchorCtr="0"/>
          <a:lstStyle>
            <a:lvl1pPr algn="l">
              <a:defRPr sz="1600" b="1">
                <a:solidFill>
                  <a:srgbClr val="7B5229"/>
                </a:solidFill>
              </a:defRPr>
            </a:lvl1pPr>
          </a:lstStyle>
          <a:p>
            <a:pPr>
              <a:defRPr/>
            </a:pPr>
            <a:r>
              <a:rPr lang="en-US"/>
              <a:t>My Presentation/Course Title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73" r:id="rId2"/>
    <p:sldLayoutId id="2147483662" r:id="rId3"/>
    <p:sldLayoutId id="2147483664" r:id="rId4"/>
    <p:sldLayoutId id="2147483669" r:id="rId5"/>
    <p:sldLayoutId id="2147483671" r:id="rId6"/>
    <p:sldLayoutId id="2147483672" r:id="rId7"/>
    <p:sldLayoutId id="2147483667" r:id="rId8"/>
    <p:sldLayoutId id="2147483682" r:id="rId9"/>
    <p:sldLayoutId id="2147483674" r:id="rId10"/>
    <p:sldLayoutId id="2147483683" r:id="rId11"/>
  </p:sldLayoutIdLst>
  <p:hf sldNum="0" hdr="0" dt="0"/>
  <p:txStyles>
    <p:title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342900" marR="0" indent="-342900" algn="l" defTabSz="685800" rtl="0" eaLnBrk="0" fontAlgn="base" latinLnBrk="0" hangingPunct="0">
        <a:lnSpc>
          <a:spcPct val="100000"/>
        </a:lnSpc>
        <a:spcBef>
          <a:spcPts val="750"/>
        </a:spcBef>
        <a:spcAft>
          <a:spcPct val="0"/>
        </a:spcAft>
        <a:buClrTx/>
        <a:buSzTx/>
        <a:buFont typeface="Arial" panose="020B0604020202020204" pitchFamily="34" charset="0"/>
        <a:buChar char="•"/>
        <a:tabLst/>
        <a:defRPr sz="3200" kern="1200">
          <a:solidFill>
            <a:schemeClr val="tx1"/>
          </a:solidFill>
          <a:latin typeface="Arial" panose="020B0604020202020204" pitchFamily="34" charset="0"/>
          <a:ea typeface="+mn-ea"/>
          <a:cs typeface="Arial" panose="020B0604020202020204" pitchFamily="34" charset="0"/>
        </a:defRPr>
      </a:lvl1pPr>
      <a:lvl2pPr marL="800100" indent="-342900" algn="l" defTabSz="685800" rtl="0" eaLnBrk="0" fontAlgn="base" hangingPunct="0">
        <a:lnSpc>
          <a:spcPct val="100000"/>
        </a:lnSpc>
        <a:spcBef>
          <a:spcPts val="375"/>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257300" indent="-342900" algn="l" defTabSz="685800" rtl="0" eaLnBrk="0" fontAlgn="base" hangingPunct="0">
        <a:lnSpc>
          <a:spcPct val="100000"/>
        </a:lnSpc>
        <a:spcBef>
          <a:spcPts val="375"/>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55763" indent="-336550" algn="l" defTabSz="685800" rtl="0" eaLnBrk="0" fontAlgn="base" hangingPunct="0">
        <a:lnSpc>
          <a:spcPct val="10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0181876"/>
      </p:ext>
    </p:extLst>
  </p:cSld>
  <p:clrMap bg1="lt1" tx1="dk1" bg2="lt2" tx2="dk2" accent1="accent1" accent2="accent2" accent3="accent3" accent4="accent4" accent5="accent5" accent6="accent6" hlink="hlink" folHlink="folHlink"/>
  <p:sldLayoutIdLst>
    <p:sldLayoutId id="2147483680" r:id="rId1"/>
    <p:sldLayoutId id="2147483681" r:id="rId2"/>
  </p:sldLayoutIdLst>
  <p:hf sldNum="0" hdr="0" dt="0"/>
  <p:txStyles>
    <p:titleStyle>
      <a:lvl1pPr algn="ctr"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https://www.youtube.com/embed/z1pyBX5ysnY"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0.xml"/><Relationship Id="rId1" Type="http://schemas.openxmlformats.org/officeDocument/2006/relationships/video" Target="https://www.youtube.com/embed/kFsFC6tqVC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0.xml"/><Relationship Id="rId1" Type="http://schemas.openxmlformats.org/officeDocument/2006/relationships/video" Target="https://www.youtube.com/embed/bFOqz2e3vf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video" Target="https://www.youtube.com/embed/Say1L1tpJcU"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https://www.youtube.com/embed/z2Fs_hsadic"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https://www.youtube.com/embed/c_OQODmCbfQ"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https://www.youtube.com/embed/lJTCp72vy1A"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https://www.youtube.com/embed/WoWXDnqpfvQ"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1731" y="2459763"/>
            <a:ext cx="1938473" cy="1938473"/>
          </a:xfrm>
          <a:prstGeom prst="rect">
            <a:avLst/>
          </a:prstGeom>
        </p:spPr>
      </p:pic>
      <p:sp>
        <p:nvSpPr>
          <p:cNvPr id="10" name="Content Placeholder 2">
            <a:extLst>
              <a:ext uri="{FF2B5EF4-FFF2-40B4-BE49-F238E27FC236}">
                <a16:creationId xmlns:a16="http://schemas.microsoft.com/office/drawing/2014/main" id="{9A7876F7-326F-4D24-8EE6-3EC71061A21C}"/>
              </a:ext>
            </a:extLst>
          </p:cNvPr>
          <p:cNvSpPr>
            <a:spLocks noGrp="1"/>
          </p:cNvSpPr>
          <p:nvPr>
            <p:ph type="subTitle" idx="1"/>
          </p:nvPr>
        </p:nvSpPr>
        <p:spPr>
          <a:xfrm>
            <a:off x="550817" y="4988878"/>
            <a:ext cx="11090366" cy="1655762"/>
          </a:xfrm>
          <a:prstGeom prst="rect">
            <a:avLst/>
          </a:prstGeom>
        </p:spPr>
        <p:txBody>
          <a:bodyPr rtlCol="0">
            <a:noAutofit/>
          </a:bodyPr>
          <a:lstStyle/>
          <a:p>
            <a:pPr marL="0" indent="0" algn="ctr" eaLnBrk="1" fontAlgn="auto" hangingPunct="1">
              <a:lnSpc>
                <a:spcPct val="100000"/>
              </a:lnSpc>
              <a:spcBef>
                <a:spcPts val="0"/>
              </a:spcBef>
              <a:spcAft>
                <a:spcPts val="0"/>
              </a:spcAft>
              <a:buNone/>
              <a:defRPr/>
            </a:pPr>
            <a:r>
              <a:rPr lang="en-US" sz="2400" b="1" dirty="0">
                <a:latin typeface="Franklin Gothic Medium" panose="020B0603020102020204" pitchFamily="34" charset="0"/>
              </a:rPr>
              <a:t>Mark Treglio- Assistant to the General President For Communications, Media          &amp; Strategic Campaigns.</a:t>
            </a:r>
          </a:p>
          <a:p>
            <a:pPr marL="0" indent="0" algn="ctr" eaLnBrk="1" fontAlgn="auto" hangingPunct="1">
              <a:lnSpc>
                <a:spcPct val="100000"/>
              </a:lnSpc>
              <a:spcBef>
                <a:spcPts val="0"/>
              </a:spcBef>
              <a:spcAft>
                <a:spcPts val="0"/>
              </a:spcAft>
              <a:buNone/>
              <a:defRPr/>
            </a:pPr>
            <a:endParaRPr lang="en-US" sz="2400" b="1" dirty="0">
              <a:latin typeface="Franklin Gothic Medium" panose="020B0603020102020204" pitchFamily="34" charset="0"/>
            </a:endParaRPr>
          </a:p>
          <a:p>
            <a:pPr marL="0" indent="0" algn="ctr" eaLnBrk="1" fontAlgn="auto" hangingPunct="1">
              <a:spcBef>
                <a:spcPts val="0"/>
              </a:spcBef>
              <a:spcAft>
                <a:spcPts val="0"/>
              </a:spcAft>
              <a:buNone/>
              <a:defRPr/>
            </a:pPr>
            <a:r>
              <a:rPr lang="en-US" sz="2400" b="1" dirty="0">
                <a:latin typeface="Franklin Gothic Medium" panose="020B0603020102020204" pitchFamily="34" charset="0"/>
              </a:rPr>
              <a:t>February 24-26th, 2020</a:t>
            </a:r>
          </a:p>
        </p:txBody>
      </p:sp>
      <p:sp>
        <p:nvSpPr>
          <p:cNvPr id="11" name="Title 2">
            <a:extLst>
              <a:ext uri="{FF2B5EF4-FFF2-40B4-BE49-F238E27FC236}">
                <a16:creationId xmlns:a16="http://schemas.microsoft.com/office/drawing/2014/main" id="{437E9EB4-73F1-4265-A555-5066D5EAA9D1}"/>
              </a:ext>
            </a:extLst>
          </p:cNvPr>
          <p:cNvSpPr>
            <a:spLocks noGrp="1"/>
          </p:cNvSpPr>
          <p:nvPr>
            <p:ph type="ctrTitle"/>
          </p:nvPr>
        </p:nvSpPr>
        <p:spPr>
          <a:xfrm>
            <a:off x="550817" y="1031719"/>
            <a:ext cx="11090366" cy="1245079"/>
          </a:xfrm>
        </p:spPr>
        <p:txBody>
          <a:bodyPr anchor="t" anchorCtr="0">
            <a:normAutofit fontScale="90000"/>
          </a:bodyPr>
          <a:lstStyle/>
          <a:p>
            <a:r>
              <a:rPr lang="en-US" dirty="0">
                <a:latin typeface="Franklin Gothic Medium" panose="020B0603020102020204" pitchFamily="34" charset="0"/>
              </a:rPr>
              <a:t>Strengthening Member Engagement In Preparation    For Future Battles</a:t>
            </a:r>
            <a:br>
              <a:rPr lang="en-US" dirty="0">
                <a:latin typeface="Franklin Gothic Medium" panose="020B0603020102020204" pitchFamily="34" charset="0"/>
              </a:rPr>
            </a:br>
            <a:endParaRPr lang="en-US" dirty="0">
              <a:latin typeface="Franklin Gothic Medium" panose="020B0603020102020204" pitchFamily="34" charset="0"/>
            </a:endParaRPr>
          </a:p>
        </p:txBody>
      </p:sp>
      <p:pic>
        <p:nvPicPr>
          <p:cNvPr id="4" name="Picture 3">
            <a:extLst>
              <a:ext uri="{FF2B5EF4-FFF2-40B4-BE49-F238E27FC236}">
                <a16:creationId xmlns:a16="http://schemas.microsoft.com/office/drawing/2014/main" id="{F197A062-A3AC-4E57-AEB2-44D049BB5442}"/>
              </a:ext>
            </a:extLst>
          </p:cNvPr>
          <p:cNvPicPr>
            <a:picLocks noChangeAspect="1"/>
          </p:cNvPicPr>
          <p:nvPr/>
        </p:nvPicPr>
        <p:blipFill>
          <a:blip r:embed="rId4"/>
          <a:stretch>
            <a:fillRect/>
          </a:stretch>
        </p:blipFill>
        <p:spPr>
          <a:xfrm>
            <a:off x="3123795" y="2388461"/>
            <a:ext cx="2276475" cy="2009775"/>
          </a:xfrm>
          <a:prstGeom prst="rect">
            <a:avLst/>
          </a:prstGeom>
        </p:spPr>
      </p:pic>
    </p:spTree>
    <p:extLst>
      <p:ext uri="{BB962C8B-B14F-4D97-AF65-F5344CB8AC3E}">
        <p14:creationId xmlns:p14="http://schemas.microsoft.com/office/powerpoint/2010/main" val="432844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483351"/>
            <a:ext cx="12192000" cy="4826008"/>
          </a:xfrm>
        </p:spPr>
        <p:txBody>
          <a:bodyPr>
            <a:noAutofit/>
          </a:bodyPr>
          <a:lstStyle/>
          <a:p>
            <a:pPr algn="l"/>
            <a:r>
              <a:rPr lang="en-US" b="1" dirty="0">
                <a:latin typeface="Franklin Gothic Medium" panose="020B0603020102020204" pitchFamily="34" charset="0"/>
              </a:rPr>
              <a:t>“I communicate, but the members don’t pay attention…they don’t care.”</a:t>
            </a:r>
            <a:br>
              <a:rPr lang="en-US" b="1" dirty="0">
                <a:latin typeface="Franklin Gothic Medium" panose="020B0603020102020204" pitchFamily="34" charset="0"/>
              </a:rPr>
            </a:br>
            <a:br>
              <a:rPr lang="en-US" b="1" dirty="0">
                <a:latin typeface="Franklin Gothic Medium" panose="020B0603020102020204" pitchFamily="34" charset="0"/>
              </a:rPr>
            </a:br>
            <a:r>
              <a:rPr lang="en-US" b="1" dirty="0">
                <a:latin typeface="Franklin Gothic Medium" panose="020B0603020102020204" pitchFamily="34" charset="0"/>
              </a:rPr>
              <a:t>“I send E-Mails… They Don’t Read Them!”</a:t>
            </a:r>
            <a:br>
              <a:rPr lang="en-US" b="1" dirty="0">
                <a:latin typeface="Franklin Gothic Medium" panose="020B0603020102020204" pitchFamily="34" charset="0"/>
              </a:rPr>
            </a:br>
            <a:br>
              <a:rPr lang="en-US" b="1" dirty="0">
                <a:latin typeface="Franklin Gothic Medium" panose="020B0603020102020204" pitchFamily="34" charset="0"/>
              </a:rPr>
            </a:br>
            <a:r>
              <a:rPr lang="en-US" b="1" dirty="0">
                <a:latin typeface="Franklin Gothic Medium" panose="020B0603020102020204" pitchFamily="34" charset="0"/>
              </a:rPr>
              <a:t>“My members don’t give a shit about the issues.”</a:t>
            </a:r>
            <a:br>
              <a:rPr lang="en-US" b="1" dirty="0">
                <a:latin typeface="Franklin Gothic Medium" panose="020B0603020102020204" pitchFamily="34" charset="0"/>
              </a:rPr>
            </a:br>
            <a:br>
              <a:rPr lang="en-US" b="1" dirty="0">
                <a:latin typeface="Franklin Gothic Medium" panose="020B0603020102020204" pitchFamily="34" charset="0"/>
              </a:rPr>
            </a:br>
            <a:r>
              <a:rPr lang="en-US" b="1" dirty="0">
                <a:latin typeface="Franklin Gothic Medium" panose="020B0603020102020204" pitchFamily="34" charset="0"/>
              </a:rPr>
              <a:t>“It’s always the same 4-5 people doing all of the work.”</a:t>
            </a:r>
            <a:br>
              <a:rPr lang="en-US" sz="4400" b="1" dirty="0">
                <a:latin typeface="Franklin Gothic Medium" panose="020B0603020102020204" pitchFamily="34" charset="0"/>
              </a:rPr>
            </a:br>
            <a:endParaRPr lang="en-US" sz="4400"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A2D2FEC7-8F96-415A-B796-E421849C035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
        <p:nvSpPr>
          <p:cNvPr id="6" name="TextBox 5">
            <a:extLst>
              <a:ext uri="{FF2B5EF4-FFF2-40B4-BE49-F238E27FC236}">
                <a16:creationId xmlns:a16="http://schemas.microsoft.com/office/drawing/2014/main" id="{3754DC54-7266-41D6-A67F-50CB49B759B6}"/>
              </a:ext>
            </a:extLst>
          </p:cNvPr>
          <p:cNvSpPr txBox="1"/>
          <p:nvPr/>
        </p:nvSpPr>
        <p:spPr>
          <a:xfrm>
            <a:off x="2359079" y="21913"/>
            <a:ext cx="7473841" cy="830997"/>
          </a:xfrm>
          <a:prstGeom prst="rect">
            <a:avLst/>
          </a:prstGeom>
          <a:noFill/>
        </p:spPr>
        <p:txBody>
          <a:bodyPr wrap="none" rtlCol="0">
            <a:spAutoFit/>
          </a:bodyPr>
          <a:lstStyle/>
          <a:p>
            <a:r>
              <a:rPr lang="en-US" sz="4800" b="1" dirty="0">
                <a:solidFill>
                  <a:srgbClr val="FFC000"/>
                </a:solidFill>
                <a:latin typeface="Franklin Gothic Medium" panose="020B0603020102020204" pitchFamily="34" charset="0"/>
              </a:rPr>
              <a:t>HOW UNION LEADERS FEEL</a:t>
            </a:r>
          </a:p>
        </p:txBody>
      </p:sp>
    </p:spTree>
    <p:extLst>
      <p:ext uri="{BB962C8B-B14F-4D97-AF65-F5344CB8AC3E}">
        <p14:creationId xmlns:p14="http://schemas.microsoft.com/office/powerpoint/2010/main" val="16666426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24C7266B-E5F3-40DE-BDAB-56C08C828B9E}"/>
              </a:ext>
            </a:extLst>
          </p:cNvPr>
          <p:cNvPicPr>
            <a:picLocks noRot="1" noChangeAspect="1"/>
          </p:cNvPicPr>
          <p:nvPr>
            <a:videoFile r:link="rId1"/>
          </p:nvPr>
        </p:nvPicPr>
        <p:blipFill>
          <a:blip r:embed="rId3"/>
          <a:stretch>
            <a:fillRect/>
          </a:stretch>
        </p:blipFill>
        <p:spPr>
          <a:xfrm>
            <a:off x="1419329" y="917227"/>
            <a:ext cx="9353341" cy="5261254"/>
          </a:xfrm>
          <a:prstGeom prst="rect">
            <a:avLst/>
          </a:prstGeom>
        </p:spPr>
      </p:pic>
      <p:sp>
        <p:nvSpPr>
          <p:cNvPr id="4" name="Footer Placeholder 3">
            <a:extLst>
              <a:ext uri="{FF2B5EF4-FFF2-40B4-BE49-F238E27FC236}">
                <a16:creationId xmlns:a16="http://schemas.microsoft.com/office/drawing/2014/main" id="{B131E832-5907-4303-99D8-5AD02878C3C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320585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9231" y="2522482"/>
            <a:ext cx="11261558" cy="1208207"/>
          </a:xfrm>
        </p:spPr>
        <p:txBody>
          <a:bodyPr/>
          <a:lstStyle/>
          <a:p>
            <a:r>
              <a:rPr lang="en-US" sz="5400" dirty="0">
                <a:latin typeface="Franklin Gothic Medium" panose="020B0603020102020204" pitchFamily="34" charset="0"/>
              </a:rPr>
              <a:t>We Stand on Our Brothers Shoulders</a:t>
            </a:r>
            <a:endParaRPr lang="en-US" sz="48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6CB17B92-F668-4079-A9BF-6FC6D0003F7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08914276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9231" y="2153663"/>
            <a:ext cx="11261558" cy="1046737"/>
          </a:xfrm>
        </p:spPr>
        <p:txBody>
          <a:bodyPr/>
          <a:lstStyle/>
          <a:p>
            <a:r>
              <a:rPr lang="en-US" sz="5400" b="1" dirty="0">
                <a:latin typeface="Franklin Gothic Medium" panose="020B0603020102020204" pitchFamily="34" charset="0"/>
              </a:rPr>
              <a:t>What is Our Legacy?</a:t>
            </a:r>
          </a:p>
        </p:txBody>
      </p:sp>
      <p:sp>
        <p:nvSpPr>
          <p:cNvPr id="3" name="Footer Placeholder 3">
            <a:extLst>
              <a:ext uri="{FF2B5EF4-FFF2-40B4-BE49-F238E27FC236}">
                <a16:creationId xmlns:a16="http://schemas.microsoft.com/office/drawing/2014/main" id="{91FE934A-7FE5-4856-90CF-587901B2491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408703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9231" y="2153663"/>
            <a:ext cx="11261558" cy="1275337"/>
          </a:xfrm>
        </p:spPr>
        <p:txBody>
          <a:bodyPr/>
          <a:lstStyle/>
          <a:p>
            <a:r>
              <a:rPr lang="en-US" sz="5400" b="1" dirty="0">
                <a:latin typeface="Franklin Gothic Medium" panose="020B0603020102020204" pitchFamily="34" charset="0"/>
              </a:rPr>
              <a:t>I Will Get To It Someday</a:t>
            </a:r>
          </a:p>
        </p:txBody>
      </p:sp>
      <p:sp>
        <p:nvSpPr>
          <p:cNvPr id="3" name="Footer Placeholder 3">
            <a:extLst>
              <a:ext uri="{FF2B5EF4-FFF2-40B4-BE49-F238E27FC236}">
                <a16:creationId xmlns:a16="http://schemas.microsoft.com/office/drawing/2014/main" id="{3D283D86-EEE9-4ED5-997E-EDA5652B061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1064692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F67EE3A1-0C65-45BD-A293-052A2F28980A}"/>
              </a:ext>
            </a:extLst>
          </p:cNvPr>
          <p:cNvPicPr>
            <a:picLocks noRot="1" noChangeAspect="1"/>
          </p:cNvPicPr>
          <p:nvPr>
            <a:videoFile r:link="rId1"/>
          </p:nvPr>
        </p:nvPicPr>
        <p:blipFill>
          <a:blip r:embed="rId3"/>
          <a:stretch>
            <a:fillRect/>
          </a:stretch>
        </p:blipFill>
        <p:spPr>
          <a:xfrm>
            <a:off x="1217528" y="917225"/>
            <a:ext cx="9393534" cy="5283863"/>
          </a:xfrm>
          <a:prstGeom prst="rect">
            <a:avLst/>
          </a:prstGeom>
        </p:spPr>
      </p:pic>
      <p:sp>
        <p:nvSpPr>
          <p:cNvPr id="4" name="Footer Placeholder 3">
            <a:extLst>
              <a:ext uri="{FF2B5EF4-FFF2-40B4-BE49-F238E27FC236}">
                <a16:creationId xmlns:a16="http://schemas.microsoft.com/office/drawing/2014/main" id="{31151DD5-23E8-4AE1-8499-D25579016DF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58901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5221" y="2473040"/>
            <a:ext cx="11261558" cy="995373"/>
          </a:xfrm>
        </p:spPr>
        <p:txBody>
          <a:bodyPr/>
          <a:lstStyle/>
          <a:p>
            <a:r>
              <a:rPr lang="en-US" sz="6000" b="1" dirty="0">
                <a:latin typeface="Franklin Gothic Medium" panose="020B0603020102020204" pitchFamily="34" charset="0"/>
              </a:rPr>
              <a:t>WHY????</a:t>
            </a:r>
            <a:endParaRPr lang="en-US" sz="6000"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2FB4A04D-6D98-4D8B-8190-62948C6889B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27768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5221" y="110362"/>
            <a:ext cx="11261558" cy="731427"/>
          </a:xfrm>
        </p:spPr>
        <p:txBody>
          <a:bodyPr/>
          <a:lstStyle/>
          <a:p>
            <a:r>
              <a:rPr lang="en-US" sz="5400" b="1" dirty="0">
                <a:solidFill>
                  <a:srgbClr val="FFC000"/>
                </a:solidFill>
                <a:latin typeface="Franklin Gothic Medium" panose="020B0603020102020204" pitchFamily="34" charset="0"/>
              </a:rPr>
              <a:t>WE ARE UNDER ATTACK!</a:t>
            </a:r>
          </a:p>
        </p:txBody>
      </p:sp>
      <p:sp>
        <p:nvSpPr>
          <p:cNvPr id="3" name="Title 3">
            <a:extLst>
              <a:ext uri="{FF2B5EF4-FFF2-40B4-BE49-F238E27FC236}">
                <a16:creationId xmlns:a16="http://schemas.microsoft.com/office/drawing/2014/main" id="{F8788792-A80D-4FF9-9BD7-6B1861BA9665}"/>
              </a:ext>
            </a:extLst>
          </p:cNvPr>
          <p:cNvSpPr txBox="1">
            <a:spLocks/>
          </p:cNvSpPr>
          <p:nvPr/>
        </p:nvSpPr>
        <p:spPr bwMode="auto">
          <a:xfrm>
            <a:off x="469231" y="2878877"/>
            <a:ext cx="11261558" cy="227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pPr algn="l"/>
            <a:r>
              <a:rPr lang="en-US" sz="4400" dirty="0">
                <a:latin typeface="Franklin Gothic Medium" panose="020B0603020102020204" pitchFamily="34" charset="0"/>
              </a:rPr>
              <a:t>Because for years… Your members have been messaged to… And not by us…</a:t>
            </a:r>
            <a:br>
              <a:rPr lang="en-US" sz="4400" dirty="0">
                <a:latin typeface="Franklin Gothic Medium" panose="020B0603020102020204" pitchFamily="34" charset="0"/>
              </a:rPr>
            </a:br>
            <a:br>
              <a:rPr lang="en-US" sz="4400" dirty="0">
                <a:latin typeface="Franklin Gothic Medium" panose="020B0603020102020204" pitchFamily="34" charset="0"/>
              </a:rPr>
            </a:br>
            <a:r>
              <a:rPr lang="en-US" sz="4400" dirty="0">
                <a:latin typeface="Franklin Gothic Medium" panose="020B0603020102020204" pitchFamily="34" charset="0"/>
              </a:rPr>
              <a:t>And they regurgitate exactly what they hear on TV</a:t>
            </a:r>
            <a:br>
              <a:rPr lang="en-US" sz="4400" dirty="0">
                <a:latin typeface="Franklin Gothic Medium" panose="020B0603020102020204" pitchFamily="34" charset="0"/>
              </a:rPr>
            </a:br>
            <a:endParaRPr lang="en-US" sz="4400"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02C22998-2F5D-425C-AC02-FB4B992B0B9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412591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p:cNvSpPr>
            <a:spLocks noGrp="1"/>
          </p:cNvSpPr>
          <p:nvPr>
            <p:ph type="ctrTitle"/>
          </p:nvPr>
        </p:nvSpPr>
        <p:spPr>
          <a:xfrm>
            <a:off x="465221" y="1158290"/>
            <a:ext cx="11261558" cy="2270710"/>
          </a:xfrm>
        </p:spPr>
        <p:txBody>
          <a:bodyPr/>
          <a:lstStyle/>
          <a:p>
            <a:r>
              <a:rPr lang="en-US" sz="4800" b="1" dirty="0">
                <a:latin typeface="Franklin Gothic Medium" panose="020B0603020102020204" pitchFamily="34" charset="0"/>
                <a:ea typeface="ＭＳ Ｐゴシック" charset="-128"/>
                <a:cs typeface="ＭＳ Ｐゴシック" charset="-128"/>
              </a:rPr>
              <a:t>Alarm Bells Are Going Off</a:t>
            </a:r>
            <a:br>
              <a:rPr lang="en-US" sz="4800" b="1" dirty="0">
                <a:latin typeface="Franklin Gothic Medium" panose="020B0603020102020204" pitchFamily="34" charset="0"/>
                <a:ea typeface="ＭＳ Ｐゴシック" charset="-128"/>
                <a:cs typeface="ＭＳ Ｐゴシック" charset="-128"/>
              </a:rPr>
            </a:br>
            <a:br>
              <a:rPr lang="en-US" sz="4800" b="1" dirty="0">
                <a:latin typeface="Franklin Gothic Medium" panose="020B0603020102020204" pitchFamily="34" charset="0"/>
                <a:ea typeface="ＭＳ Ｐゴシック" charset="-128"/>
                <a:cs typeface="ＭＳ Ｐゴシック" charset="-128"/>
              </a:rPr>
            </a:br>
            <a:r>
              <a:rPr lang="en-US" sz="4800" b="1" dirty="0">
                <a:latin typeface="Franklin Gothic Medium" panose="020B0603020102020204" pitchFamily="34" charset="0"/>
                <a:ea typeface="ＭＳ Ｐゴシック" charset="-128"/>
                <a:cs typeface="ＭＳ Ｐゴシック" charset="-128"/>
              </a:rPr>
              <a:t>Sirens Are Sounding</a:t>
            </a:r>
          </a:p>
        </p:txBody>
      </p:sp>
      <p:sp>
        <p:nvSpPr>
          <p:cNvPr id="7" name="Subtitle 6"/>
          <p:cNvSpPr>
            <a:spLocks noGrp="1"/>
          </p:cNvSpPr>
          <p:nvPr>
            <p:ph type="subTitle" idx="1"/>
          </p:nvPr>
        </p:nvSpPr>
        <p:spPr>
          <a:xfrm>
            <a:off x="1524000" y="4516448"/>
            <a:ext cx="9144000" cy="544283"/>
          </a:xfrm>
        </p:spPr>
        <p:txBody>
          <a:bodyPr/>
          <a:lstStyle/>
          <a:p>
            <a:pPr>
              <a:buFont typeface="Arial" pitchFamily="4" charset="0"/>
              <a:buNone/>
              <a:defRPr/>
            </a:pPr>
            <a:r>
              <a:rPr lang="en-US" sz="4000" b="1" dirty="0">
                <a:latin typeface="Franklin Gothic Medium" panose="020B0603020102020204" pitchFamily="34" charset="0"/>
              </a:rPr>
              <a:t>What Does it Mean for Us?</a:t>
            </a:r>
          </a:p>
        </p:txBody>
      </p:sp>
      <p:sp>
        <p:nvSpPr>
          <p:cNvPr id="4" name="Title 3">
            <a:extLst>
              <a:ext uri="{FF2B5EF4-FFF2-40B4-BE49-F238E27FC236}">
                <a16:creationId xmlns:a16="http://schemas.microsoft.com/office/drawing/2014/main" id="{EA7D18F2-21F8-4FF3-BC86-5A5DD8347DC7}"/>
              </a:ext>
            </a:extLst>
          </p:cNvPr>
          <p:cNvSpPr txBox="1">
            <a:spLocks/>
          </p:cNvSpPr>
          <p:nvPr/>
        </p:nvSpPr>
        <p:spPr bwMode="auto">
          <a:xfrm>
            <a:off x="465221" y="141894"/>
            <a:ext cx="11261558" cy="73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5400">
                <a:solidFill>
                  <a:srgbClr val="FFC000"/>
                </a:solidFill>
                <a:latin typeface="Franklin Gothic Medium" panose="020B0603020102020204" pitchFamily="34" charset="0"/>
              </a:rPr>
              <a:t>WE ARE UNDER ATTACK!</a:t>
            </a:r>
            <a:endParaRPr lang="en-US" sz="5400" dirty="0">
              <a:solidFill>
                <a:srgbClr val="FFC000"/>
              </a:solidFill>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048D7F07-8C99-47C4-8DCC-E03397DAC49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893607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ctrTitle"/>
          </p:nvPr>
        </p:nvSpPr>
        <p:spPr>
          <a:xfrm>
            <a:off x="465221" y="3367846"/>
            <a:ext cx="11261558" cy="2270710"/>
          </a:xfrm>
        </p:spPr>
        <p:txBody>
          <a:bodyPr/>
          <a:lstStyle/>
          <a:p>
            <a:pPr algn="l"/>
            <a:r>
              <a:rPr lang="en-US" b="1" dirty="0">
                <a:latin typeface="Franklin Gothic Medium" panose="020B0603020102020204" pitchFamily="34" charset="0"/>
                <a:ea typeface="ＭＳ Ｐゴシック" charset="-128"/>
                <a:cs typeface="ＭＳ Ｐゴシック" charset="-128"/>
              </a:rPr>
              <a:t>Too often in our union, we ignore alarms -- not because we’re not listening, but because we have become numb.</a:t>
            </a:r>
            <a:br>
              <a:rPr lang="en-US" b="1" dirty="0">
                <a:latin typeface="Franklin Gothic Medium" panose="020B0603020102020204" pitchFamily="34" charset="0"/>
                <a:ea typeface="ＭＳ Ｐゴシック" charset="-128"/>
                <a:cs typeface="ＭＳ Ｐゴシック" charset="-128"/>
              </a:rPr>
            </a:br>
            <a:br>
              <a:rPr lang="en-US" b="1" dirty="0">
                <a:latin typeface="Franklin Gothic Medium" panose="020B0603020102020204" pitchFamily="34" charset="0"/>
                <a:ea typeface="ＭＳ Ｐゴシック" charset="-128"/>
                <a:cs typeface="ＭＳ Ｐゴシック" charset="-128"/>
              </a:rPr>
            </a:br>
            <a:r>
              <a:rPr lang="en-US" b="1" dirty="0">
                <a:latin typeface="Franklin Gothic Medium" panose="020B0603020102020204" pitchFamily="34" charset="0"/>
                <a:ea typeface="ＭＳ Ｐゴシック" charset="-128"/>
                <a:cs typeface="ＭＳ Ｐゴシック" charset="-128"/>
              </a:rPr>
              <a:t>We get used to doing business the same way for every situation.</a:t>
            </a:r>
            <a:br>
              <a:rPr lang="en-US" b="1" dirty="0">
                <a:latin typeface="Franklin Gothic Medium" panose="020B0603020102020204" pitchFamily="34" charset="0"/>
                <a:ea typeface="ＭＳ Ｐゴシック" charset="-128"/>
                <a:cs typeface="ＭＳ Ｐゴシック" charset="-128"/>
              </a:rPr>
            </a:br>
            <a:br>
              <a:rPr lang="en-US" b="1" dirty="0">
                <a:latin typeface="Franklin Gothic Medium" panose="020B0603020102020204" pitchFamily="34" charset="0"/>
                <a:ea typeface="ＭＳ Ｐゴシック" charset="-128"/>
                <a:cs typeface="ＭＳ Ｐゴシック" charset="-128"/>
              </a:rPr>
            </a:br>
            <a:r>
              <a:rPr lang="en-US" b="1" dirty="0">
                <a:latin typeface="Franklin Gothic Medium" panose="020B0603020102020204" pitchFamily="34" charset="0"/>
                <a:ea typeface="ＭＳ Ｐゴシック" charset="-128"/>
                <a:cs typeface="ＭＳ Ｐゴシック" charset="-128"/>
              </a:rPr>
              <a:t>Too often… We get too comfortable…</a:t>
            </a:r>
          </a:p>
        </p:txBody>
      </p:sp>
      <p:sp>
        <p:nvSpPr>
          <p:cNvPr id="5" name="Title 3">
            <a:extLst>
              <a:ext uri="{FF2B5EF4-FFF2-40B4-BE49-F238E27FC236}">
                <a16:creationId xmlns:a16="http://schemas.microsoft.com/office/drawing/2014/main" id="{3A1B25F4-CE09-4B2F-84AF-F64E14B16EFA}"/>
              </a:ext>
            </a:extLst>
          </p:cNvPr>
          <p:cNvSpPr txBox="1">
            <a:spLocks/>
          </p:cNvSpPr>
          <p:nvPr/>
        </p:nvSpPr>
        <p:spPr bwMode="auto">
          <a:xfrm>
            <a:off x="465221" y="141894"/>
            <a:ext cx="11261558" cy="73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5400" dirty="0">
                <a:solidFill>
                  <a:srgbClr val="FFC000"/>
                </a:solidFill>
                <a:latin typeface="Franklin Gothic Medium" panose="020B0603020102020204" pitchFamily="34" charset="0"/>
              </a:rPr>
              <a:t>WE ARE UNDER ATTACK!</a:t>
            </a:r>
          </a:p>
        </p:txBody>
      </p:sp>
      <p:sp>
        <p:nvSpPr>
          <p:cNvPr id="4" name="Footer Placeholder 3">
            <a:extLst>
              <a:ext uri="{FF2B5EF4-FFF2-40B4-BE49-F238E27FC236}">
                <a16:creationId xmlns:a16="http://schemas.microsoft.com/office/drawing/2014/main" id="{4C78E0D1-CFF6-4F00-BBEC-006BCFFA5C0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117956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ctrTitle"/>
          </p:nvPr>
        </p:nvSpPr>
        <p:spPr>
          <a:xfrm>
            <a:off x="469231" y="2153663"/>
            <a:ext cx="11261558" cy="1062503"/>
          </a:xfrm>
        </p:spPr>
        <p:txBody>
          <a:bodyPr/>
          <a:lstStyle/>
          <a:p>
            <a:r>
              <a:rPr lang="en-US" sz="6600" b="1" dirty="0">
                <a:latin typeface="Franklin Gothic Medium" panose="020B0603020102020204" pitchFamily="34" charset="0"/>
                <a:ea typeface="ＭＳ Ｐゴシック" charset="-128"/>
                <a:cs typeface="ＭＳ Ｐゴシック" charset="-128"/>
              </a:rPr>
              <a:t>Our Future is At Stake</a:t>
            </a:r>
          </a:p>
        </p:txBody>
      </p:sp>
      <p:sp>
        <p:nvSpPr>
          <p:cNvPr id="4" name="Title 3">
            <a:extLst>
              <a:ext uri="{FF2B5EF4-FFF2-40B4-BE49-F238E27FC236}">
                <a16:creationId xmlns:a16="http://schemas.microsoft.com/office/drawing/2014/main" id="{714E7994-C10D-4422-9B9B-8C038F82B8BA}"/>
              </a:ext>
            </a:extLst>
          </p:cNvPr>
          <p:cNvSpPr txBox="1">
            <a:spLocks/>
          </p:cNvSpPr>
          <p:nvPr/>
        </p:nvSpPr>
        <p:spPr bwMode="auto">
          <a:xfrm>
            <a:off x="469231" y="141890"/>
            <a:ext cx="11261558" cy="73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5400" dirty="0">
                <a:solidFill>
                  <a:srgbClr val="FFC000"/>
                </a:solidFill>
                <a:latin typeface="Franklin Gothic Medium" panose="020B0603020102020204" pitchFamily="34" charset="0"/>
              </a:rPr>
              <a:t>WE ARE UNDER ATTACK!</a:t>
            </a:r>
          </a:p>
        </p:txBody>
      </p:sp>
      <p:sp>
        <p:nvSpPr>
          <p:cNvPr id="5" name="Footer Placeholder 3">
            <a:extLst>
              <a:ext uri="{FF2B5EF4-FFF2-40B4-BE49-F238E27FC236}">
                <a16:creationId xmlns:a16="http://schemas.microsoft.com/office/drawing/2014/main" id="{7A3D526C-5118-4630-B644-B4881D37515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127067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E529A5-771A-9F4F-ACC6-FC63884CF72C}"/>
              </a:ext>
            </a:extLst>
          </p:cNvPr>
          <p:cNvSpPr>
            <a:spLocks noGrp="1"/>
          </p:cNvSpPr>
          <p:nvPr>
            <p:ph idx="1"/>
          </p:nvPr>
        </p:nvSpPr>
        <p:spPr/>
        <p:txBody>
          <a:bodyPr/>
          <a:lstStyle/>
          <a:p>
            <a:pPr algn="ctr"/>
            <a:r>
              <a:rPr lang="en-US" sz="4800" b="1" dirty="0">
                <a:latin typeface="Franklin Gothic Medium" panose="020B0603020102020204" pitchFamily="34" charset="0"/>
              </a:rPr>
              <a:t>Political Enemies</a:t>
            </a:r>
            <a:br>
              <a:rPr lang="en-US" sz="4800" b="1" dirty="0">
                <a:latin typeface="Franklin Gothic Medium" panose="020B0603020102020204" pitchFamily="34" charset="0"/>
              </a:rPr>
            </a:br>
            <a:r>
              <a:rPr lang="en-US" sz="4800" b="1" dirty="0">
                <a:latin typeface="Franklin Gothic Medium" panose="020B0603020102020204" pitchFamily="34" charset="0"/>
              </a:rPr>
              <a:t>Lack/Attacks on Bargaining</a:t>
            </a:r>
            <a:br>
              <a:rPr lang="en-US" sz="4800" b="1" dirty="0">
                <a:latin typeface="Franklin Gothic Medium" panose="020B0603020102020204" pitchFamily="34" charset="0"/>
              </a:rPr>
            </a:br>
            <a:r>
              <a:rPr lang="en-US" sz="4800" b="1" dirty="0">
                <a:latin typeface="Franklin Gothic Medium" panose="020B0603020102020204" pitchFamily="34" charset="0"/>
              </a:rPr>
              <a:t>Paycheck Deception</a:t>
            </a:r>
            <a:br>
              <a:rPr lang="en-US" sz="4800" b="1" dirty="0">
                <a:latin typeface="Franklin Gothic Medium" panose="020B0603020102020204" pitchFamily="34" charset="0"/>
              </a:rPr>
            </a:br>
            <a:r>
              <a:rPr lang="en-US" sz="4800" b="1" dirty="0">
                <a:latin typeface="Franklin Gothic Medium" panose="020B0603020102020204" pitchFamily="34" charset="0"/>
              </a:rPr>
              <a:t>Right-To Work</a:t>
            </a:r>
            <a:br>
              <a:rPr lang="en-US" sz="4800" b="1" dirty="0">
                <a:latin typeface="Franklin Gothic Medium" panose="020B0603020102020204" pitchFamily="34" charset="0"/>
              </a:rPr>
            </a:br>
            <a:r>
              <a:rPr lang="en-US" sz="4800" b="1" dirty="0">
                <a:latin typeface="Franklin Gothic Medium" panose="020B0603020102020204" pitchFamily="34" charset="0"/>
              </a:rPr>
              <a:t>Union Haters</a:t>
            </a:r>
          </a:p>
          <a:p>
            <a:pPr algn="ctr"/>
            <a:r>
              <a:rPr lang="en-US" sz="4800" b="1" dirty="0">
                <a:latin typeface="Franklin Gothic Medium" panose="020B0603020102020204" pitchFamily="34" charset="0"/>
              </a:rPr>
              <a:t>Misinformation</a:t>
            </a:r>
          </a:p>
        </p:txBody>
      </p:sp>
      <p:sp>
        <p:nvSpPr>
          <p:cNvPr id="3" name="Footer Placeholder 3">
            <a:extLst>
              <a:ext uri="{FF2B5EF4-FFF2-40B4-BE49-F238E27FC236}">
                <a16:creationId xmlns:a16="http://schemas.microsoft.com/office/drawing/2014/main" id="{65DF1A94-4D92-4B06-BB57-CE813BCE264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388083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434B2E-5891-BD49-9970-7EF11403487A}"/>
              </a:ext>
            </a:extLst>
          </p:cNvPr>
          <p:cNvSpPr>
            <a:spLocks noGrp="1"/>
          </p:cNvSpPr>
          <p:nvPr>
            <p:ph idx="1"/>
          </p:nvPr>
        </p:nvSpPr>
        <p:spPr>
          <a:xfrm>
            <a:off x="1014413" y="1228725"/>
            <a:ext cx="10728407" cy="4538221"/>
          </a:xfrm>
        </p:spPr>
        <p:txBody>
          <a:bodyPr/>
          <a:lstStyle/>
          <a:p>
            <a:pPr marL="571500" indent="-571500">
              <a:buFont typeface="Arial" panose="020B0604020202020204" pitchFamily="34" charset="0"/>
              <a:buChar char="•"/>
            </a:pPr>
            <a:r>
              <a:rPr lang="en-US" sz="4400" b="1" dirty="0">
                <a:latin typeface="Franklin Gothic Medium" panose="020B0603020102020204" pitchFamily="34" charset="0"/>
                <a:ea typeface="ヒラギノ角ゴ Pro W3" pitchFamily="-84" charset="-128"/>
              </a:rPr>
              <a:t>Privileged Class</a:t>
            </a:r>
          </a:p>
          <a:p>
            <a:pPr marL="571500" indent="-571500">
              <a:buFont typeface="Arial" panose="020B0604020202020204" pitchFamily="34" charset="0"/>
              <a:buChar char="•"/>
            </a:pPr>
            <a:r>
              <a:rPr lang="en-US" sz="4400" b="1" dirty="0">
                <a:latin typeface="Franklin Gothic Medium" panose="020B0603020102020204" pitchFamily="34" charset="0"/>
                <a:ea typeface="ヒラギノ角ゴ Pro W3" pitchFamily="-84" charset="-128"/>
              </a:rPr>
              <a:t>Pensions</a:t>
            </a:r>
          </a:p>
          <a:p>
            <a:pPr marL="571500" indent="-571500">
              <a:buFont typeface="Arial" panose="020B0604020202020204" pitchFamily="34" charset="0"/>
              <a:buChar char="•"/>
            </a:pPr>
            <a:r>
              <a:rPr lang="en-US" sz="4400" b="1" dirty="0">
                <a:latin typeface="Franklin Gothic Medium" panose="020B0603020102020204" pitchFamily="34" charset="0"/>
                <a:ea typeface="ヒラギノ角ゴ Pro W3" pitchFamily="-84" charset="-128"/>
              </a:rPr>
              <a:t>Overpaid</a:t>
            </a:r>
          </a:p>
          <a:p>
            <a:pPr marL="571500" indent="-571500">
              <a:buFont typeface="Arial" panose="020B0604020202020204" pitchFamily="34" charset="0"/>
              <a:buChar char="•"/>
            </a:pPr>
            <a:r>
              <a:rPr lang="en-US" sz="4400" b="1" dirty="0">
                <a:latin typeface="Franklin Gothic Medium" panose="020B0603020102020204" pitchFamily="34" charset="0"/>
                <a:ea typeface="ヒラギノ角ゴ Pro W3" pitchFamily="-84" charset="-128"/>
              </a:rPr>
              <a:t>Under Worked</a:t>
            </a:r>
          </a:p>
          <a:p>
            <a:pPr marL="571500" indent="-571500">
              <a:buFont typeface="Arial" panose="020B0604020202020204" pitchFamily="34" charset="0"/>
              <a:buChar char="•"/>
            </a:pPr>
            <a:r>
              <a:rPr lang="en-US" sz="4400" b="1" dirty="0">
                <a:latin typeface="Franklin Gothic Medium" panose="020B0603020102020204" pitchFamily="34" charset="0"/>
                <a:ea typeface="ヒラギノ角ゴ Pro W3" pitchFamily="-84" charset="-128"/>
              </a:rPr>
              <a:t>You Shouldn’t be Political</a:t>
            </a:r>
          </a:p>
          <a:p>
            <a:pPr marL="571500" indent="-571500">
              <a:buFont typeface="Arial" panose="020B0604020202020204" pitchFamily="34" charset="0"/>
              <a:buChar char="•"/>
            </a:pPr>
            <a:r>
              <a:rPr lang="en-US" sz="4400" b="1" dirty="0">
                <a:latin typeface="Franklin Gothic Medium" panose="020B0603020102020204" pitchFamily="34" charset="0"/>
                <a:ea typeface="ヒラギノ角ゴ Pro W3" pitchFamily="-84" charset="-128"/>
              </a:rPr>
              <a:t>Volunteers Can Do the Work</a:t>
            </a:r>
          </a:p>
          <a:p>
            <a:endParaRPr lang="en-US" dirty="0">
              <a:latin typeface="Franklin Gothic Medium" panose="020B0603020102020204" pitchFamily="34" charset="0"/>
            </a:endParaRPr>
          </a:p>
        </p:txBody>
      </p:sp>
      <p:sp>
        <p:nvSpPr>
          <p:cNvPr id="4" name="Rectangle 8"/>
          <p:cNvSpPr>
            <a:spLocks noGrp="1" noChangeArrowheads="1"/>
          </p:cNvSpPr>
          <p:nvPr>
            <p:ph type="title"/>
          </p:nvPr>
        </p:nvSpPr>
        <p:spPr>
          <a:effectLst>
            <a:outerShdw blurRad="50800" dist="38100" dir="18900000" algn="bl" rotWithShape="0">
              <a:prstClr val="black">
                <a:alpha val="40000"/>
              </a:prstClr>
            </a:outerShdw>
          </a:effectLst>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defRPr/>
            </a:pPr>
            <a:r>
              <a:rPr lang="en-US" sz="4800" b="1" dirty="0">
                <a:solidFill>
                  <a:srgbClr val="FFC000"/>
                </a:solidFill>
                <a:latin typeface="Franklin Gothic Medium" panose="020B0603020102020204" pitchFamily="34" charset="0"/>
              </a:rPr>
              <a:t>Why Target Fire Fighters?</a:t>
            </a:r>
            <a:endParaRPr lang="en-US" sz="4800" b="1" dirty="0">
              <a:ln w="11430"/>
              <a:solidFill>
                <a:srgbClr val="FFC000"/>
              </a:solidFill>
              <a:latin typeface="Franklin Gothic Medium" panose="020B0603020102020204" pitchFamily="34" charset="0"/>
            </a:endParaRPr>
          </a:p>
        </p:txBody>
      </p:sp>
      <p:sp>
        <p:nvSpPr>
          <p:cNvPr id="3" name="Title 1"/>
          <p:cNvSpPr txBox="1">
            <a:spLocks/>
          </p:cNvSpPr>
          <p:nvPr/>
        </p:nvSpPr>
        <p:spPr>
          <a:xfrm>
            <a:off x="1981200" y="990600"/>
            <a:ext cx="8229600" cy="5562600"/>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endParaRPr lang="en-US" sz="2600" dirty="0">
              <a:effectLst>
                <a:outerShdw blurRad="38100" dist="38100" dir="2700000" algn="tl">
                  <a:srgbClr val="000000">
                    <a:alpha val="43137"/>
                  </a:srgbClr>
                </a:outerShdw>
              </a:effectLst>
              <a:cs typeface="Arial" pitchFamily="34" charset="0"/>
            </a:endParaRPr>
          </a:p>
          <a:p>
            <a:pPr algn="l"/>
            <a:endParaRPr lang="en-US" sz="3200" dirty="0">
              <a:effectLst>
                <a:outerShdw blurRad="38100" dist="38100" dir="2700000" algn="tl">
                  <a:srgbClr val="000000">
                    <a:alpha val="43137"/>
                  </a:srgbClr>
                </a:outerShdw>
              </a:effectLst>
              <a:latin typeface="Arial" pitchFamily="34" charset="0"/>
              <a:cs typeface="Arial" pitchFamily="34" charset="0"/>
            </a:endParaRPr>
          </a:p>
        </p:txBody>
      </p:sp>
      <p:sp>
        <p:nvSpPr>
          <p:cNvPr id="5" name="Footer Placeholder 3">
            <a:extLst>
              <a:ext uri="{FF2B5EF4-FFF2-40B4-BE49-F238E27FC236}">
                <a16:creationId xmlns:a16="http://schemas.microsoft.com/office/drawing/2014/main" id="{2062719B-FC4B-4DE8-A765-7213B6B630C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70960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9CCEF-6E28-3F40-A7C9-1224DC226F45}"/>
              </a:ext>
            </a:extLst>
          </p:cNvPr>
          <p:cNvSpPr>
            <a:spLocks noGrp="1"/>
          </p:cNvSpPr>
          <p:nvPr>
            <p:ph type="ctrTitle"/>
          </p:nvPr>
        </p:nvSpPr>
        <p:spPr>
          <a:xfrm>
            <a:off x="465221" y="0"/>
            <a:ext cx="11261558" cy="820833"/>
          </a:xfrm>
        </p:spPr>
        <p:txBody>
          <a:bodyPr rtlCol="0">
            <a:normAutofit/>
          </a:bodyPr>
          <a:lstStyle/>
          <a:p>
            <a:pPr fontAlgn="auto">
              <a:spcAft>
                <a:spcPts val="0"/>
              </a:spcAft>
              <a:defRPr/>
            </a:pPr>
            <a:r>
              <a:rPr lang="en-US" sz="4400" b="1" dirty="0">
                <a:solidFill>
                  <a:srgbClr val="FFC500"/>
                </a:solidFill>
              </a:rPr>
              <a:t>Fighting Against Stereotypes</a:t>
            </a:r>
            <a:endParaRPr lang="en-US" sz="3200" b="1" dirty="0">
              <a:solidFill>
                <a:srgbClr val="FFC500"/>
              </a:solidFill>
            </a:endParaRPr>
          </a:p>
        </p:txBody>
      </p:sp>
      <p:pic>
        <p:nvPicPr>
          <p:cNvPr id="4" name="Picture 3" descr="A group of people standing next to a person&#10;&#10;Description automatically generated">
            <a:extLst>
              <a:ext uri="{FF2B5EF4-FFF2-40B4-BE49-F238E27FC236}">
                <a16:creationId xmlns:a16="http://schemas.microsoft.com/office/drawing/2014/main" id="{49AEBC96-3D5C-4232-9623-A4BF13B40645}"/>
              </a:ext>
            </a:extLst>
          </p:cNvPr>
          <p:cNvPicPr>
            <a:picLocks noChangeAspect="1"/>
          </p:cNvPicPr>
          <p:nvPr/>
        </p:nvPicPr>
        <p:blipFill>
          <a:blip r:embed="rId2"/>
          <a:stretch>
            <a:fillRect/>
          </a:stretch>
        </p:blipFill>
        <p:spPr>
          <a:xfrm>
            <a:off x="226943" y="927309"/>
            <a:ext cx="2842660" cy="5271472"/>
          </a:xfrm>
          <a:prstGeom prst="rect">
            <a:avLst/>
          </a:prstGeom>
        </p:spPr>
      </p:pic>
      <p:pic>
        <p:nvPicPr>
          <p:cNvPr id="6" name="Picture 5" descr="A person wearing a suit and tie&#10;&#10;Description automatically generated">
            <a:extLst>
              <a:ext uri="{FF2B5EF4-FFF2-40B4-BE49-F238E27FC236}">
                <a16:creationId xmlns:a16="http://schemas.microsoft.com/office/drawing/2014/main" id="{E7D9A2B7-8248-454C-AF90-3F031A472BEB}"/>
              </a:ext>
            </a:extLst>
          </p:cNvPr>
          <p:cNvPicPr>
            <a:picLocks noChangeAspect="1"/>
          </p:cNvPicPr>
          <p:nvPr/>
        </p:nvPicPr>
        <p:blipFill>
          <a:blip r:embed="rId3"/>
          <a:stretch>
            <a:fillRect/>
          </a:stretch>
        </p:blipFill>
        <p:spPr>
          <a:xfrm>
            <a:off x="3486642" y="927308"/>
            <a:ext cx="8629398" cy="4853559"/>
          </a:xfrm>
          <a:prstGeom prst="rect">
            <a:avLst/>
          </a:prstGeom>
        </p:spPr>
      </p:pic>
      <p:sp>
        <p:nvSpPr>
          <p:cNvPr id="5" name="Footer Placeholder 3">
            <a:extLst>
              <a:ext uri="{FF2B5EF4-FFF2-40B4-BE49-F238E27FC236}">
                <a16:creationId xmlns:a16="http://schemas.microsoft.com/office/drawing/2014/main" id="{D2BF7272-F68E-4E4A-8D91-1E2024DC75E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418416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27949B32-FFBD-4F3C-975E-EA6356C3FBAC}"/>
              </a:ext>
            </a:extLst>
          </p:cNvPr>
          <p:cNvPicPr>
            <a:picLocks noRot="1" noChangeAspect="1"/>
          </p:cNvPicPr>
          <p:nvPr>
            <a:videoFile r:link="rId1"/>
          </p:nvPr>
        </p:nvPicPr>
        <p:blipFill>
          <a:blip r:embed="rId3"/>
          <a:stretch>
            <a:fillRect/>
          </a:stretch>
        </p:blipFill>
        <p:spPr>
          <a:xfrm>
            <a:off x="1433564" y="894303"/>
            <a:ext cx="9324871" cy="5245240"/>
          </a:xfrm>
          <a:prstGeom prst="rect">
            <a:avLst/>
          </a:prstGeom>
        </p:spPr>
      </p:pic>
      <p:sp>
        <p:nvSpPr>
          <p:cNvPr id="4" name="Footer Placeholder 3">
            <a:extLst>
              <a:ext uri="{FF2B5EF4-FFF2-40B4-BE49-F238E27FC236}">
                <a16:creationId xmlns:a16="http://schemas.microsoft.com/office/drawing/2014/main" id="{B1A09FC8-7FD9-42F6-8EE2-6B018D8F28D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365144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dirty="0"/>
              <a:t>NYSPFFA Labor Conference, Binghamton NY, Feb 24-26 2020</a:t>
            </a:r>
          </a:p>
        </p:txBody>
      </p:sp>
      <p:sp>
        <p:nvSpPr>
          <p:cNvPr id="7" name="Title 1">
            <a:extLst>
              <a:ext uri="{FF2B5EF4-FFF2-40B4-BE49-F238E27FC236}">
                <a16:creationId xmlns:a16="http://schemas.microsoft.com/office/drawing/2014/main" id="{DE58CCE4-72AF-4C0C-B296-761B357E069D}"/>
              </a:ext>
            </a:extLst>
          </p:cNvPr>
          <p:cNvSpPr txBox="1">
            <a:spLocks/>
          </p:cNvSpPr>
          <p:nvPr/>
        </p:nvSpPr>
        <p:spPr bwMode="auto">
          <a:xfrm>
            <a:off x="0" y="46038"/>
            <a:ext cx="121920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800" dirty="0">
                <a:latin typeface="Franklin Gothic Medium" panose="020B0603020102020204" pitchFamily="34" charset="0"/>
              </a:rPr>
              <a:t>Check In/Tweet</a:t>
            </a:r>
          </a:p>
        </p:txBody>
      </p:sp>
      <p:sp>
        <p:nvSpPr>
          <p:cNvPr id="8" name="TextBox 7">
            <a:extLst>
              <a:ext uri="{FF2B5EF4-FFF2-40B4-BE49-F238E27FC236}">
                <a16:creationId xmlns:a16="http://schemas.microsoft.com/office/drawing/2014/main" id="{5AA068BD-DF8F-42E3-8D03-E65F8856CCDE}"/>
              </a:ext>
            </a:extLst>
          </p:cNvPr>
          <p:cNvSpPr txBox="1"/>
          <p:nvPr/>
        </p:nvSpPr>
        <p:spPr>
          <a:xfrm>
            <a:off x="7131963" y="1863485"/>
            <a:ext cx="4869538" cy="2308324"/>
          </a:xfrm>
          <a:prstGeom prst="rect">
            <a:avLst/>
          </a:prstGeom>
          <a:noFill/>
        </p:spPr>
        <p:txBody>
          <a:bodyPr wrap="square" rtlCol="0">
            <a:spAutoFit/>
          </a:bodyPr>
          <a:lstStyle/>
          <a:p>
            <a:r>
              <a:rPr lang="en-US" sz="4800" b="1" dirty="0">
                <a:latin typeface="Franklin Gothic Medium" panose="020B0603020102020204" pitchFamily="34" charset="0"/>
                <a:cs typeface="Arial" panose="020B0604020202020204" pitchFamily="34" charset="0"/>
              </a:rPr>
              <a:t>@</a:t>
            </a:r>
            <a:r>
              <a:rPr lang="en-US" sz="4800" b="1" dirty="0" err="1">
                <a:latin typeface="Franklin Gothic Medium" panose="020B0603020102020204" pitchFamily="34" charset="0"/>
                <a:cs typeface="Arial" panose="020B0604020202020204" pitchFamily="34" charset="0"/>
              </a:rPr>
              <a:t>iaffnewsdesk</a:t>
            </a:r>
            <a:endParaRPr lang="en-US" sz="4800" b="1" dirty="0">
              <a:latin typeface="Franklin Gothic Medium" panose="020B0603020102020204" pitchFamily="34" charset="0"/>
              <a:cs typeface="Arial" panose="020B0604020202020204" pitchFamily="34" charset="0"/>
            </a:endParaRPr>
          </a:p>
          <a:p>
            <a:r>
              <a:rPr lang="en-US" sz="4800" b="1" dirty="0">
                <a:latin typeface="Franklin Gothic Medium" panose="020B0603020102020204" pitchFamily="34" charset="0"/>
                <a:cs typeface="Arial" panose="020B0604020202020204" pitchFamily="34" charset="0"/>
              </a:rPr>
              <a:t>@NYSPFFA</a:t>
            </a:r>
          </a:p>
          <a:p>
            <a:r>
              <a:rPr lang="en-US" sz="4800" b="1" dirty="0">
                <a:latin typeface="Franklin Gothic Medium" panose="020B0603020102020204" pitchFamily="34" charset="0"/>
                <a:cs typeface="Arial" panose="020B0604020202020204" pitchFamily="34" charset="0"/>
              </a:rPr>
              <a:t>@IAFFTREG</a:t>
            </a:r>
            <a:endParaRPr lang="en-US" sz="4400" b="1" dirty="0">
              <a:latin typeface="Franklin Gothic Medium" panose="020B0603020102020204" pitchFamily="34" charset="0"/>
            </a:endParaRPr>
          </a:p>
        </p:txBody>
      </p:sp>
      <p:pic>
        <p:nvPicPr>
          <p:cNvPr id="3" name="Picture 2" descr="A picture containing text, map&#10;&#10;Description automatically generated">
            <a:extLst>
              <a:ext uri="{FF2B5EF4-FFF2-40B4-BE49-F238E27FC236}">
                <a16:creationId xmlns:a16="http://schemas.microsoft.com/office/drawing/2014/main" id="{0F5815BB-76D5-4755-8C5B-ADABB37D0F46}"/>
              </a:ext>
            </a:extLst>
          </p:cNvPr>
          <p:cNvPicPr>
            <a:picLocks noChangeAspect="1"/>
          </p:cNvPicPr>
          <p:nvPr/>
        </p:nvPicPr>
        <p:blipFill>
          <a:blip r:embed="rId3"/>
          <a:stretch>
            <a:fillRect/>
          </a:stretch>
        </p:blipFill>
        <p:spPr>
          <a:xfrm>
            <a:off x="498675" y="981862"/>
            <a:ext cx="5533390" cy="5327497"/>
          </a:xfrm>
          <a:prstGeom prst="rect">
            <a:avLst/>
          </a:prstGeom>
        </p:spPr>
      </p:pic>
    </p:spTree>
    <p:extLst>
      <p:ext uri="{BB962C8B-B14F-4D97-AF65-F5344CB8AC3E}">
        <p14:creationId xmlns:p14="http://schemas.microsoft.com/office/powerpoint/2010/main" val="2318648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4200" dirty="0"/>
              <a:t>WHERE DO MEMBERS GET THEIR INFO?</a:t>
            </a:r>
          </a:p>
        </p:txBody>
      </p:sp>
      <p:pic>
        <p:nvPicPr>
          <p:cNvPr id="8" name="image.png" descr="image.png">
            <a:extLst>
              <a:ext uri="{FF2B5EF4-FFF2-40B4-BE49-F238E27FC236}">
                <a16:creationId xmlns:a16="http://schemas.microsoft.com/office/drawing/2014/main" id="{F7415325-B573-4026-B882-5AD092A89990}"/>
              </a:ext>
            </a:extLst>
          </p:cNvPr>
          <p:cNvPicPr>
            <a:picLocks noChangeAspect="1"/>
          </p:cNvPicPr>
          <p:nvPr/>
        </p:nvPicPr>
        <p:blipFill>
          <a:blip r:embed="rId3"/>
          <a:stretch>
            <a:fillRect/>
          </a:stretch>
        </p:blipFill>
        <p:spPr>
          <a:xfrm>
            <a:off x="319418" y="1819165"/>
            <a:ext cx="2868492" cy="1373092"/>
          </a:xfrm>
          <a:prstGeom prst="rect">
            <a:avLst/>
          </a:prstGeom>
          <a:ln w="12700">
            <a:miter lim="400000"/>
          </a:ln>
        </p:spPr>
      </p:pic>
      <p:pic>
        <p:nvPicPr>
          <p:cNvPr id="9" name="image.png" descr="image.png">
            <a:extLst>
              <a:ext uri="{FF2B5EF4-FFF2-40B4-BE49-F238E27FC236}">
                <a16:creationId xmlns:a16="http://schemas.microsoft.com/office/drawing/2014/main" id="{5B315440-0882-465C-9596-D40B7BD68505}"/>
              </a:ext>
            </a:extLst>
          </p:cNvPr>
          <p:cNvPicPr>
            <a:picLocks noChangeAspect="1"/>
          </p:cNvPicPr>
          <p:nvPr/>
        </p:nvPicPr>
        <p:blipFill>
          <a:blip r:embed="rId4"/>
          <a:stretch>
            <a:fillRect/>
          </a:stretch>
        </p:blipFill>
        <p:spPr>
          <a:xfrm>
            <a:off x="4225514" y="1651210"/>
            <a:ext cx="4514849" cy="1588558"/>
          </a:xfrm>
          <a:prstGeom prst="rect">
            <a:avLst/>
          </a:prstGeom>
          <a:ln w="12700">
            <a:miter lim="400000"/>
          </a:ln>
        </p:spPr>
      </p:pic>
      <p:pic>
        <p:nvPicPr>
          <p:cNvPr id="10" name="image.png" descr="image.png">
            <a:extLst>
              <a:ext uri="{FF2B5EF4-FFF2-40B4-BE49-F238E27FC236}">
                <a16:creationId xmlns:a16="http://schemas.microsoft.com/office/drawing/2014/main" id="{0D342ABC-A053-4262-80AE-6BE73039E971}"/>
              </a:ext>
            </a:extLst>
          </p:cNvPr>
          <p:cNvPicPr>
            <a:picLocks noChangeAspect="1"/>
          </p:cNvPicPr>
          <p:nvPr/>
        </p:nvPicPr>
        <p:blipFill>
          <a:blip r:embed="rId5"/>
          <a:stretch>
            <a:fillRect/>
          </a:stretch>
        </p:blipFill>
        <p:spPr>
          <a:xfrm>
            <a:off x="1542163" y="3740174"/>
            <a:ext cx="1544955" cy="1544955"/>
          </a:xfrm>
          <a:prstGeom prst="rect">
            <a:avLst/>
          </a:prstGeom>
          <a:ln w="12700">
            <a:miter lim="400000"/>
          </a:ln>
        </p:spPr>
      </p:pic>
      <p:pic>
        <p:nvPicPr>
          <p:cNvPr id="11" name="image.png" descr="image.png">
            <a:extLst>
              <a:ext uri="{FF2B5EF4-FFF2-40B4-BE49-F238E27FC236}">
                <a16:creationId xmlns:a16="http://schemas.microsoft.com/office/drawing/2014/main" id="{F9D1A0B6-591F-4D37-B2B9-B1F19FFF4311}"/>
              </a:ext>
            </a:extLst>
          </p:cNvPr>
          <p:cNvPicPr>
            <a:picLocks noChangeAspect="1"/>
          </p:cNvPicPr>
          <p:nvPr/>
        </p:nvPicPr>
        <p:blipFill>
          <a:blip r:embed="rId6"/>
          <a:stretch>
            <a:fillRect/>
          </a:stretch>
        </p:blipFill>
        <p:spPr>
          <a:xfrm>
            <a:off x="3664111" y="3765622"/>
            <a:ext cx="1735457" cy="1544955"/>
          </a:xfrm>
          <a:prstGeom prst="rect">
            <a:avLst/>
          </a:prstGeom>
          <a:ln w="12700">
            <a:miter lim="400000"/>
          </a:ln>
        </p:spPr>
      </p:pic>
      <p:pic>
        <p:nvPicPr>
          <p:cNvPr id="12" name="image.jpeg" descr="image.jpeg">
            <a:extLst>
              <a:ext uri="{FF2B5EF4-FFF2-40B4-BE49-F238E27FC236}">
                <a16:creationId xmlns:a16="http://schemas.microsoft.com/office/drawing/2014/main" id="{EB207B04-DFC1-4AC2-9C67-B534B595F94D}"/>
              </a:ext>
            </a:extLst>
          </p:cNvPr>
          <p:cNvPicPr>
            <a:picLocks noChangeAspect="1"/>
          </p:cNvPicPr>
          <p:nvPr/>
        </p:nvPicPr>
        <p:blipFill>
          <a:blip r:embed="rId7"/>
          <a:stretch>
            <a:fillRect/>
          </a:stretch>
        </p:blipFill>
        <p:spPr>
          <a:xfrm>
            <a:off x="5976562" y="3765620"/>
            <a:ext cx="2064697" cy="1544956"/>
          </a:xfrm>
          <a:prstGeom prst="rect">
            <a:avLst/>
          </a:prstGeom>
          <a:ln w="12700">
            <a:miter lim="400000"/>
          </a:ln>
        </p:spPr>
      </p:pic>
      <p:pic>
        <p:nvPicPr>
          <p:cNvPr id="13" name="image.png" descr="image.png">
            <a:extLst>
              <a:ext uri="{FF2B5EF4-FFF2-40B4-BE49-F238E27FC236}">
                <a16:creationId xmlns:a16="http://schemas.microsoft.com/office/drawing/2014/main" id="{98A74CE3-4D8C-499A-9B0A-FB7715F0B8FC}"/>
              </a:ext>
            </a:extLst>
          </p:cNvPr>
          <p:cNvPicPr>
            <a:picLocks noChangeAspect="1"/>
          </p:cNvPicPr>
          <p:nvPr/>
        </p:nvPicPr>
        <p:blipFill>
          <a:blip r:embed="rId8"/>
          <a:stretch>
            <a:fillRect/>
          </a:stretch>
        </p:blipFill>
        <p:spPr>
          <a:xfrm>
            <a:off x="8524488" y="3765620"/>
            <a:ext cx="1551192" cy="1544956"/>
          </a:xfrm>
          <a:prstGeom prst="rect">
            <a:avLst/>
          </a:prstGeom>
          <a:ln w="12700">
            <a:miter lim="400000"/>
          </a:ln>
        </p:spPr>
      </p:pic>
      <p:pic>
        <p:nvPicPr>
          <p:cNvPr id="4" name="Picture 3" descr="A picture containing animal&#10;&#10;Description automatically generated">
            <a:extLst>
              <a:ext uri="{FF2B5EF4-FFF2-40B4-BE49-F238E27FC236}">
                <a16:creationId xmlns:a16="http://schemas.microsoft.com/office/drawing/2014/main" id="{33ACB7A3-E1F3-40F8-AC58-B33484CF2B5F}"/>
              </a:ext>
            </a:extLst>
          </p:cNvPr>
          <p:cNvPicPr>
            <a:picLocks noChangeAspect="1"/>
          </p:cNvPicPr>
          <p:nvPr/>
        </p:nvPicPr>
        <p:blipFill>
          <a:blip r:embed="rId9"/>
          <a:stretch>
            <a:fillRect/>
          </a:stretch>
        </p:blipFill>
        <p:spPr>
          <a:xfrm>
            <a:off x="9777968" y="1461979"/>
            <a:ext cx="1311348" cy="1967021"/>
          </a:xfrm>
          <a:prstGeom prst="rect">
            <a:avLst/>
          </a:prstGeom>
        </p:spPr>
      </p:pic>
      <p:sp>
        <p:nvSpPr>
          <p:cNvPr id="14" name="Footer Placeholder 3">
            <a:extLst>
              <a:ext uri="{FF2B5EF4-FFF2-40B4-BE49-F238E27FC236}">
                <a16:creationId xmlns:a16="http://schemas.microsoft.com/office/drawing/2014/main" id="{15ED7208-7642-4926-8A76-F03A8EE25FF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453523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400" dirty="0">
                <a:latin typeface="Franklin Gothic Medium" panose="020B0603020102020204" pitchFamily="34" charset="0"/>
              </a:rPr>
              <a:t>History of Messaging- How We Got Here</a:t>
            </a:r>
          </a:p>
        </p:txBody>
      </p:sp>
      <p:sp>
        <p:nvSpPr>
          <p:cNvPr id="5" name="TextBox 4">
            <a:extLst>
              <a:ext uri="{FF2B5EF4-FFF2-40B4-BE49-F238E27FC236}">
                <a16:creationId xmlns:a16="http://schemas.microsoft.com/office/drawing/2014/main" id="{0B28A3E6-6D6F-461A-9E7C-2EC34328CFD2}"/>
              </a:ext>
            </a:extLst>
          </p:cNvPr>
          <p:cNvSpPr txBox="1"/>
          <p:nvPr/>
        </p:nvSpPr>
        <p:spPr>
          <a:xfrm>
            <a:off x="119576" y="1228397"/>
            <a:ext cx="12072424" cy="4832092"/>
          </a:xfrm>
          <a:prstGeom prst="rect">
            <a:avLst/>
          </a:prstGeom>
          <a:noFill/>
        </p:spPr>
        <p:txBody>
          <a:bodyPr wrap="square" rtlCol="0">
            <a:spAutoFit/>
          </a:bodyPr>
          <a:lstStyle/>
          <a:p>
            <a:pPr marL="285750" indent="-285750">
              <a:buFontTx/>
              <a:buChar char="-"/>
            </a:pPr>
            <a:r>
              <a:rPr lang="en-US" sz="2200" dirty="0">
                <a:solidFill>
                  <a:srgbClr val="C00000"/>
                </a:solidFill>
                <a:latin typeface="Franklin Gothic Medium" panose="020B0603020102020204" pitchFamily="34" charset="0"/>
              </a:rPr>
              <a:t>1971: </a:t>
            </a:r>
            <a:r>
              <a:rPr lang="en-US" sz="2200" dirty="0">
                <a:latin typeface="Franklin Gothic Medium" panose="020B0603020102020204" pitchFamily="34" charset="0"/>
              </a:rPr>
              <a:t>The Nixon White House tries to suppress the NY Times from printing The Pentagon Papers. The United States Supreme Court rules in favor of the NY Times. The Powell Memo encourages business leaders to influence institutions of public opinion.</a:t>
            </a:r>
          </a:p>
          <a:p>
            <a:pPr marL="285750" indent="-285750">
              <a:buFontTx/>
              <a:buChar char="-"/>
            </a:pPr>
            <a:endParaRPr lang="en-US" sz="2200" dirty="0">
              <a:latin typeface="Franklin Gothic Medium" panose="020B0603020102020204" pitchFamily="34" charset="0"/>
            </a:endParaRPr>
          </a:p>
          <a:p>
            <a:pPr marL="285750" indent="-285750">
              <a:buFontTx/>
              <a:buChar char="-"/>
            </a:pPr>
            <a:r>
              <a:rPr lang="en-US" sz="2200" dirty="0">
                <a:solidFill>
                  <a:srgbClr val="C00000"/>
                </a:solidFill>
                <a:latin typeface="Franklin Gothic Medium" panose="020B0603020102020204" pitchFamily="34" charset="0"/>
              </a:rPr>
              <a:t>Early 1980’s: </a:t>
            </a:r>
            <a:r>
              <a:rPr lang="en-US" sz="2200" dirty="0">
                <a:latin typeface="Franklin Gothic Medium" panose="020B0603020102020204" pitchFamily="34" charset="0"/>
              </a:rPr>
              <a:t>After not being able to manipulate the media in the courts, there is a rise in Conservative talk radio aimed at influencing people.</a:t>
            </a:r>
          </a:p>
          <a:p>
            <a:pPr marL="285750" indent="-285750">
              <a:buFontTx/>
              <a:buChar char="-"/>
            </a:pPr>
            <a:endParaRPr lang="en-US" sz="2200" dirty="0">
              <a:latin typeface="Franklin Gothic Medium" panose="020B0603020102020204" pitchFamily="34" charset="0"/>
            </a:endParaRPr>
          </a:p>
          <a:p>
            <a:pPr marL="285750" indent="-285750">
              <a:buFontTx/>
              <a:buChar char="-"/>
            </a:pPr>
            <a:r>
              <a:rPr lang="en-US" sz="2200" dirty="0">
                <a:solidFill>
                  <a:srgbClr val="C00000"/>
                </a:solidFill>
                <a:latin typeface="Franklin Gothic Medium" panose="020B0603020102020204" pitchFamily="34" charset="0"/>
              </a:rPr>
              <a:t>1987: </a:t>
            </a:r>
            <a:r>
              <a:rPr lang="en-US" sz="2200" dirty="0">
                <a:latin typeface="Franklin Gothic Medium" panose="020B0603020102020204" pitchFamily="34" charset="0"/>
              </a:rPr>
              <a:t>Elimination of the FCC Fairness Doctrine, which required the holders of broadcast licenses to present controversial issues of public importance in a manner that was honest, equitable, and balanced in the view of the FCC. Major contributing factor in party polarization we see today.</a:t>
            </a:r>
          </a:p>
          <a:p>
            <a:pPr marL="285750" indent="-285750">
              <a:buFontTx/>
              <a:buChar char="-"/>
            </a:pPr>
            <a:endParaRPr lang="en-US" sz="2200" dirty="0">
              <a:latin typeface="Franklin Gothic Medium" panose="020B0603020102020204" pitchFamily="34" charset="0"/>
            </a:endParaRPr>
          </a:p>
          <a:p>
            <a:pPr marL="285750" indent="-285750">
              <a:buFontTx/>
              <a:buChar char="-"/>
            </a:pPr>
            <a:r>
              <a:rPr lang="en-US" sz="2200" dirty="0">
                <a:solidFill>
                  <a:srgbClr val="C00000"/>
                </a:solidFill>
                <a:latin typeface="Franklin Gothic Medium" panose="020B0603020102020204" pitchFamily="34" charset="0"/>
              </a:rPr>
              <a:t>1996: </a:t>
            </a:r>
            <a:r>
              <a:rPr lang="en-US" sz="2200" dirty="0">
                <a:latin typeface="Franklin Gothic Medium" panose="020B0603020102020204" pitchFamily="34" charset="0"/>
              </a:rPr>
              <a:t>MSNBC Launches in July, followed by Fox News in October.</a:t>
            </a:r>
          </a:p>
          <a:p>
            <a:pPr marL="285750" indent="-285750">
              <a:buFontTx/>
              <a:buChar char="-"/>
            </a:pPr>
            <a:endParaRPr lang="en-US" sz="2200" dirty="0">
              <a:latin typeface="Franklin Gothic Medium" panose="020B0603020102020204" pitchFamily="34" charset="0"/>
            </a:endParaRPr>
          </a:p>
          <a:p>
            <a:pPr marL="285750" indent="-285750">
              <a:buFontTx/>
              <a:buChar char="-"/>
            </a:pPr>
            <a:r>
              <a:rPr lang="en-US" sz="2200" dirty="0">
                <a:solidFill>
                  <a:srgbClr val="C00000"/>
                </a:solidFill>
                <a:latin typeface="Franklin Gothic Medium" panose="020B0603020102020204" pitchFamily="34" charset="0"/>
              </a:rPr>
              <a:t>2018: </a:t>
            </a:r>
            <a:r>
              <a:rPr lang="en-US" sz="2200" dirty="0">
                <a:latin typeface="Franklin Gothic Medium" panose="020B0603020102020204" pitchFamily="34" charset="0"/>
              </a:rPr>
              <a:t>Media is now set up to where you can get the news you want, not the news of the day.</a:t>
            </a:r>
          </a:p>
        </p:txBody>
      </p:sp>
      <p:sp>
        <p:nvSpPr>
          <p:cNvPr id="4" name="Footer Placeholder 3">
            <a:extLst>
              <a:ext uri="{FF2B5EF4-FFF2-40B4-BE49-F238E27FC236}">
                <a16:creationId xmlns:a16="http://schemas.microsoft.com/office/drawing/2014/main" id="{BE292288-1E2F-409C-98CE-7A94E19F741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946922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0F553EF-7266-47ED-A50B-12154DF5E1F8}"/>
              </a:ext>
            </a:extLst>
          </p:cNvPr>
          <p:cNvSpPr>
            <a:spLocks noGrp="1"/>
          </p:cNvSpPr>
          <p:nvPr>
            <p:ph idx="1"/>
          </p:nvPr>
        </p:nvSpPr>
        <p:spPr/>
        <p:txBody>
          <a:bodyPr/>
          <a:lstStyle/>
          <a:p>
            <a:pPr marL="0" indent="0">
              <a:buNone/>
            </a:pPr>
            <a:r>
              <a:rPr lang="en-US" sz="3600" b="1" dirty="0">
                <a:latin typeface="Franklin Gothic Medium" panose="020B0603020102020204" pitchFamily="34" charset="0"/>
              </a:rPr>
              <a:t>“The widest possible dissemination of information from diverse and antagonistic sources is essential to the welfare of the public.” </a:t>
            </a:r>
            <a:r>
              <a:rPr lang="en-US" sz="3600" dirty="0">
                <a:latin typeface="Franklin Gothic Medium" panose="020B0603020102020204" pitchFamily="34" charset="0"/>
              </a:rPr>
              <a:t>–SCJ Hugo Black, 1945</a:t>
            </a:r>
          </a:p>
          <a:p>
            <a:pPr marL="0" indent="0">
              <a:buNone/>
            </a:pPr>
            <a:endParaRPr lang="en-US" sz="3600" dirty="0">
              <a:latin typeface="Franklin Gothic Medium" panose="020B0603020102020204" pitchFamily="34" charset="0"/>
            </a:endParaRPr>
          </a:p>
          <a:p>
            <a:r>
              <a:rPr lang="en-US" sz="3600" dirty="0">
                <a:latin typeface="Franklin Gothic Medium" panose="020B0603020102020204" pitchFamily="34" charset="0"/>
              </a:rPr>
              <a:t>1983- 50 corporations control majority of US Media</a:t>
            </a:r>
          </a:p>
          <a:p>
            <a:r>
              <a:rPr lang="en-US" sz="3600" dirty="0">
                <a:latin typeface="Franklin Gothic Medium" panose="020B0603020102020204" pitchFamily="34" charset="0"/>
              </a:rPr>
              <a:t>1990- 23 corporations control majority of US Media</a:t>
            </a:r>
          </a:p>
          <a:p>
            <a:r>
              <a:rPr lang="en-US" sz="3600" dirty="0">
                <a:latin typeface="Franklin Gothic Medium" panose="020B0603020102020204" pitchFamily="34" charset="0"/>
              </a:rPr>
              <a:t>1996- Telecommunications Act signed by Clinton</a:t>
            </a:r>
          </a:p>
          <a:p>
            <a:r>
              <a:rPr lang="en-US" sz="3600" dirty="0">
                <a:latin typeface="Franklin Gothic Medium" panose="020B0603020102020204" pitchFamily="34" charset="0"/>
              </a:rPr>
              <a:t>1997- 10 corporations control majority of US Media</a:t>
            </a:r>
          </a:p>
          <a:p>
            <a:pPr marL="0" indent="0">
              <a:buNone/>
            </a:pPr>
            <a:endParaRPr lang="en-US" sz="3600" dirty="0">
              <a:latin typeface="Franklin Gothic Medium" panose="020B0603020102020204" pitchFamily="34" charset="0"/>
            </a:endParaRPr>
          </a:p>
          <a:p>
            <a:pPr marL="0" indent="0">
              <a:buNone/>
            </a:pPr>
            <a:endParaRPr lang="en-US" sz="3600" dirty="0">
              <a:latin typeface="Franklin Gothic Medium" panose="020B0603020102020204" pitchFamily="34" charset="0"/>
            </a:endParaRPr>
          </a:p>
        </p:txBody>
      </p:sp>
      <p:sp>
        <p:nvSpPr>
          <p:cNvPr id="2" name="Title 1">
            <a:extLst>
              <a:ext uri="{FF2B5EF4-FFF2-40B4-BE49-F238E27FC236}">
                <a16:creationId xmlns:a16="http://schemas.microsoft.com/office/drawing/2014/main" id="{324F986A-87BB-45F2-97A8-09A90B066D80}"/>
              </a:ext>
            </a:extLst>
          </p:cNvPr>
          <p:cNvSpPr>
            <a:spLocks noGrp="1"/>
          </p:cNvSpPr>
          <p:nvPr>
            <p:ph type="title"/>
          </p:nvPr>
        </p:nvSpPr>
        <p:spPr/>
        <p:txBody>
          <a:bodyPr/>
          <a:lstStyle/>
          <a:p>
            <a:r>
              <a:rPr lang="en-US" sz="4800" dirty="0">
                <a:latin typeface="Franklin Gothic Medium" panose="020B0603020102020204" pitchFamily="34" charset="0"/>
              </a:rPr>
              <a:t>Quick History of Mass Media</a:t>
            </a:r>
          </a:p>
        </p:txBody>
      </p:sp>
      <p:sp>
        <p:nvSpPr>
          <p:cNvPr id="4" name="Footer Placeholder 3">
            <a:extLst>
              <a:ext uri="{FF2B5EF4-FFF2-40B4-BE49-F238E27FC236}">
                <a16:creationId xmlns:a16="http://schemas.microsoft.com/office/drawing/2014/main" id="{5AEB4827-57E3-4924-956A-E085B6C9DBC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8137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0E902F2-38A2-4CBB-8C5A-410A6F5A181A}"/>
              </a:ext>
            </a:extLst>
          </p:cNvPr>
          <p:cNvPicPr>
            <a:picLocks noGrp="1" noChangeAspect="1"/>
          </p:cNvPicPr>
          <p:nvPr>
            <p:ph sz="half" idx="1"/>
          </p:nvPr>
        </p:nvPicPr>
        <p:blipFill>
          <a:blip r:embed="rId2"/>
          <a:stretch>
            <a:fillRect/>
          </a:stretch>
        </p:blipFill>
        <p:spPr>
          <a:xfrm>
            <a:off x="169228" y="990533"/>
            <a:ext cx="7024052" cy="5258648"/>
          </a:xfrm>
        </p:spPr>
      </p:pic>
      <p:sp>
        <p:nvSpPr>
          <p:cNvPr id="6" name="Content Placeholder 5">
            <a:extLst>
              <a:ext uri="{FF2B5EF4-FFF2-40B4-BE49-F238E27FC236}">
                <a16:creationId xmlns:a16="http://schemas.microsoft.com/office/drawing/2014/main" id="{EBC5CB8F-1494-415F-BCC6-D8F1411F163F}"/>
              </a:ext>
            </a:extLst>
          </p:cNvPr>
          <p:cNvSpPr>
            <a:spLocks noGrp="1"/>
          </p:cNvSpPr>
          <p:nvPr>
            <p:ph sz="half" idx="2"/>
          </p:nvPr>
        </p:nvSpPr>
        <p:spPr>
          <a:xfrm>
            <a:off x="7416800" y="1097280"/>
            <a:ext cx="4410910" cy="4865521"/>
          </a:xfrm>
        </p:spPr>
        <p:txBody>
          <a:bodyPr/>
          <a:lstStyle/>
          <a:p>
            <a:pPr marL="0" indent="0">
              <a:buNone/>
            </a:pPr>
            <a:endParaRPr lang="en-US" sz="4400" b="1" dirty="0"/>
          </a:p>
          <a:p>
            <a:pPr marL="0" indent="0">
              <a:buNone/>
            </a:pPr>
            <a:r>
              <a:rPr lang="en-US" sz="4400" b="1" dirty="0"/>
              <a:t>As of 2012, only SIX media outlets control majority of US media</a:t>
            </a:r>
          </a:p>
        </p:txBody>
      </p:sp>
      <p:sp>
        <p:nvSpPr>
          <p:cNvPr id="3" name="Title 2">
            <a:extLst>
              <a:ext uri="{FF2B5EF4-FFF2-40B4-BE49-F238E27FC236}">
                <a16:creationId xmlns:a16="http://schemas.microsoft.com/office/drawing/2014/main" id="{7CEEAB0E-1E2C-4166-8C27-5FB1BF44EDA9}"/>
              </a:ext>
            </a:extLst>
          </p:cNvPr>
          <p:cNvSpPr>
            <a:spLocks noGrp="1"/>
          </p:cNvSpPr>
          <p:nvPr>
            <p:ph type="title"/>
          </p:nvPr>
        </p:nvSpPr>
        <p:spPr/>
        <p:txBody>
          <a:bodyPr/>
          <a:lstStyle/>
          <a:p>
            <a:r>
              <a:rPr lang="en-US" sz="4800" dirty="0">
                <a:latin typeface="Franklin Gothic Medium" panose="020B0603020102020204" pitchFamily="34" charset="0"/>
              </a:rPr>
              <a:t>Quick History of Mass Media</a:t>
            </a:r>
          </a:p>
        </p:txBody>
      </p:sp>
      <p:sp>
        <p:nvSpPr>
          <p:cNvPr id="7" name="Footer Placeholder 3">
            <a:extLst>
              <a:ext uri="{FF2B5EF4-FFF2-40B4-BE49-F238E27FC236}">
                <a16:creationId xmlns:a16="http://schemas.microsoft.com/office/drawing/2014/main" id="{477A6ACD-CB7A-453E-A79C-716057686DE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232004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EEAB0E-1E2C-4166-8C27-5FB1BF44EDA9}"/>
              </a:ext>
            </a:extLst>
          </p:cNvPr>
          <p:cNvSpPr>
            <a:spLocks noGrp="1"/>
          </p:cNvSpPr>
          <p:nvPr>
            <p:ph type="title"/>
          </p:nvPr>
        </p:nvSpPr>
        <p:spPr/>
        <p:txBody>
          <a:bodyPr/>
          <a:lstStyle/>
          <a:p>
            <a:r>
              <a:rPr lang="en-US" sz="4800" dirty="0">
                <a:latin typeface="Franklin Gothic Medium" panose="020B0603020102020204" pitchFamily="34" charset="0"/>
              </a:rPr>
              <a:t>Quick History of Mass Media</a:t>
            </a:r>
          </a:p>
        </p:txBody>
      </p:sp>
      <p:pic>
        <p:nvPicPr>
          <p:cNvPr id="8" name="Picture 7">
            <a:extLst>
              <a:ext uri="{FF2B5EF4-FFF2-40B4-BE49-F238E27FC236}">
                <a16:creationId xmlns:a16="http://schemas.microsoft.com/office/drawing/2014/main" id="{26455264-3ABA-4A22-A43C-F7D6B65D133D}"/>
              </a:ext>
            </a:extLst>
          </p:cNvPr>
          <p:cNvPicPr>
            <a:picLocks noChangeAspect="1"/>
          </p:cNvPicPr>
          <p:nvPr/>
        </p:nvPicPr>
        <p:blipFill>
          <a:blip r:embed="rId2"/>
          <a:stretch>
            <a:fillRect/>
          </a:stretch>
        </p:blipFill>
        <p:spPr>
          <a:xfrm>
            <a:off x="459550" y="1346372"/>
            <a:ext cx="3341435" cy="18808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a:extLst>
              <a:ext uri="{FF2B5EF4-FFF2-40B4-BE49-F238E27FC236}">
                <a16:creationId xmlns:a16="http://schemas.microsoft.com/office/drawing/2014/main" id="{59ACF774-7BEC-4217-A6B1-7AD4ACFD9162}"/>
              </a:ext>
            </a:extLst>
          </p:cNvPr>
          <p:cNvSpPr txBox="1"/>
          <p:nvPr/>
        </p:nvSpPr>
        <p:spPr>
          <a:xfrm>
            <a:off x="518287" y="3429000"/>
            <a:ext cx="3223959" cy="369332"/>
          </a:xfrm>
          <a:prstGeom prst="rect">
            <a:avLst/>
          </a:prstGeom>
          <a:noFill/>
        </p:spPr>
        <p:txBody>
          <a:bodyPr wrap="square" rtlCol="0">
            <a:spAutoFit/>
          </a:bodyPr>
          <a:lstStyle/>
          <a:p>
            <a:r>
              <a:rPr lang="en-US" b="1" u="sng" dirty="0"/>
              <a:t>SINCLAIR BROADCASTING</a:t>
            </a:r>
          </a:p>
        </p:txBody>
      </p:sp>
      <p:sp>
        <p:nvSpPr>
          <p:cNvPr id="10" name="TextBox 9">
            <a:extLst>
              <a:ext uri="{FF2B5EF4-FFF2-40B4-BE49-F238E27FC236}">
                <a16:creationId xmlns:a16="http://schemas.microsoft.com/office/drawing/2014/main" id="{C16194A0-DA69-46B9-B76A-CF21B8DC8035}"/>
              </a:ext>
            </a:extLst>
          </p:cNvPr>
          <p:cNvSpPr txBox="1"/>
          <p:nvPr/>
        </p:nvSpPr>
        <p:spPr>
          <a:xfrm>
            <a:off x="381942" y="4100842"/>
            <a:ext cx="3819828" cy="1200329"/>
          </a:xfrm>
          <a:prstGeom prst="rect">
            <a:avLst/>
          </a:prstGeom>
          <a:noFill/>
        </p:spPr>
        <p:txBody>
          <a:bodyPr wrap="none" rtlCol="0">
            <a:spAutoFit/>
          </a:bodyPr>
          <a:lstStyle/>
          <a:p>
            <a:r>
              <a:rPr lang="en-US" dirty="0">
                <a:latin typeface="Franklin Gothic Medium" panose="020B0603020102020204" pitchFamily="34" charset="0"/>
              </a:rPr>
              <a:t>193 Stations</a:t>
            </a:r>
          </a:p>
          <a:p>
            <a:r>
              <a:rPr lang="en-US" dirty="0">
                <a:latin typeface="Franklin Gothic Medium" panose="020B0603020102020204" pitchFamily="34" charset="0"/>
              </a:rPr>
              <a:t>Over 100 markets</a:t>
            </a:r>
          </a:p>
          <a:p>
            <a:r>
              <a:rPr lang="en-US" dirty="0">
                <a:latin typeface="Franklin Gothic Medium" panose="020B0603020102020204" pitchFamily="34" charset="0"/>
              </a:rPr>
              <a:t>Covers 40% of American Households</a:t>
            </a:r>
          </a:p>
          <a:p>
            <a:endParaRPr lang="en-US" dirty="0">
              <a:latin typeface="Franklin Gothic Medium" panose="020B0603020102020204" pitchFamily="34" charset="0"/>
            </a:endParaRPr>
          </a:p>
        </p:txBody>
      </p:sp>
      <p:pic>
        <p:nvPicPr>
          <p:cNvPr id="12" name="Picture 11" descr="A picture containing clipart&#10;&#10;Description automatically generated">
            <a:extLst>
              <a:ext uri="{FF2B5EF4-FFF2-40B4-BE49-F238E27FC236}">
                <a16:creationId xmlns:a16="http://schemas.microsoft.com/office/drawing/2014/main" id="{5D671311-6A3D-45CB-8F83-E4CFD8FD480C}"/>
              </a:ext>
            </a:extLst>
          </p:cNvPr>
          <p:cNvPicPr>
            <a:picLocks noChangeAspect="1"/>
          </p:cNvPicPr>
          <p:nvPr/>
        </p:nvPicPr>
        <p:blipFill>
          <a:blip r:embed="rId3"/>
          <a:stretch>
            <a:fillRect/>
          </a:stretch>
        </p:blipFill>
        <p:spPr>
          <a:xfrm>
            <a:off x="4414345" y="1346371"/>
            <a:ext cx="3809270" cy="1880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a:extLst>
              <a:ext uri="{FF2B5EF4-FFF2-40B4-BE49-F238E27FC236}">
                <a16:creationId xmlns:a16="http://schemas.microsoft.com/office/drawing/2014/main" id="{FE778E88-4D40-4AB1-8007-EB4B85EE19D3}"/>
              </a:ext>
            </a:extLst>
          </p:cNvPr>
          <p:cNvSpPr txBox="1"/>
          <p:nvPr/>
        </p:nvSpPr>
        <p:spPr>
          <a:xfrm>
            <a:off x="4828860" y="3429000"/>
            <a:ext cx="2980239" cy="369332"/>
          </a:xfrm>
          <a:prstGeom prst="rect">
            <a:avLst/>
          </a:prstGeom>
          <a:noFill/>
        </p:spPr>
        <p:txBody>
          <a:bodyPr wrap="none" rtlCol="0">
            <a:spAutoFit/>
          </a:bodyPr>
          <a:lstStyle/>
          <a:p>
            <a:r>
              <a:rPr lang="en-US" b="1" u="sng" dirty="0"/>
              <a:t>NEXSTAR MEDIA GROUP</a:t>
            </a:r>
          </a:p>
        </p:txBody>
      </p:sp>
      <p:sp>
        <p:nvSpPr>
          <p:cNvPr id="14" name="TextBox 13">
            <a:extLst>
              <a:ext uri="{FF2B5EF4-FFF2-40B4-BE49-F238E27FC236}">
                <a16:creationId xmlns:a16="http://schemas.microsoft.com/office/drawing/2014/main" id="{9B7AFA34-8CBC-4C06-87B4-14F932B6F9DA}"/>
              </a:ext>
            </a:extLst>
          </p:cNvPr>
          <p:cNvSpPr txBox="1"/>
          <p:nvPr/>
        </p:nvSpPr>
        <p:spPr>
          <a:xfrm>
            <a:off x="4486638" y="4081378"/>
            <a:ext cx="3824637" cy="1200329"/>
          </a:xfrm>
          <a:prstGeom prst="rect">
            <a:avLst/>
          </a:prstGeom>
          <a:noFill/>
        </p:spPr>
        <p:txBody>
          <a:bodyPr wrap="none" rtlCol="0">
            <a:spAutoFit/>
          </a:bodyPr>
          <a:lstStyle/>
          <a:p>
            <a:r>
              <a:rPr lang="en-US" dirty="0">
                <a:latin typeface="Franklin Gothic Medium" panose="020B0603020102020204" pitchFamily="34" charset="0"/>
              </a:rPr>
              <a:t>197 Stations</a:t>
            </a:r>
          </a:p>
          <a:p>
            <a:r>
              <a:rPr lang="en-US" dirty="0">
                <a:latin typeface="Franklin Gothic Medium" panose="020B0603020102020204" pitchFamily="34" charset="0"/>
              </a:rPr>
              <a:t>Small to medium TV Markets</a:t>
            </a:r>
          </a:p>
          <a:p>
            <a:r>
              <a:rPr lang="en-US" dirty="0">
                <a:latin typeface="Franklin Gothic Medium" panose="020B0603020102020204" pitchFamily="34" charset="0"/>
              </a:rPr>
              <a:t>Covers 40% of American Households</a:t>
            </a:r>
          </a:p>
          <a:p>
            <a:endParaRPr lang="en-US" dirty="0">
              <a:latin typeface="Franklin Gothic Medium" panose="020B0603020102020204" pitchFamily="34" charset="0"/>
            </a:endParaRPr>
          </a:p>
        </p:txBody>
      </p:sp>
      <p:pic>
        <p:nvPicPr>
          <p:cNvPr id="16" name="Picture 15">
            <a:extLst>
              <a:ext uri="{FF2B5EF4-FFF2-40B4-BE49-F238E27FC236}">
                <a16:creationId xmlns:a16="http://schemas.microsoft.com/office/drawing/2014/main" id="{56CFE1DD-436B-4347-96B6-825D9A117A4E}"/>
              </a:ext>
            </a:extLst>
          </p:cNvPr>
          <p:cNvPicPr>
            <a:picLocks noChangeAspect="1"/>
          </p:cNvPicPr>
          <p:nvPr/>
        </p:nvPicPr>
        <p:blipFill>
          <a:blip r:embed="rId4"/>
          <a:stretch>
            <a:fillRect/>
          </a:stretch>
        </p:blipFill>
        <p:spPr>
          <a:xfrm>
            <a:off x="8852893" y="1321079"/>
            <a:ext cx="2879557" cy="19061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TextBox 16">
            <a:extLst>
              <a:ext uri="{FF2B5EF4-FFF2-40B4-BE49-F238E27FC236}">
                <a16:creationId xmlns:a16="http://schemas.microsoft.com/office/drawing/2014/main" id="{DE4BC4BF-7587-43CC-97B2-2BE827F38FCB}"/>
              </a:ext>
            </a:extLst>
          </p:cNvPr>
          <p:cNvSpPr txBox="1"/>
          <p:nvPr/>
        </p:nvSpPr>
        <p:spPr>
          <a:xfrm>
            <a:off x="9366776" y="3428788"/>
            <a:ext cx="1851789" cy="369332"/>
          </a:xfrm>
          <a:prstGeom prst="rect">
            <a:avLst/>
          </a:prstGeom>
          <a:noFill/>
        </p:spPr>
        <p:txBody>
          <a:bodyPr wrap="none" rtlCol="0">
            <a:spAutoFit/>
          </a:bodyPr>
          <a:lstStyle/>
          <a:p>
            <a:r>
              <a:rPr lang="en-US" b="1" u="sng" dirty="0" err="1"/>
              <a:t>iHEART</a:t>
            </a:r>
            <a:r>
              <a:rPr lang="en-US" b="1" u="sng" dirty="0"/>
              <a:t> MEDIA</a:t>
            </a:r>
          </a:p>
        </p:txBody>
      </p:sp>
      <p:sp>
        <p:nvSpPr>
          <p:cNvPr id="18" name="TextBox 17">
            <a:extLst>
              <a:ext uri="{FF2B5EF4-FFF2-40B4-BE49-F238E27FC236}">
                <a16:creationId xmlns:a16="http://schemas.microsoft.com/office/drawing/2014/main" id="{95C0918F-A0C6-47AD-B4D6-5B0FD9CE88E2}"/>
              </a:ext>
            </a:extLst>
          </p:cNvPr>
          <p:cNvSpPr txBox="1"/>
          <p:nvPr/>
        </p:nvSpPr>
        <p:spPr>
          <a:xfrm>
            <a:off x="8596144" y="4000743"/>
            <a:ext cx="3595856" cy="1754326"/>
          </a:xfrm>
          <a:prstGeom prst="rect">
            <a:avLst/>
          </a:prstGeom>
          <a:noFill/>
        </p:spPr>
        <p:txBody>
          <a:bodyPr wrap="none" rtlCol="0">
            <a:spAutoFit/>
          </a:bodyPr>
          <a:lstStyle/>
          <a:p>
            <a:r>
              <a:rPr lang="en-US" dirty="0">
                <a:latin typeface="Franklin Gothic Medium" panose="020B0603020102020204" pitchFamily="34" charset="0"/>
              </a:rPr>
              <a:t>850 Am/FM Radio Stations</a:t>
            </a:r>
          </a:p>
          <a:p>
            <a:r>
              <a:rPr lang="en-US" dirty="0">
                <a:latin typeface="Franklin Gothic Medium" panose="020B0603020102020204" pitchFamily="34" charset="0"/>
              </a:rPr>
              <a:t>2 Channels on XM/Sirius Radio</a:t>
            </a:r>
          </a:p>
          <a:p>
            <a:r>
              <a:rPr lang="en-US" dirty="0">
                <a:latin typeface="Franklin Gothic Medium" panose="020B0603020102020204" pitchFamily="34" charset="0"/>
              </a:rPr>
              <a:t>250,000 podcasts</a:t>
            </a:r>
          </a:p>
          <a:p>
            <a:r>
              <a:rPr lang="en-US" dirty="0">
                <a:latin typeface="Franklin Gothic Medium" panose="020B0603020102020204" pitchFamily="34" charset="0"/>
              </a:rPr>
              <a:t>Billboards (Clear Channel Outdoor)</a:t>
            </a:r>
          </a:p>
          <a:p>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19" name="TextBox 18">
            <a:extLst>
              <a:ext uri="{FF2B5EF4-FFF2-40B4-BE49-F238E27FC236}">
                <a16:creationId xmlns:a16="http://schemas.microsoft.com/office/drawing/2014/main" id="{836B2A50-60C9-4D39-90C0-96F0427840FA}"/>
              </a:ext>
            </a:extLst>
          </p:cNvPr>
          <p:cNvSpPr txBox="1"/>
          <p:nvPr/>
        </p:nvSpPr>
        <p:spPr>
          <a:xfrm>
            <a:off x="294290" y="5816425"/>
            <a:ext cx="10387780" cy="461665"/>
          </a:xfrm>
          <a:prstGeom prst="rect">
            <a:avLst/>
          </a:prstGeom>
          <a:noFill/>
        </p:spPr>
        <p:txBody>
          <a:bodyPr wrap="none" rtlCol="0">
            <a:spAutoFit/>
          </a:bodyPr>
          <a:lstStyle/>
          <a:p>
            <a:r>
              <a:rPr lang="en-US" sz="2400" b="1" dirty="0"/>
              <a:t>Also- Media General, Fox News Corp., Cox, Hearst, Gannett, Meredith.</a:t>
            </a:r>
          </a:p>
        </p:txBody>
      </p:sp>
      <p:sp>
        <p:nvSpPr>
          <p:cNvPr id="15" name="Footer Placeholder 3">
            <a:extLst>
              <a:ext uri="{FF2B5EF4-FFF2-40B4-BE49-F238E27FC236}">
                <a16:creationId xmlns:a16="http://schemas.microsoft.com/office/drawing/2014/main" id="{8160AD21-BB37-45E4-98C4-5659F2F7919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242750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EEAB0E-1E2C-4166-8C27-5FB1BF44EDA9}"/>
              </a:ext>
            </a:extLst>
          </p:cNvPr>
          <p:cNvSpPr>
            <a:spLocks noGrp="1"/>
          </p:cNvSpPr>
          <p:nvPr>
            <p:ph type="title"/>
          </p:nvPr>
        </p:nvSpPr>
        <p:spPr/>
        <p:txBody>
          <a:bodyPr/>
          <a:lstStyle/>
          <a:p>
            <a:r>
              <a:rPr lang="en-US" dirty="0"/>
              <a:t>BRAINWASHING OR MESSAGING??</a:t>
            </a:r>
          </a:p>
        </p:txBody>
      </p:sp>
      <p:pic>
        <p:nvPicPr>
          <p:cNvPr id="2" name="Online Media 1">
            <a:hlinkClick r:id="" action="ppaction://media"/>
            <a:extLst>
              <a:ext uri="{FF2B5EF4-FFF2-40B4-BE49-F238E27FC236}">
                <a16:creationId xmlns:a16="http://schemas.microsoft.com/office/drawing/2014/main" id="{8D199941-E307-426F-818F-050D92CAD320}"/>
              </a:ext>
            </a:extLst>
          </p:cNvPr>
          <p:cNvPicPr>
            <a:picLocks noRot="1" noChangeAspect="1"/>
          </p:cNvPicPr>
          <p:nvPr>
            <a:videoFile r:link="rId1"/>
          </p:nvPr>
        </p:nvPicPr>
        <p:blipFill>
          <a:blip r:embed="rId3"/>
          <a:stretch>
            <a:fillRect/>
          </a:stretch>
        </p:blipFill>
        <p:spPr>
          <a:xfrm>
            <a:off x="1396562" y="895186"/>
            <a:ext cx="9398876" cy="5286868"/>
          </a:xfrm>
          <a:prstGeom prst="rect">
            <a:avLst/>
          </a:prstGeom>
        </p:spPr>
      </p:pic>
      <p:sp>
        <p:nvSpPr>
          <p:cNvPr id="4" name="Footer Placeholder 3">
            <a:extLst>
              <a:ext uri="{FF2B5EF4-FFF2-40B4-BE49-F238E27FC236}">
                <a16:creationId xmlns:a16="http://schemas.microsoft.com/office/drawing/2014/main" id="{509DB7D1-C5B5-41E7-93ED-0A44385E43FA}"/>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93736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EEAB0E-1E2C-4166-8C27-5FB1BF44EDA9}"/>
              </a:ext>
            </a:extLst>
          </p:cNvPr>
          <p:cNvSpPr>
            <a:spLocks noGrp="1"/>
          </p:cNvSpPr>
          <p:nvPr>
            <p:ph type="title"/>
          </p:nvPr>
        </p:nvSpPr>
        <p:spPr/>
        <p:txBody>
          <a:bodyPr/>
          <a:lstStyle/>
          <a:p>
            <a:r>
              <a:rPr lang="en-US" dirty="0"/>
              <a:t>BRAINWASHING OR MESSAGING??</a:t>
            </a:r>
          </a:p>
        </p:txBody>
      </p:sp>
      <p:sp>
        <p:nvSpPr>
          <p:cNvPr id="4" name="TextBox 3">
            <a:extLst>
              <a:ext uri="{FF2B5EF4-FFF2-40B4-BE49-F238E27FC236}">
                <a16:creationId xmlns:a16="http://schemas.microsoft.com/office/drawing/2014/main" id="{C771DA28-E6B5-4567-ADCB-FD2138F49F12}"/>
              </a:ext>
            </a:extLst>
          </p:cNvPr>
          <p:cNvSpPr txBox="1"/>
          <p:nvPr/>
        </p:nvSpPr>
        <p:spPr>
          <a:xfrm>
            <a:off x="815231" y="1981934"/>
            <a:ext cx="10561537" cy="2308324"/>
          </a:xfrm>
          <a:prstGeom prst="rect">
            <a:avLst/>
          </a:prstGeom>
          <a:noFill/>
        </p:spPr>
        <p:txBody>
          <a:bodyPr wrap="square" rtlCol="0">
            <a:spAutoFit/>
          </a:bodyPr>
          <a:lstStyle/>
          <a:p>
            <a:pPr algn="ctr"/>
            <a:r>
              <a:rPr lang="en-US" sz="4800" b="1" i="1" dirty="0"/>
              <a:t>“It is easier to deceive a person than convince them that they have been deceived”</a:t>
            </a:r>
          </a:p>
        </p:txBody>
      </p:sp>
      <p:sp>
        <p:nvSpPr>
          <p:cNvPr id="5" name="Footer Placeholder 3">
            <a:extLst>
              <a:ext uri="{FF2B5EF4-FFF2-40B4-BE49-F238E27FC236}">
                <a16:creationId xmlns:a16="http://schemas.microsoft.com/office/drawing/2014/main" id="{0F1F3CAE-774E-4C19-9A16-7E08CA43BF3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3324064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800" dirty="0">
                <a:latin typeface="Franklin Gothic Medium" panose="020B0603020102020204" pitchFamily="34" charset="0"/>
              </a:rPr>
              <a:t>Influence of Fake News </a:t>
            </a:r>
          </a:p>
        </p:txBody>
      </p:sp>
      <p:pic>
        <p:nvPicPr>
          <p:cNvPr id="3" name="Picture 2" descr="A screenshot of a cell phone&#10;&#10;Description automatically generated">
            <a:extLst>
              <a:ext uri="{FF2B5EF4-FFF2-40B4-BE49-F238E27FC236}">
                <a16:creationId xmlns:a16="http://schemas.microsoft.com/office/drawing/2014/main" id="{E58BA3C4-9346-4484-AD16-F4416BBCC2DD}"/>
              </a:ext>
            </a:extLst>
          </p:cNvPr>
          <p:cNvPicPr>
            <a:picLocks noChangeAspect="1"/>
          </p:cNvPicPr>
          <p:nvPr/>
        </p:nvPicPr>
        <p:blipFill>
          <a:blip r:embed="rId3"/>
          <a:stretch>
            <a:fillRect/>
          </a:stretch>
        </p:blipFill>
        <p:spPr>
          <a:xfrm>
            <a:off x="95693" y="1084875"/>
            <a:ext cx="6352509" cy="5082008"/>
          </a:xfrm>
          <a:prstGeom prst="rect">
            <a:avLst/>
          </a:prstGeom>
        </p:spPr>
      </p:pic>
      <p:sp>
        <p:nvSpPr>
          <p:cNvPr id="4" name="TextBox 3">
            <a:extLst>
              <a:ext uri="{FF2B5EF4-FFF2-40B4-BE49-F238E27FC236}">
                <a16:creationId xmlns:a16="http://schemas.microsoft.com/office/drawing/2014/main" id="{29A575C3-7F32-4620-91E0-38F5720F6384}"/>
              </a:ext>
            </a:extLst>
          </p:cNvPr>
          <p:cNvSpPr txBox="1"/>
          <p:nvPr/>
        </p:nvSpPr>
        <p:spPr>
          <a:xfrm>
            <a:off x="6624084" y="1505911"/>
            <a:ext cx="5199322" cy="4093428"/>
          </a:xfrm>
          <a:prstGeom prst="rect">
            <a:avLst/>
          </a:prstGeom>
          <a:noFill/>
        </p:spPr>
        <p:txBody>
          <a:bodyPr wrap="square" rtlCol="0">
            <a:spAutoFit/>
          </a:bodyPr>
          <a:lstStyle/>
          <a:p>
            <a:r>
              <a:rPr lang="en-US" sz="2000" b="1" dirty="0"/>
              <a:t>Despite their efforts to crack down on it, Fake news is prevalent all over Facebook.</a:t>
            </a:r>
          </a:p>
          <a:p>
            <a:endParaRPr lang="en-US" sz="2000" b="1" dirty="0"/>
          </a:p>
          <a:p>
            <a:r>
              <a:rPr lang="en-US" sz="2000" b="1" dirty="0"/>
              <a:t>It is not a republican or democrat issues.  It comes from all sides.</a:t>
            </a:r>
          </a:p>
          <a:p>
            <a:endParaRPr lang="en-US" sz="2000" b="1" dirty="0"/>
          </a:p>
          <a:p>
            <a:r>
              <a:rPr lang="en-US" sz="2000" b="1" dirty="0"/>
              <a:t>Driving the spread of misinformation across the internet.</a:t>
            </a:r>
          </a:p>
          <a:p>
            <a:endParaRPr lang="en-US" sz="2000" b="1" dirty="0"/>
          </a:p>
          <a:p>
            <a:r>
              <a:rPr lang="en-US" sz="2000" b="1" dirty="0"/>
              <a:t>Without messaging from local leadership, this could be the only information your members are getting.</a:t>
            </a:r>
          </a:p>
        </p:txBody>
      </p:sp>
      <p:sp>
        <p:nvSpPr>
          <p:cNvPr id="5" name="Footer Placeholder 3">
            <a:extLst>
              <a:ext uri="{FF2B5EF4-FFF2-40B4-BE49-F238E27FC236}">
                <a16:creationId xmlns:a16="http://schemas.microsoft.com/office/drawing/2014/main" id="{76DC177F-15A3-4481-91A0-30B68F7C176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065845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solidFill>
                  <a:srgbClr val="FFC000"/>
                </a:solidFill>
                <a:latin typeface="Franklin Gothic Medium" panose="020B0603020102020204" pitchFamily="34" charset="0"/>
              </a:rPr>
              <a:t>FAKE NEWS</a:t>
            </a:r>
            <a:endParaRPr lang="en-US" sz="4800" dirty="0">
              <a:solidFill>
                <a:srgbClr val="FFC000"/>
              </a:solidFill>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30785790-BED9-4944-BB5E-8320EFF1119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pic>
        <p:nvPicPr>
          <p:cNvPr id="7" name="Picture 6" descr="A screenshot of a cell phone&#10;&#10;Description automatically generated">
            <a:extLst>
              <a:ext uri="{FF2B5EF4-FFF2-40B4-BE49-F238E27FC236}">
                <a16:creationId xmlns:a16="http://schemas.microsoft.com/office/drawing/2014/main" id="{012F12B4-FA3C-407A-9D4A-A6F6C9D441E0}"/>
              </a:ext>
            </a:extLst>
          </p:cNvPr>
          <p:cNvPicPr>
            <a:picLocks noChangeAspect="1"/>
          </p:cNvPicPr>
          <p:nvPr/>
        </p:nvPicPr>
        <p:blipFill>
          <a:blip r:embed="rId2"/>
          <a:stretch>
            <a:fillRect/>
          </a:stretch>
        </p:blipFill>
        <p:spPr>
          <a:xfrm>
            <a:off x="767418" y="1109967"/>
            <a:ext cx="4753638" cy="4667901"/>
          </a:xfrm>
          <a:prstGeom prst="rect">
            <a:avLst/>
          </a:prstGeom>
        </p:spPr>
      </p:pic>
      <p:pic>
        <p:nvPicPr>
          <p:cNvPr id="9" name="Picture 8" descr="A screenshot of a social media post&#10;&#10;Description automatically generated">
            <a:extLst>
              <a:ext uri="{FF2B5EF4-FFF2-40B4-BE49-F238E27FC236}">
                <a16:creationId xmlns:a16="http://schemas.microsoft.com/office/drawing/2014/main" id="{2191FA90-1988-4A16-A025-03790B7214DA}"/>
              </a:ext>
            </a:extLst>
          </p:cNvPr>
          <p:cNvPicPr>
            <a:picLocks noChangeAspect="1"/>
          </p:cNvPicPr>
          <p:nvPr/>
        </p:nvPicPr>
        <p:blipFill>
          <a:blip r:embed="rId3"/>
          <a:stretch>
            <a:fillRect/>
          </a:stretch>
        </p:blipFill>
        <p:spPr>
          <a:xfrm>
            <a:off x="6670945" y="1109967"/>
            <a:ext cx="4591691" cy="4706007"/>
          </a:xfrm>
          <a:prstGeom prst="rect">
            <a:avLst/>
          </a:prstGeom>
        </p:spPr>
      </p:pic>
    </p:spTree>
    <p:extLst>
      <p:ext uri="{BB962C8B-B14F-4D97-AF65-F5344CB8AC3E}">
        <p14:creationId xmlns:p14="http://schemas.microsoft.com/office/powerpoint/2010/main" val="26315696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solidFill>
                  <a:srgbClr val="FFC000"/>
                </a:solidFill>
              </a:rPr>
              <a:t>Parody Sites Taken as Real News</a:t>
            </a:r>
            <a:endParaRPr lang="en-US" dirty="0">
              <a:solidFill>
                <a:srgbClr val="FFC000"/>
              </a:solidFill>
            </a:endParaRPr>
          </a:p>
        </p:txBody>
      </p:sp>
      <p:sp>
        <p:nvSpPr>
          <p:cNvPr id="4" name="Footer Placeholder 3">
            <a:extLst>
              <a:ext uri="{FF2B5EF4-FFF2-40B4-BE49-F238E27FC236}">
                <a16:creationId xmlns:a16="http://schemas.microsoft.com/office/drawing/2014/main" id="{30785790-BED9-4944-BB5E-8320EFF1119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pic>
        <p:nvPicPr>
          <p:cNvPr id="5" name="Picture 4" descr="A screenshot of a social media post&#10;&#10;Description automatically generated">
            <a:extLst>
              <a:ext uri="{FF2B5EF4-FFF2-40B4-BE49-F238E27FC236}">
                <a16:creationId xmlns:a16="http://schemas.microsoft.com/office/drawing/2014/main" id="{7EA1FE7C-6A21-4EAD-8768-19FA1E384023}"/>
              </a:ext>
            </a:extLst>
          </p:cNvPr>
          <p:cNvPicPr>
            <a:picLocks noChangeAspect="1"/>
          </p:cNvPicPr>
          <p:nvPr/>
        </p:nvPicPr>
        <p:blipFill>
          <a:blip r:embed="rId2"/>
          <a:stretch>
            <a:fillRect/>
          </a:stretch>
        </p:blipFill>
        <p:spPr>
          <a:xfrm>
            <a:off x="325030" y="1017227"/>
            <a:ext cx="5035246" cy="5181686"/>
          </a:xfrm>
          <a:prstGeom prst="rect">
            <a:avLst/>
          </a:prstGeom>
        </p:spPr>
      </p:pic>
      <p:pic>
        <p:nvPicPr>
          <p:cNvPr id="7" name="Picture 6" descr="A screenshot of a social media post&#10;&#10;Description automatically generated">
            <a:extLst>
              <a:ext uri="{FF2B5EF4-FFF2-40B4-BE49-F238E27FC236}">
                <a16:creationId xmlns:a16="http://schemas.microsoft.com/office/drawing/2014/main" id="{8C880525-F9C0-4F52-A834-82BF88F5AAF2}"/>
              </a:ext>
            </a:extLst>
          </p:cNvPr>
          <p:cNvPicPr>
            <a:picLocks noChangeAspect="1"/>
          </p:cNvPicPr>
          <p:nvPr/>
        </p:nvPicPr>
        <p:blipFill>
          <a:blip r:embed="rId3"/>
          <a:stretch>
            <a:fillRect/>
          </a:stretch>
        </p:blipFill>
        <p:spPr>
          <a:xfrm>
            <a:off x="6096000" y="1119674"/>
            <a:ext cx="5182391" cy="5078512"/>
          </a:xfrm>
          <a:prstGeom prst="rect">
            <a:avLst/>
          </a:prstGeom>
        </p:spPr>
      </p:pic>
    </p:spTree>
    <p:extLst>
      <p:ext uri="{BB962C8B-B14F-4D97-AF65-F5344CB8AC3E}">
        <p14:creationId xmlns:p14="http://schemas.microsoft.com/office/powerpoint/2010/main" val="317109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dirty="0"/>
              <a:t>NYSPFFA Labor Conference, Binghamton NY, Feb 24-26 2020</a:t>
            </a:r>
          </a:p>
        </p:txBody>
      </p:sp>
      <p:sp>
        <p:nvSpPr>
          <p:cNvPr id="7" name="Title 1">
            <a:extLst>
              <a:ext uri="{FF2B5EF4-FFF2-40B4-BE49-F238E27FC236}">
                <a16:creationId xmlns:a16="http://schemas.microsoft.com/office/drawing/2014/main" id="{DE58CCE4-72AF-4C0C-B296-761B357E069D}"/>
              </a:ext>
            </a:extLst>
          </p:cNvPr>
          <p:cNvSpPr txBox="1">
            <a:spLocks/>
          </p:cNvSpPr>
          <p:nvPr/>
        </p:nvSpPr>
        <p:spPr bwMode="auto">
          <a:xfrm>
            <a:off x="0" y="46038"/>
            <a:ext cx="121920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4800" dirty="0">
                <a:latin typeface="Franklin Gothic Medium" panose="020B0603020102020204" pitchFamily="34" charset="0"/>
              </a:rPr>
              <a:t>GOALS</a:t>
            </a:r>
          </a:p>
        </p:txBody>
      </p:sp>
      <p:sp>
        <p:nvSpPr>
          <p:cNvPr id="2" name="TextBox 1">
            <a:extLst>
              <a:ext uri="{FF2B5EF4-FFF2-40B4-BE49-F238E27FC236}">
                <a16:creationId xmlns:a16="http://schemas.microsoft.com/office/drawing/2014/main" id="{529572F5-DEDD-4149-BF88-4F19870C991A}"/>
              </a:ext>
            </a:extLst>
          </p:cNvPr>
          <p:cNvSpPr txBox="1"/>
          <p:nvPr/>
        </p:nvSpPr>
        <p:spPr>
          <a:xfrm>
            <a:off x="346841" y="1781503"/>
            <a:ext cx="11951349" cy="2862322"/>
          </a:xfrm>
          <a:prstGeom prst="rect">
            <a:avLst/>
          </a:prstGeom>
          <a:noFill/>
        </p:spPr>
        <p:txBody>
          <a:bodyPr wrap="none" rtlCol="0">
            <a:spAutoFit/>
          </a:bodyPr>
          <a:lstStyle/>
          <a:p>
            <a:pPr marL="285750" indent="-285750">
              <a:buFontTx/>
              <a:buChar char="-"/>
            </a:pPr>
            <a:r>
              <a:rPr lang="en-US" sz="3600" dirty="0">
                <a:latin typeface="Franklin Gothic Medium" panose="020B0603020102020204" pitchFamily="34" charset="0"/>
              </a:rPr>
              <a:t>Understand that We are Under Attack</a:t>
            </a:r>
          </a:p>
          <a:p>
            <a:pPr marL="285750" indent="-285750">
              <a:buFontTx/>
              <a:buChar char="-"/>
            </a:pPr>
            <a:r>
              <a:rPr lang="en-US" sz="3600" dirty="0">
                <a:latin typeface="Franklin Gothic Medium" panose="020B0603020102020204" pitchFamily="34" charset="0"/>
              </a:rPr>
              <a:t>Realize we need to change the culture</a:t>
            </a:r>
          </a:p>
          <a:p>
            <a:pPr marL="285750" indent="-285750">
              <a:buFontTx/>
              <a:buChar char="-"/>
            </a:pPr>
            <a:r>
              <a:rPr lang="en-US" sz="3600" dirty="0">
                <a:latin typeface="Franklin Gothic Medium" panose="020B0603020102020204" pitchFamily="34" charset="0"/>
              </a:rPr>
              <a:t>Understand why our members don’t hear us</a:t>
            </a:r>
          </a:p>
          <a:p>
            <a:pPr marL="285750" indent="-285750">
              <a:buFontTx/>
              <a:buChar char="-"/>
            </a:pPr>
            <a:r>
              <a:rPr lang="en-US" sz="3600" dirty="0">
                <a:latin typeface="Franklin Gothic Medium" panose="020B0603020102020204" pitchFamily="34" charset="0"/>
              </a:rPr>
              <a:t>Steps to take to get our union moving in the right direction</a:t>
            </a:r>
          </a:p>
          <a:p>
            <a:pPr marL="285750" indent="-285750">
              <a:buFontTx/>
              <a:buChar char="-"/>
            </a:pPr>
            <a:endParaRPr lang="en-US" sz="3600" dirty="0">
              <a:latin typeface="Franklin Gothic Medium" panose="020B0603020102020204" pitchFamily="34" charset="0"/>
            </a:endParaRPr>
          </a:p>
        </p:txBody>
      </p:sp>
    </p:spTree>
    <p:extLst>
      <p:ext uri="{BB962C8B-B14F-4D97-AF65-F5344CB8AC3E}">
        <p14:creationId xmlns:p14="http://schemas.microsoft.com/office/powerpoint/2010/main" val="3991213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solidFill>
                  <a:srgbClr val="FFC000"/>
                </a:solidFill>
                <a:latin typeface="Franklin Gothic Medium" panose="020B0603020102020204" pitchFamily="34" charset="0"/>
              </a:rPr>
              <a:t>Memes with Celebrities</a:t>
            </a:r>
            <a:endParaRPr lang="en-US" sz="4800" dirty="0">
              <a:solidFill>
                <a:srgbClr val="FFC000"/>
              </a:solidFill>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30785790-BED9-4944-BB5E-8320EFF1119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pic>
        <p:nvPicPr>
          <p:cNvPr id="5" name="Picture 4" descr="A person wearing a black shirt&#10;&#10;Description automatically generated">
            <a:extLst>
              <a:ext uri="{FF2B5EF4-FFF2-40B4-BE49-F238E27FC236}">
                <a16:creationId xmlns:a16="http://schemas.microsoft.com/office/drawing/2014/main" id="{2EF577C0-F60F-4D1C-BFBA-C3095754B113}"/>
              </a:ext>
            </a:extLst>
          </p:cNvPr>
          <p:cNvPicPr>
            <a:picLocks noChangeAspect="1"/>
          </p:cNvPicPr>
          <p:nvPr/>
        </p:nvPicPr>
        <p:blipFill>
          <a:blip r:embed="rId2"/>
          <a:stretch>
            <a:fillRect/>
          </a:stretch>
        </p:blipFill>
        <p:spPr>
          <a:xfrm>
            <a:off x="5224956" y="1072153"/>
            <a:ext cx="6424450" cy="5011071"/>
          </a:xfrm>
          <a:prstGeom prst="rect">
            <a:avLst/>
          </a:prstGeom>
        </p:spPr>
      </p:pic>
      <p:pic>
        <p:nvPicPr>
          <p:cNvPr id="7" name="Picture 6" descr="A person holding a sign&#10;&#10;Description automatically generated">
            <a:extLst>
              <a:ext uri="{FF2B5EF4-FFF2-40B4-BE49-F238E27FC236}">
                <a16:creationId xmlns:a16="http://schemas.microsoft.com/office/drawing/2014/main" id="{DF68F0BA-9B9E-4A1E-9CA3-87F218BA2420}"/>
              </a:ext>
            </a:extLst>
          </p:cNvPr>
          <p:cNvPicPr>
            <a:picLocks noChangeAspect="1"/>
          </p:cNvPicPr>
          <p:nvPr/>
        </p:nvPicPr>
        <p:blipFill>
          <a:blip r:embed="rId3"/>
          <a:stretch>
            <a:fillRect/>
          </a:stretch>
        </p:blipFill>
        <p:spPr>
          <a:xfrm>
            <a:off x="542594" y="1042495"/>
            <a:ext cx="4313183" cy="5017670"/>
          </a:xfrm>
          <a:prstGeom prst="rect">
            <a:avLst/>
          </a:prstGeom>
        </p:spPr>
      </p:pic>
    </p:spTree>
    <p:extLst>
      <p:ext uri="{BB962C8B-B14F-4D97-AF65-F5344CB8AC3E}">
        <p14:creationId xmlns:p14="http://schemas.microsoft.com/office/powerpoint/2010/main" val="1843030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Your </a:t>
            </a:r>
            <a:r>
              <a:rPr lang="en-US" sz="4200" dirty="0"/>
              <a:t>Role In Strengthening Messaging</a:t>
            </a:r>
          </a:p>
        </p:txBody>
      </p:sp>
      <p:sp>
        <p:nvSpPr>
          <p:cNvPr id="7" name="TextBox 6">
            <a:extLst>
              <a:ext uri="{FF2B5EF4-FFF2-40B4-BE49-F238E27FC236}">
                <a16:creationId xmlns:a16="http://schemas.microsoft.com/office/drawing/2014/main" id="{473E07E8-C8D4-48C8-9669-684EC8A23FFD}"/>
              </a:ext>
            </a:extLst>
          </p:cNvPr>
          <p:cNvSpPr txBox="1"/>
          <p:nvPr/>
        </p:nvSpPr>
        <p:spPr>
          <a:xfrm>
            <a:off x="0" y="1012954"/>
            <a:ext cx="12191999" cy="4832092"/>
          </a:xfrm>
          <a:prstGeom prst="rect">
            <a:avLst/>
          </a:prstGeom>
          <a:noFill/>
        </p:spPr>
        <p:txBody>
          <a:bodyPr wrap="square" rtlCol="0">
            <a:spAutoFit/>
          </a:bodyPr>
          <a:lstStyle/>
          <a:p>
            <a:pPr marL="285750" indent="-285750">
              <a:buFontTx/>
              <a:buChar char="-"/>
            </a:pPr>
            <a:r>
              <a:rPr lang="en-US" sz="2800" dirty="0">
                <a:latin typeface="Franklin Gothic Medium" panose="020B0603020102020204" pitchFamily="34" charset="0"/>
              </a:rPr>
              <a:t>It is our job to get our message out to show value and disrupt the constant barrage of messaging that is plaguing our members.</a:t>
            </a:r>
          </a:p>
          <a:p>
            <a:pPr marL="285750" indent="-285750">
              <a:buFontTx/>
              <a:buChar char="-"/>
            </a:pPr>
            <a:endParaRPr lang="en-US" sz="2800" dirty="0">
              <a:latin typeface="Franklin Gothic Medium" panose="020B0603020102020204" pitchFamily="34" charset="0"/>
            </a:endParaRPr>
          </a:p>
          <a:p>
            <a:pPr marL="285750" indent="-285750">
              <a:buFontTx/>
              <a:buChar char="-"/>
            </a:pPr>
            <a:r>
              <a:rPr lang="en-US" sz="2800" dirty="0">
                <a:latin typeface="Franklin Gothic Medium" panose="020B0603020102020204" pitchFamily="34" charset="0"/>
              </a:rPr>
              <a:t>This requires a commitment to strengthening not only our message, but the way it is delivered to our members.</a:t>
            </a:r>
          </a:p>
          <a:p>
            <a:pPr marL="285750" indent="-285750">
              <a:buFontTx/>
              <a:buChar char="-"/>
            </a:pPr>
            <a:endParaRPr lang="en-US" sz="2800" dirty="0">
              <a:latin typeface="Franklin Gothic Medium" panose="020B0603020102020204" pitchFamily="34" charset="0"/>
            </a:endParaRPr>
          </a:p>
          <a:p>
            <a:pPr marL="285750" indent="-285750">
              <a:buFontTx/>
              <a:buChar char="-"/>
            </a:pPr>
            <a:r>
              <a:rPr lang="en-US" sz="2800" dirty="0">
                <a:latin typeface="Franklin Gothic Medium" panose="020B0603020102020204" pitchFamily="34" charset="0"/>
              </a:rPr>
              <a:t>Locals must serve as a bridge between the IAFF and its membership to ensure the message of the mission is fully delivered. This is done by:</a:t>
            </a:r>
          </a:p>
          <a:p>
            <a:pPr marL="1200150" lvl="2" indent="-285750">
              <a:buFontTx/>
              <a:buChar char="-"/>
            </a:pPr>
            <a:r>
              <a:rPr lang="en-US" sz="2800" dirty="0">
                <a:latin typeface="Franklin Gothic Medium" panose="020B0603020102020204" pitchFamily="34" charset="0"/>
              </a:rPr>
              <a:t>Understanding the way to communicate best is across multiple platforms… delivering information to members in the way they are accustomed to receiving it.</a:t>
            </a:r>
          </a:p>
        </p:txBody>
      </p:sp>
      <p:sp>
        <p:nvSpPr>
          <p:cNvPr id="4" name="Footer Placeholder 3">
            <a:extLst>
              <a:ext uri="{FF2B5EF4-FFF2-40B4-BE49-F238E27FC236}">
                <a16:creationId xmlns:a16="http://schemas.microsoft.com/office/drawing/2014/main" id="{05E5D501-C9CA-4014-9F0E-13165BECDCC6}"/>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795521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4800" dirty="0">
                <a:latin typeface="Franklin Gothic Medium" panose="020B0603020102020204" pitchFamily="34" charset="0"/>
              </a:rPr>
              <a:t>Win the Battle at the Kitchen Table</a:t>
            </a:r>
          </a:p>
        </p:txBody>
      </p:sp>
      <p:pic>
        <p:nvPicPr>
          <p:cNvPr id="3" name="Picture 2" descr="A group of people sitting at a table in a room&#10;&#10;Description generated with very high confidence">
            <a:extLst>
              <a:ext uri="{FF2B5EF4-FFF2-40B4-BE49-F238E27FC236}">
                <a16:creationId xmlns:a16="http://schemas.microsoft.com/office/drawing/2014/main" id="{8B4FEFCD-D06C-483C-9586-6331EEB54C25}"/>
              </a:ext>
            </a:extLst>
          </p:cNvPr>
          <p:cNvPicPr>
            <a:picLocks noChangeAspect="1"/>
          </p:cNvPicPr>
          <p:nvPr/>
        </p:nvPicPr>
        <p:blipFill>
          <a:blip r:embed="rId3"/>
          <a:stretch>
            <a:fillRect/>
          </a:stretch>
        </p:blipFill>
        <p:spPr>
          <a:xfrm>
            <a:off x="185155" y="966437"/>
            <a:ext cx="4443427" cy="5294730"/>
          </a:xfrm>
          <a:prstGeom prst="rect">
            <a:avLst/>
          </a:prstGeom>
        </p:spPr>
      </p:pic>
      <p:sp>
        <p:nvSpPr>
          <p:cNvPr id="4" name="TextBox 3">
            <a:extLst>
              <a:ext uri="{FF2B5EF4-FFF2-40B4-BE49-F238E27FC236}">
                <a16:creationId xmlns:a16="http://schemas.microsoft.com/office/drawing/2014/main" id="{2D7F1E6F-949E-429F-B17B-B388037F99B3}"/>
              </a:ext>
            </a:extLst>
          </p:cNvPr>
          <p:cNvSpPr txBox="1"/>
          <p:nvPr/>
        </p:nvSpPr>
        <p:spPr>
          <a:xfrm>
            <a:off x="4906019" y="1012954"/>
            <a:ext cx="6823526" cy="4832092"/>
          </a:xfrm>
          <a:prstGeom prst="rect">
            <a:avLst/>
          </a:prstGeom>
          <a:noFill/>
        </p:spPr>
        <p:txBody>
          <a:bodyPr wrap="square" rtlCol="0">
            <a:spAutoFit/>
          </a:bodyPr>
          <a:lstStyle/>
          <a:p>
            <a:pPr marL="285750" indent="-285750">
              <a:buFontTx/>
              <a:buChar char="-"/>
            </a:pPr>
            <a:r>
              <a:rPr lang="en-US" sz="2800" dirty="0">
                <a:latin typeface="Franklin Gothic Medium" panose="020B0603020102020204" pitchFamily="34" charset="0"/>
              </a:rPr>
              <a:t>We need to strengthen our internal messaging from top to bottom and back to the top.</a:t>
            </a:r>
          </a:p>
          <a:p>
            <a:pPr marL="285750" indent="-285750">
              <a:buFontTx/>
              <a:buChar char="-"/>
            </a:pPr>
            <a:endParaRPr lang="en-US" sz="2800" dirty="0">
              <a:latin typeface="Franklin Gothic Medium" panose="020B0603020102020204" pitchFamily="34" charset="0"/>
            </a:endParaRPr>
          </a:p>
          <a:p>
            <a:pPr marL="285750" indent="-285750">
              <a:buFontTx/>
              <a:buChar char="-"/>
            </a:pPr>
            <a:r>
              <a:rPr lang="en-US" sz="2800" dirty="0">
                <a:latin typeface="Franklin Gothic Medium" panose="020B0603020102020204" pitchFamily="34" charset="0"/>
              </a:rPr>
              <a:t>We need to win that battle at the kitchen table every morning, touting what our union does for us.</a:t>
            </a:r>
          </a:p>
          <a:p>
            <a:pPr marL="285750" indent="-285750">
              <a:buFontTx/>
              <a:buChar char="-"/>
            </a:pPr>
            <a:endParaRPr lang="en-US" sz="2800" dirty="0">
              <a:latin typeface="Franklin Gothic Medium" panose="020B0603020102020204" pitchFamily="34" charset="0"/>
            </a:endParaRPr>
          </a:p>
          <a:p>
            <a:pPr marL="285750" indent="-285750">
              <a:buFontTx/>
              <a:buChar char="-"/>
            </a:pPr>
            <a:r>
              <a:rPr lang="en-US" sz="2800" dirty="0">
                <a:latin typeface="Franklin Gothic Medium" panose="020B0603020102020204" pitchFamily="34" charset="0"/>
              </a:rPr>
              <a:t>We can message all day long, but if people aren’t receiving it, we aren’t winning.</a:t>
            </a:r>
          </a:p>
        </p:txBody>
      </p:sp>
      <p:sp>
        <p:nvSpPr>
          <p:cNvPr id="5" name="Footer Placeholder 3">
            <a:extLst>
              <a:ext uri="{FF2B5EF4-FFF2-40B4-BE49-F238E27FC236}">
                <a16:creationId xmlns:a16="http://schemas.microsoft.com/office/drawing/2014/main" id="{C34DC193-0165-47A8-937F-6406915E6B8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306166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4800" dirty="0">
                <a:latin typeface="Franklin Gothic Medium" panose="020B0603020102020204" pitchFamily="34" charset="0"/>
              </a:rPr>
              <a:t>THINK OF… SURROGATES</a:t>
            </a:r>
          </a:p>
        </p:txBody>
      </p:sp>
      <p:pic>
        <p:nvPicPr>
          <p:cNvPr id="6" name="Picture 5" descr="A screen shot of a group of people posing for the camera&#10;&#10;Description automatically generated">
            <a:extLst>
              <a:ext uri="{FF2B5EF4-FFF2-40B4-BE49-F238E27FC236}">
                <a16:creationId xmlns:a16="http://schemas.microsoft.com/office/drawing/2014/main" id="{CA666529-3BFB-4067-97CB-4DB84B720D41}"/>
              </a:ext>
            </a:extLst>
          </p:cNvPr>
          <p:cNvPicPr>
            <a:picLocks noChangeAspect="1"/>
          </p:cNvPicPr>
          <p:nvPr/>
        </p:nvPicPr>
        <p:blipFill>
          <a:blip r:embed="rId3"/>
          <a:stretch>
            <a:fillRect/>
          </a:stretch>
        </p:blipFill>
        <p:spPr>
          <a:xfrm>
            <a:off x="1671144" y="933322"/>
            <a:ext cx="9338441" cy="5252873"/>
          </a:xfrm>
          <a:prstGeom prst="rect">
            <a:avLst/>
          </a:prstGeom>
        </p:spPr>
      </p:pic>
      <p:sp>
        <p:nvSpPr>
          <p:cNvPr id="4" name="Footer Placeholder 3">
            <a:extLst>
              <a:ext uri="{FF2B5EF4-FFF2-40B4-BE49-F238E27FC236}">
                <a16:creationId xmlns:a16="http://schemas.microsoft.com/office/drawing/2014/main" id="{76ABFF92-229D-4846-8B73-36430F178C5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2752750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mbers need to know the value of our union">
            <a:extLst>
              <a:ext uri="{FF2B5EF4-FFF2-40B4-BE49-F238E27FC236}">
                <a16:creationId xmlns:a16="http://schemas.microsoft.com/office/drawing/2014/main" id="{0BE36FAD-E633-4617-A037-5B00858EA093}"/>
              </a:ext>
            </a:extLst>
          </p:cNvPr>
          <p:cNvSpPr txBox="1"/>
          <p:nvPr/>
        </p:nvSpPr>
        <p:spPr>
          <a:xfrm>
            <a:off x="0" y="6304"/>
            <a:ext cx="12110483" cy="821378"/>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lvl1pPr>
              <a:defRPr b="1" u="sng">
                <a:solidFill>
                  <a:srgbClr val="FFE625"/>
                </a:solidFill>
                <a:latin typeface="Arial"/>
                <a:ea typeface="Arial"/>
                <a:cs typeface="Arial"/>
                <a:sym typeface="Arial"/>
              </a:defRPr>
            </a:lvl1pPr>
          </a:lstStyle>
          <a:p>
            <a:pPr algn="ctr"/>
            <a:r>
              <a:rPr sz="4400" u="none" dirty="0">
                <a:solidFill>
                  <a:srgbClr val="FFC500"/>
                </a:solidFill>
                <a:latin typeface="Franklin Gothic Medium" panose="020B0603020102020204" pitchFamily="34" charset="0"/>
              </a:rPr>
              <a:t>Members </a:t>
            </a:r>
            <a:r>
              <a:rPr lang="en-US" sz="4400" u="none" dirty="0">
                <a:solidFill>
                  <a:srgbClr val="FFC500"/>
                </a:solidFill>
                <a:latin typeface="Franklin Gothic Medium" panose="020B0603020102020204" pitchFamily="34" charset="0"/>
              </a:rPr>
              <a:t>N</a:t>
            </a:r>
            <a:r>
              <a:rPr sz="4400" u="none" dirty="0">
                <a:solidFill>
                  <a:srgbClr val="FFC500"/>
                </a:solidFill>
                <a:latin typeface="Franklin Gothic Medium" panose="020B0603020102020204" pitchFamily="34" charset="0"/>
              </a:rPr>
              <a:t>eed to </a:t>
            </a:r>
            <a:r>
              <a:rPr lang="en-US" sz="4400" u="none" dirty="0">
                <a:solidFill>
                  <a:srgbClr val="FFC500"/>
                </a:solidFill>
                <a:latin typeface="Franklin Gothic Medium" panose="020B0603020102020204" pitchFamily="34" charset="0"/>
              </a:rPr>
              <a:t>K</a:t>
            </a:r>
            <a:r>
              <a:rPr sz="4400" u="none" dirty="0">
                <a:solidFill>
                  <a:srgbClr val="FFC500"/>
                </a:solidFill>
                <a:latin typeface="Franklin Gothic Medium" panose="020B0603020102020204" pitchFamily="34" charset="0"/>
              </a:rPr>
              <a:t>now the </a:t>
            </a:r>
            <a:r>
              <a:rPr lang="en-US" sz="4400" u="none" dirty="0">
                <a:solidFill>
                  <a:srgbClr val="FFC500"/>
                </a:solidFill>
                <a:latin typeface="Franklin Gothic Medium" panose="020B0603020102020204" pitchFamily="34" charset="0"/>
              </a:rPr>
              <a:t>V</a:t>
            </a:r>
            <a:r>
              <a:rPr sz="4400" u="none" dirty="0">
                <a:solidFill>
                  <a:srgbClr val="FFC500"/>
                </a:solidFill>
                <a:latin typeface="Franklin Gothic Medium" panose="020B0603020102020204" pitchFamily="34" charset="0"/>
              </a:rPr>
              <a:t>alue of </a:t>
            </a:r>
            <a:r>
              <a:rPr lang="en-US" sz="4400" u="none" dirty="0">
                <a:solidFill>
                  <a:srgbClr val="FFC500"/>
                </a:solidFill>
                <a:latin typeface="Franklin Gothic Medium" panose="020B0603020102020204" pitchFamily="34" charset="0"/>
              </a:rPr>
              <a:t>O</a:t>
            </a:r>
            <a:r>
              <a:rPr sz="4400" u="none" dirty="0">
                <a:solidFill>
                  <a:srgbClr val="FFC500"/>
                </a:solidFill>
                <a:latin typeface="Franklin Gothic Medium" panose="020B0603020102020204" pitchFamily="34" charset="0"/>
              </a:rPr>
              <a:t>ur </a:t>
            </a:r>
            <a:r>
              <a:rPr lang="en-US" sz="4400" u="none" dirty="0">
                <a:solidFill>
                  <a:srgbClr val="FFC500"/>
                </a:solidFill>
                <a:latin typeface="Franklin Gothic Medium" panose="020B0603020102020204" pitchFamily="34" charset="0"/>
              </a:rPr>
              <a:t>U</a:t>
            </a:r>
            <a:r>
              <a:rPr sz="4400" u="none" dirty="0">
                <a:solidFill>
                  <a:srgbClr val="FFC500"/>
                </a:solidFill>
                <a:latin typeface="Franklin Gothic Medium" panose="020B0603020102020204" pitchFamily="34" charset="0"/>
              </a:rPr>
              <a:t>nion</a:t>
            </a:r>
          </a:p>
        </p:txBody>
      </p:sp>
      <p:sp>
        <p:nvSpPr>
          <p:cNvPr id="6" name="Without unions, we would not have the standard of living or the opportunity to provide a respectable life for our families.…">
            <a:extLst>
              <a:ext uri="{FF2B5EF4-FFF2-40B4-BE49-F238E27FC236}">
                <a16:creationId xmlns:a16="http://schemas.microsoft.com/office/drawing/2014/main" id="{E3F88103-97AF-4884-8110-28FCA00F35A6}"/>
              </a:ext>
            </a:extLst>
          </p:cNvPr>
          <p:cNvSpPr txBox="1"/>
          <p:nvPr/>
        </p:nvSpPr>
        <p:spPr>
          <a:xfrm>
            <a:off x="319308" y="1202429"/>
            <a:ext cx="11663252" cy="4453141"/>
          </a:xfrm>
          <a:prstGeom prst="rect">
            <a:avLst/>
          </a:prstGeom>
          <a:ln w="12700">
            <a:miter lim="400000"/>
          </a:ln>
          <a:extLst>
            <a:ext uri="{C572A759-6A51-4108-AA02-DFA0A04FC94B}">
              <ma14:wrappingTextBoxFlag xmlns:ma14="http://schemas.microsoft.com/office/mac/drawingml/2011/main" xmlns="" val="1"/>
            </a:ext>
          </a:extLst>
        </p:spPr>
        <p:txBody>
          <a:bodyPr wrap="square" lIns="71437" tIns="71437" rIns="71437" bIns="71437" anchor="ctr">
            <a:spAutoFit/>
          </a:bodyPr>
          <a:lstStyle/>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Without unions, we would not have the standard of living or the opportunity to provide a respectable life for our families.</a:t>
            </a:r>
          </a:p>
          <a:p>
            <a:pPr marL="727791" indent="-727791" algn="l">
              <a:buSzPct val="90000"/>
              <a:buChar char="-"/>
              <a:defRPr sz="4600">
                <a:latin typeface="Avenir Heavy"/>
                <a:ea typeface="Avenir Heavy"/>
                <a:cs typeface="Avenir Heavy"/>
                <a:sym typeface="Avenir Heavy"/>
              </a:defRPr>
            </a:pPr>
            <a:endParaRPr sz="2800" dirty="0">
              <a:latin typeface="Franklin Gothic Medium" panose="020B0603020102020204" pitchFamily="34" charset="0"/>
              <a:cs typeface="Arial" panose="020B0604020202020204" pitchFamily="34" charset="0"/>
            </a:endParaRPr>
          </a:p>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Automatic loyalty doesn’t just happen.</a:t>
            </a:r>
          </a:p>
          <a:p>
            <a:pPr marL="727791" indent="-727791" algn="l">
              <a:buSzPct val="90000"/>
              <a:buChar char="-"/>
              <a:defRPr sz="4600">
                <a:latin typeface="Avenir Heavy"/>
                <a:ea typeface="Avenir Heavy"/>
                <a:cs typeface="Avenir Heavy"/>
                <a:sym typeface="Avenir Heavy"/>
              </a:defRPr>
            </a:pPr>
            <a:endParaRPr sz="2800" dirty="0">
              <a:latin typeface="Franklin Gothic Medium" panose="020B0603020102020204" pitchFamily="34" charset="0"/>
              <a:cs typeface="Arial" panose="020B0604020202020204" pitchFamily="34" charset="0"/>
            </a:endParaRPr>
          </a:p>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Most workers entering the workforce for the past several years to come from families that have no prior history of unionism.</a:t>
            </a:r>
          </a:p>
          <a:p>
            <a:pPr marL="727791" indent="-727791" algn="l">
              <a:buSzPct val="90000"/>
              <a:buChar char="-"/>
              <a:defRPr sz="4600">
                <a:latin typeface="Avenir Heavy"/>
                <a:ea typeface="Avenir Heavy"/>
                <a:cs typeface="Avenir Heavy"/>
                <a:sym typeface="Avenir Heavy"/>
              </a:defRPr>
            </a:pPr>
            <a:endParaRPr sz="2800" dirty="0">
              <a:latin typeface="Franklin Gothic Medium" panose="020B0603020102020204" pitchFamily="34" charset="0"/>
              <a:cs typeface="Arial" panose="020B0604020202020204" pitchFamily="34" charset="0"/>
            </a:endParaRPr>
          </a:p>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Lack of labor education and the mostly negative impressions generated by the mainstream media about unions has to be reversed.</a:t>
            </a:r>
          </a:p>
        </p:txBody>
      </p:sp>
      <p:sp>
        <p:nvSpPr>
          <p:cNvPr id="4" name="Footer Placeholder 3">
            <a:extLst>
              <a:ext uri="{FF2B5EF4-FFF2-40B4-BE49-F238E27FC236}">
                <a16:creationId xmlns:a16="http://schemas.microsoft.com/office/drawing/2014/main" id="{9C87A472-E1B2-4168-AC6B-BCDE1AD557A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455838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4800" dirty="0">
                <a:latin typeface="Franklin Gothic Medium" panose="020B0603020102020204" pitchFamily="34" charset="0"/>
              </a:rPr>
              <a:t>Show Your Members Value</a:t>
            </a:r>
          </a:p>
        </p:txBody>
      </p:sp>
      <p:sp>
        <p:nvSpPr>
          <p:cNvPr id="6" name="Messaging to your members requires you tell them about what you are doing daily for them.…">
            <a:extLst>
              <a:ext uri="{FF2B5EF4-FFF2-40B4-BE49-F238E27FC236}">
                <a16:creationId xmlns:a16="http://schemas.microsoft.com/office/drawing/2014/main" id="{5DC1D5B9-0FF0-4B6D-BF3D-44AF0FBCA9C3}"/>
              </a:ext>
            </a:extLst>
          </p:cNvPr>
          <p:cNvSpPr txBox="1"/>
          <p:nvPr/>
        </p:nvSpPr>
        <p:spPr>
          <a:xfrm>
            <a:off x="202975" y="1280283"/>
            <a:ext cx="7484366" cy="4453141"/>
          </a:xfrm>
          <a:prstGeom prst="rect">
            <a:avLst/>
          </a:prstGeom>
          <a:ln w="12700">
            <a:miter lim="400000"/>
          </a:ln>
          <a:extLst>
            <a:ext uri="{C572A759-6A51-4108-AA02-DFA0A04FC94B}">
              <ma14:wrappingTextBoxFlag xmlns="" xmlns:ma14="http://schemas.microsoft.com/office/mac/drawingml/2011/main" val="1"/>
            </a:ext>
          </a:extLst>
        </p:spPr>
        <p:txBody>
          <a:bodyPr wrap="square" lIns="71437" tIns="71437" rIns="71437" bIns="71437" anchor="ctr">
            <a:spAutoFit/>
          </a:bodyPr>
          <a:lstStyle/>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Messaging to your members requires you tell them about what you are doing daily for them.</a:t>
            </a:r>
          </a:p>
          <a:p>
            <a:pPr marL="727791" indent="-727791" algn="l">
              <a:buSzPct val="90000"/>
              <a:buChar char="-"/>
              <a:defRPr sz="4600">
                <a:latin typeface="Avenir Heavy"/>
                <a:ea typeface="Avenir Heavy"/>
                <a:cs typeface="Avenir Heavy"/>
                <a:sym typeface="Avenir Heavy"/>
              </a:defRPr>
            </a:pPr>
            <a:endParaRPr sz="2800" dirty="0">
              <a:latin typeface="Franklin Gothic Medium" panose="020B0603020102020204" pitchFamily="34" charset="0"/>
              <a:cs typeface="Arial" panose="020B0604020202020204" pitchFamily="34" charset="0"/>
            </a:endParaRPr>
          </a:p>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This goes against the whole “I am just doing my job” mentality</a:t>
            </a:r>
            <a:r>
              <a:rPr lang="en-US" sz="2800" dirty="0">
                <a:latin typeface="Franklin Gothic Medium" panose="020B0603020102020204" pitchFamily="34" charset="0"/>
                <a:cs typeface="Arial" panose="020B0604020202020204" pitchFamily="34" charset="0"/>
              </a:rPr>
              <a:t>… Think of Coca Cola… </a:t>
            </a:r>
            <a:endParaRPr sz="2800" dirty="0">
              <a:latin typeface="Franklin Gothic Medium" panose="020B0603020102020204" pitchFamily="34" charset="0"/>
              <a:cs typeface="Arial" panose="020B0604020202020204" pitchFamily="34" charset="0"/>
            </a:endParaRPr>
          </a:p>
          <a:p>
            <a:pPr marL="727791" indent="-727791" algn="l">
              <a:buSzPct val="90000"/>
              <a:buChar char="-"/>
              <a:defRPr sz="4600">
                <a:latin typeface="Avenir Heavy"/>
                <a:ea typeface="Avenir Heavy"/>
                <a:cs typeface="Avenir Heavy"/>
                <a:sym typeface="Avenir Heavy"/>
              </a:defRPr>
            </a:pPr>
            <a:endParaRPr sz="2800" dirty="0">
              <a:latin typeface="Franklin Gothic Medium" panose="020B0603020102020204" pitchFamily="34" charset="0"/>
              <a:cs typeface="Arial" panose="020B0604020202020204" pitchFamily="34" charset="0"/>
            </a:endParaRPr>
          </a:p>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Members need to know what our local, state/provincial, and IAFF are doing for them.</a:t>
            </a:r>
          </a:p>
          <a:p>
            <a:pPr marL="727791" indent="-727791" algn="l">
              <a:buSzPct val="90000"/>
              <a:buChar char="-"/>
              <a:defRPr sz="4600">
                <a:latin typeface="Avenir Heavy"/>
                <a:ea typeface="Avenir Heavy"/>
                <a:cs typeface="Avenir Heavy"/>
                <a:sym typeface="Avenir Heavy"/>
              </a:defRPr>
            </a:pPr>
            <a:endParaRPr sz="2800" dirty="0">
              <a:latin typeface="Franklin Gothic Medium" panose="020B0603020102020204" pitchFamily="34" charset="0"/>
              <a:cs typeface="Arial" panose="020B0604020202020204" pitchFamily="34" charset="0"/>
            </a:endParaRPr>
          </a:p>
          <a:p>
            <a:pPr algn="l">
              <a:buSzPct val="90000"/>
              <a:defRPr sz="4600">
                <a:latin typeface="Avenir Heavy"/>
                <a:ea typeface="Avenir Heavy"/>
                <a:cs typeface="Avenir Heavy"/>
                <a:sym typeface="Avenir Heavy"/>
              </a:defRPr>
            </a:pPr>
            <a:r>
              <a:rPr sz="2800" dirty="0">
                <a:latin typeface="Franklin Gothic Medium" panose="020B0603020102020204" pitchFamily="34" charset="0"/>
                <a:cs typeface="Arial" panose="020B0604020202020204" pitchFamily="34" charset="0"/>
              </a:rPr>
              <a:t>It’s not “The Union.” It’s “OUR Union.”</a:t>
            </a:r>
          </a:p>
        </p:txBody>
      </p:sp>
      <p:pic>
        <p:nvPicPr>
          <p:cNvPr id="5" name="Picture 4" descr="A picture containing clipart&#10;&#10;Description automatically generated">
            <a:extLst>
              <a:ext uri="{FF2B5EF4-FFF2-40B4-BE49-F238E27FC236}">
                <a16:creationId xmlns:a16="http://schemas.microsoft.com/office/drawing/2014/main" id="{9BDEF84D-36B4-40EB-BE82-4714CADC69C5}"/>
              </a:ext>
            </a:extLst>
          </p:cNvPr>
          <p:cNvPicPr>
            <a:picLocks noChangeAspect="1"/>
          </p:cNvPicPr>
          <p:nvPr/>
        </p:nvPicPr>
        <p:blipFill>
          <a:blip r:embed="rId3"/>
          <a:stretch>
            <a:fillRect/>
          </a:stretch>
        </p:blipFill>
        <p:spPr>
          <a:xfrm>
            <a:off x="7868093" y="994554"/>
            <a:ext cx="4241572" cy="2120786"/>
          </a:xfrm>
          <a:prstGeom prst="rect">
            <a:avLst/>
          </a:prstGeom>
        </p:spPr>
      </p:pic>
      <p:sp>
        <p:nvSpPr>
          <p:cNvPr id="7" name="TextBox 6">
            <a:extLst>
              <a:ext uri="{FF2B5EF4-FFF2-40B4-BE49-F238E27FC236}">
                <a16:creationId xmlns:a16="http://schemas.microsoft.com/office/drawing/2014/main" id="{E40BB9B9-DD36-464A-AFF0-64573B19982B}"/>
              </a:ext>
            </a:extLst>
          </p:cNvPr>
          <p:cNvSpPr txBox="1"/>
          <p:nvPr/>
        </p:nvSpPr>
        <p:spPr>
          <a:xfrm>
            <a:off x="7963786" y="3183687"/>
            <a:ext cx="3934047" cy="646331"/>
          </a:xfrm>
          <a:prstGeom prst="rect">
            <a:avLst/>
          </a:prstGeom>
          <a:noFill/>
        </p:spPr>
        <p:txBody>
          <a:bodyPr wrap="square" rtlCol="0">
            <a:spAutoFit/>
          </a:bodyPr>
          <a:lstStyle/>
          <a:p>
            <a:pPr algn="ctr"/>
            <a:r>
              <a:rPr lang="en-US" dirty="0">
                <a:latin typeface="Franklin Gothic Medium" panose="020B0603020102020204" pitchFamily="34" charset="0"/>
              </a:rPr>
              <a:t>Coca Cola never tells people </a:t>
            </a:r>
          </a:p>
          <a:p>
            <a:pPr algn="ctr"/>
            <a:r>
              <a:rPr lang="en-US" dirty="0">
                <a:latin typeface="Franklin Gothic Medium" panose="020B0603020102020204" pitchFamily="34" charset="0"/>
              </a:rPr>
              <a:t>“We’re just an Ok Cola.”</a:t>
            </a:r>
          </a:p>
        </p:txBody>
      </p:sp>
      <p:sp>
        <p:nvSpPr>
          <p:cNvPr id="8" name="Footer Placeholder 3">
            <a:extLst>
              <a:ext uri="{FF2B5EF4-FFF2-40B4-BE49-F238E27FC236}">
                <a16:creationId xmlns:a16="http://schemas.microsoft.com/office/drawing/2014/main" id="{43FCF3D7-2178-46D0-923A-38DDEED7D76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4548987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3200" dirty="0">
                <a:latin typeface="Franklin Gothic Medium" panose="020B0603020102020204" pitchFamily="34" charset="0"/>
              </a:rPr>
              <a:t>…That members will remain in the union and will engage if we don’t communicate with them. </a:t>
            </a:r>
          </a:p>
          <a:p>
            <a:pPr>
              <a:buNone/>
            </a:pPr>
            <a:endParaRPr lang="en-US" sz="3200" dirty="0">
              <a:latin typeface="Franklin Gothic Medium" panose="020B0603020102020204" pitchFamily="34" charset="0"/>
            </a:endParaRPr>
          </a:p>
          <a:p>
            <a:r>
              <a:rPr lang="en-US" sz="3200" dirty="0">
                <a:latin typeface="Franklin Gothic Medium" panose="020B0603020102020204" pitchFamily="34" charset="0"/>
              </a:rPr>
              <a:t>…That just because someone doesn’t participate in the union they would never get involved.</a:t>
            </a:r>
          </a:p>
          <a:p>
            <a:pPr>
              <a:buNone/>
            </a:pPr>
            <a:r>
              <a:rPr lang="en-US" sz="3200" dirty="0">
                <a:latin typeface="Franklin Gothic Medium" panose="020B0603020102020204" pitchFamily="34" charset="0"/>
              </a:rPr>
              <a:t> </a:t>
            </a:r>
          </a:p>
          <a:p>
            <a:r>
              <a:rPr lang="en-US" sz="3200" dirty="0">
                <a:latin typeface="Franklin Gothic Medium" panose="020B0603020102020204" pitchFamily="34" charset="0"/>
              </a:rPr>
              <a:t>...That someone who never asked questions of the union could not be persuaded to take a leadership role. </a:t>
            </a:r>
          </a:p>
          <a:p>
            <a:pPr>
              <a:buNone/>
            </a:pPr>
            <a:endParaRPr lang="en-US" dirty="0">
              <a:latin typeface="Franklin Gothic Medium" panose="020B0603020102020204" pitchFamily="34" charset="0"/>
            </a:endParaRPr>
          </a:p>
        </p:txBody>
      </p:sp>
      <p:sp>
        <p:nvSpPr>
          <p:cNvPr id="2" name="Title 1"/>
          <p:cNvSpPr>
            <a:spLocks noGrp="1"/>
          </p:cNvSpPr>
          <p:nvPr>
            <p:ph type="title"/>
          </p:nvPr>
        </p:nvSpPr>
        <p:spPr/>
        <p:txBody>
          <a:bodyPr>
            <a:normAutofit/>
          </a:bodyPr>
          <a:lstStyle/>
          <a:p>
            <a:r>
              <a:rPr lang="en-US" sz="4800" dirty="0">
                <a:solidFill>
                  <a:srgbClr val="FFC000"/>
                </a:solidFill>
                <a:latin typeface="Franklin Gothic Medium" panose="020B0603020102020204" pitchFamily="34" charset="0"/>
              </a:rPr>
              <a:t>DON’T ASSUME…</a:t>
            </a:r>
            <a:endParaRPr lang="en-US" sz="4400" dirty="0">
              <a:solidFill>
                <a:srgbClr val="FFC000"/>
              </a:solidFill>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30785790-BED9-4944-BB5E-8320EFF1119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029071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AA857-A5B7-6945-BBC9-50BABF32D1D1}"/>
              </a:ext>
            </a:extLst>
          </p:cNvPr>
          <p:cNvSpPr>
            <a:spLocks noGrp="1"/>
          </p:cNvSpPr>
          <p:nvPr>
            <p:ph type="title"/>
          </p:nvPr>
        </p:nvSpPr>
        <p:spPr>
          <a:xfrm>
            <a:off x="841248" y="640263"/>
            <a:ext cx="3660327" cy="2145800"/>
          </a:xfrm>
        </p:spPr>
        <p:txBody>
          <a:bodyPr vert="horz" lIns="91440" tIns="45720" rIns="91440" bIns="45720" rtlCol="0" anchor="ctr">
            <a:normAutofit/>
          </a:bodyPr>
          <a:lstStyle/>
          <a:p>
            <a:pPr algn="l">
              <a:lnSpc>
                <a:spcPct val="90000"/>
              </a:lnSpc>
            </a:pPr>
            <a:r>
              <a:rPr lang="en-US" sz="4800" b="1" dirty="0">
                <a:solidFill>
                  <a:srgbClr val="FFC000"/>
                </a:solidFill>
                <a:latin typeface="Franklin Gothic Medium" panose="020B0603020102020204" pitchFamily="34" charset="0"/>
              </a:rPr>
              <a:t>How Does Your Local Operate?</a:t>
            </a:r>
          </a:p>
        </p:txBody>
      </p:sp>
      <p:pic>
        <p:nvPicPr>
          <p:cNvPr id="7" name="Picture 6">
            <a:extLst>
              <a:ext uri="{FF2B5EF4-FFF2-40B4-BE49-F238E27FC236}">
                <a16:creationId xmlns:a16="http://schemas.microsoft.com/office/drawing/2014/main" id="{677D70A7-FD37-2F49-80AD-1DE9EA7F0AD7}"/>
              </a:ext>
            </a:extLst>
          </p:cNvPr>
          <p:cNvPicPr>
            <a:picLocks noChangeAspect="1"/>
          </p:cNvPicPr>
          <p:nvPr/>
        </p:nvPicPr>
        <p:blipFill rotWithShape="1">
          <a:blip r:embed="rId2"/>
          <a:srcRect t="6382" r="-3" b="6708"/>
          <a:stretch/>
        </p:blipFill>
        <p:spPr>
          <a:xfrm>
            <a:off x="5195579" y="85396"/>
            <a:ext cx="6565392" cy="5705856"/>
          </a:xfrm>
          <a:prstGeom prst="rect">
            <a:avLst/>
          </a:prstGeom>
        </p:spPr>
      </p:pic>
    </p:spTree>
    <p:extLst>
      <p:ext uri="{BB962C8B-B14F-4D97-AF65-F5344CB8AC3E}">
        <p14:creationId xmlns:p14="http://schemas.microsoft.com/office/powerpoint/2010/main" val="3204344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2473951-D347-B546-895E-54E8FAA36E6A}"/>
              </a:ext>
            </a:extLst>
          </p:cNvPr>
          <p:cNvPicPr>
            <a:picLocks noChangeAspect="1"/>
          </p:cNvPicPr>
          <p:nvPr/>
        </p:nvPicPr>
        <p:blipFill>
          <a:blip r:embed="rId2"/>
          <a:stretch>
            <a:fillRect/>
          </a:stretch>
        </p:blipFill>
        <p:spPr>
          <a:xfrm>
            <a:off x="2198810" y="135860"/>
            <a:ext cx="7794381" cy="5389628"/>
          </a:xfrm>
          <a:prstGeom prst="rect">
            <a:avLst/>
          </a:prstGeom>
        </p:spPr>
      </p:pic>
      <p:sp>
        <p:nvSpPr>
          <p:cNvPr id="9" name="Text Placeholder 8">
            <a:extLst>
              <a:ext uri="{FF2B5EF4-FFF2-40B4-BE49-F238E27FC236}">
                <a16:creationId xmlns:a16="http://schemas.microsoft.com/office/drawing/2014/main" id="{B16F8CBD-826F-2740-9FA0-0AA36B2E684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02352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60AACD-F1F2-8547-A1BD-02CB5044DF19}"/>
              </a:ext>
            </a:extLst>
          </p:cNvPr>
          <p:cNvPicPr>
            <a:picLocks noChangeAspect="1"/>
          </p:cNvPicPr>
          <p:nvPr/>
        </p:nvPicPr>
        <p:blipFill rotWithShape="1">
          <a:blip r:embed="rId2">
            <a:alphaModFix amt="50000"/>
          </a:blip>
          <a:srcRect t="6563" b="6564"/>
          <a:stretch/>
        </p:blipFill>
        <p:spPr>
          <a:xfrm>
            <a:off x="20" y="1"/>
            <a:ext cx="12191980" cy="6857999"/>
          </a:xfrm>
          <a:prstGeom prst="rect">
            <a:avLst/>
          </a:prstGeom>
        </p:spPr>
      </p:pic>
      <p:sp>
        <p:nvSpPr>
          <p:cNvPr id="4" name="Title 3">
            <a:extLst>
              <a:ext uri="{FF2B5EF4-FFF2-40B4-BE49-F238E27FC236}">
                <a16:creationId xmlns:a16="http://schemas.microsoft.com/office/drawing/2014/main" id="{F120E849-6527-0848-92B9-3697F0B50E00}"/>
              </a:ext>
            </a:extLst>
          </p:cNvPr>
          <p:cNvSpPr>
            <a:spLocks noGrp="1"/>
          </p:cNvSpPr>
          <p:nvPr>
            <p:ph type="title"/>
          </p:nvPr>
        </p:nvSpPr>
        <p:spPr>
          <a:xfrm>
            <a:off x="492369" y="1055076"/>
            <a:ext cx="11412416" cy="1002323"/>
          </a:xfrm>
        </p:spPr>
        <p:txBody>
          <a:bodyPr vert="horz" lIns="91440" tIns="45720" rIns="91440" bIns="45720" rtlCol="0" anchor="b">
            <a:normAutofit/>
          </a:bodyPr>
          <a:lstStyle/>
          <a:p>
            <a:pPr>
              <a:lnSpc>
                <a:spcPct val="90000"/>
              </a:lnSpc>
            </a:pPr>
            <a:r>
              <a:rPr lang="en-US" sz="5400" b="1" dirty="0">
                <a:latin typeface="Arial" panose="020B0604020202020204" pitchFamily="34" charset="0"/>
              </a:rPr>
              <a:t>How are we getting there?</a:t>
            </a:r>
          </a:p>
        </p:txBody>
      </p:sp>
    </p:spTree>
    <p:extLst>
      <p:ext uri="{BB962C8B-B14F-4D97-AF65-F5344CB8AC3E}">
        <p14:creationId xmlns:p14="http://schemas.microsoft.com/office/powerpoint/2010/main" val="3754634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D690A-0BBE-1C42-930B-08950B971607}"/>
              </a:ext>
            </a:extLst>
          </p:cNvPr>
          <p:cNvSpPr>
            <a:spLocks noGrp="1"/>
          </p:cNvSpPr>
          <p:nvPr>
            <p:ph type="ctrTitle"/>
          </p:nvPr>
        </p:nvSpPr>
        <p:spPr>
          <a:xfrm>
            <a:off x="465221" y="3289018"/>
            <a:ext cx="11261558" cy="2270710"/>
          </a:xfrm>
        </p:spPr>
        <p:txBody>
          <a:bodyPr>
            <a:noAutofit/>
          </a:bodyPr>
          <a:lstStyle/>
          <a:p>
            <a:r>
              <a:rPr lang="en-US" sz="4800" dirty="0">
                <a:latin typeface="Franklin Gothic Medium" panose="020B0603020102020204" pitchFamily="34" charset="0"/>
              </a:rPr>
              <a:t>This Is An Open Discussion</a:t>
            </a:r>
            <a:br>
              <a:rPr lang="en-US" sz="4800" dirty="0">
                <a:latin typeface="Franklin Gothic Medium" panose="020B0603020102020204" pitchFamily="34" charset="0"/>
              </a:rPr>
            </a:br>
            <a:br>
              <a:rPr lang="en-US" sz="4800" dirty="0">
                <a:latin typeface="Franklin Gothic Medium" panose="020B0603020102020204" pitchFamily="34" charset="0"/>
              </a:rPr>
            </a:br>
            <a:r>
              <a:rPr lang="en-US" sz="4800" dirty="0">
                <a:latin typeface="Franklin Gothic Medium" panose="020B0603020102020204" pitchFamily="34" charset="0"/>
              </a:rPr>
              <a:t>No Judgments</a:t>
            </a:r>
            <a:br>
              <a:rPr lang="en-US" sz="4800" dirty="0">
                <a:latin typeface="Franklin Gothic Medium" panose="020B0603020102020204" pitchFamily="34" charset="0"/>
              </a:rPr>
            </a:br>
            <a:br>
              <a:rPr lang="en-US" sz="4800" dirty="0">
                <a:latin typeface="Franklin Gothic Medium" panose="020B0603020102020204" pitchFamily="34" charset="0"/>
              </a:rPr>
            </a:br>
            <a:r>
              <a:rPr lang="en-US" sz="4800" dirty="0">
                <a:latin typeface="Franklin Gothic Medium" panose="020B0603020102020204" pitchFamily="34" charset="0"/>
              </a:rPr>
              <a:t>No Right or Wrong Answers</a:t>
            </a:r>
            <a:br>
              <a:rPr lang="en-US" sz="4800" dirty="0">
                <a:latin typeface="Franklin Gothic Medium" panose="020B0603020102020204" pitchFamily="34" charset="0"/>
              </a:rPr>
            </a:br>
            <a:br>
              <a:rPr lang="en-US" sz="4800" dirty="0">
                <a:latin typeface="Franklin Gothic Medium" panose="020B0603020102020204" pitchFamily="34" charset="0"/>
              </a:rPr>
            </a:br>
            <a:r>
              <a:rPr lang="en-US" sz="4800" dirty="0">
                <a:latin typeface="Franklin Gothic Medium" panose="020B0603020102020204" pitchFamily="34" charset="0"/>
              </a:rPr>
              <a:t>One Size Doesn’t Fit All</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2349B762-17ED-4AB2-9B99-26A87907D7C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8987169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Content Placeholder 2"/>
          <p:cNvSpPr>
            <a:spLocks noGrp="1"/>
          </p:cNvSpPr>
          <p:nvPr>
            <p:ph idx="1"/>
          </p:nvPr>
        </p:nvSpPr>
        <p:spPr>
          <a:xfrm>
            <a:off x="0" y="1428356"/>
            <a:ext cx="12192000" cy="4669666"/>
          </a:xfrm>
        </p:spPr>
        <p:txBody>
          <a:bodyPr/>
          <a:lstStyle/>
          <a:p>
            <a:pPr algn="ctr" eaLnBrk="1" hangingPunct="1">
              <a:buFont typeface="Arial" charset="0"/>
              <a:buNone/>
            </a:pPr>
            <a:r>
              <a:rPr lang="en-US" b="1" dirty="0">
                <a:latin typeface="Franklin Gothic Medium" panose="020B0603020102020204" pitchFamily="34" charset="0"/>
                <a:ea typeface="ＭＳ Ｐゴシック" charset="-128"/>
                <a:cs typeface="ＭＳ Ｐゴシック" charset="-128"/>
              </a:rPr>
              <a:t>Three basic resources to accomplish goals – time, money and people</a:t>
            </a:r>
          </a:p>
          <a:p>
            <a:pPr algn="ctr" eaLnBrk="1" hangingPunct="1"/>
            <a:endParaRPr lang="en-US" b="1" dirty="0">
              <a:latin typeface="Franklin Gothic Medium" panose="020B0603020102020204" pitchFamily="34" charset="0"/>
              <a:ea typeface="ＭＳ Ｐゴシック" charset="-128"/>
              <a:cs typeface="ＭＳ Ｐゴシック" charset="-128"/>
            </a:endParaRPr>
          </a:p>
          <a:p>
            <a:pPr algn="ctr" eaLnBrk="1" hangingPunct="1">
              <a:buFont typeface="Arial" charset="0"/>
              <a:buNone/>
            </a:pPr>
            <a:r>
              <a:rPr lang="en-US" b="1" dirty="0">
                <a:latin typeface="Franklin Gothic Medium" panose="020B0603020102020204" pitchFamily="34" charset="0"/>
                <a:ea typeface="ＭＳ Ｐゴシック" charset="-128"/>
                <a:cs typeface="ＭＳ Ｐゴシック" charset="-128"/>
              </a:rPr>
              <a:t>Every decision to do something is a decision not to do something.</a:t>
            </a:r>
          </a:p>
          <a:p>
            <a:pPr algn="ctr" eaLnBrk="1" hangingPunct="1"/>
            <a:endParaRPr lang="en-US" b="1" dirty="0">
              <a:latin typeface="Franklin Gothic Medium" panose="020B0603020102020204" pitchFamily="34" charset="0"/>
              <a:ea typeface="ＭＳ Ｐゴシック" charset="-128"/>
              <a:cs typeface="ＭＳ Ｐゴシック" charset="-128"/>
            </a:endParaRPr>
          </a:p>
          <a:p>
            <a:pPr algn="ctr" eaLnBrk="1" hangingPunct="1">
              <a:buFont typeface="Arial" charset="0"/>
              <a:buNone/>
            </a:pPr>
            <a:r>
              <a:rPr lang="en-US" b="1" dirty="0">
                <a:latin typeface="Franklin Gothic Medium" panose="020B0603020102020204" pitchFamily="34" charset="0"/>
                <a:ea typeface="ＭＳ Ｐゴシック" charset="-128"/>
                <a:cs typeface="ＭＳ Ｐゴシック" charset="-128"/>
              </a:rPr>
              <a:t>Make choices that make the largest impact with the fewest resources</a:t>
            </a:r>
            <a:r>
              <a:rPr lang="en-US" dirty="0">
                <a:latin typeface="Franklin Gothic Medium" panose="020B0603020102020204" pitchFamily="34" charset="0"/>
                <a:ea typeface="ＭＳ Ｐゴシック" charset="-128"/>
                <a:cs typeface="ＭＳ Ｐゴシック" charset="-128"/>
              </a:rPr>
              <a:t>.</a:t>
            </a:r>
          </a:p>
        </p:txBody>
      </p:sp>
      <p:sp>
        <p:nvSpPr>
          <p:cNvPr id="124930" name="Title 1"/>
          <p:cNvSpPr>
            <a:spLocks noGrp="1"/>
          </p:cNvSpPr>
          <p:nvPr>
            <p:ph type="title"/>
          </p:nvPr>
        </p:nvSpPr>
        <p:spPr/>
        <p:txBody>
          <a:bodyPr/>
          <a:lstStyle/>
          <a:p>
            <a:pPr eaLnBrk="1" hangingPunct="1"/>
            <a:r>
              <a:rPr lang="en-US" sz="5400" b="1" dirty="0">
                <a:solidFill>
                  <a:srgbClr val="FFC000"/>
                </a:solidFill>
                <a:latin typeface="Franklin Gothic Medium" panose="020B0603020102020204" pitchFamily="34" charset="0"/>
                <a:ea typeface="ＭＳ Ｐゴシック" charset="-128"/>
                <a:cs typeface="ＭＳ Ｐゴシック" charset="-128"/>
              </a:rPr>
              <a:t>The Rule Of Finite Resources</a:t>
            </a:r>
          </a:p>
        </p:txBody>
      </p:sp>
      <p:sp>
        <p:nvSpPr>
          <p:cNvPr id="4" name="Footer Placeholder 3">
            <a:extLst>
              <a:ext uri="{FF2B5EF4-FFF2-40B4-BE49-F238E27FC236}">
                <a16:creationId xmlns:a16="http://schemas.microsoft.com/office/drawing/2014/main" id="{E646877C-FFF3-4E8A-BF95-33478C8C7A9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7226850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7E315-6E7B-9B4B-813B-698A890794D1}"/>
              </a:ext>
            </a:extLst>
          </p:cNvPr>
          <p:cNvSpPr>
            <a:spLocks noGrp="1"/>
          </p:cNvSpPr>
          <p:nvPr>
            <p:ph type="ctrTitle"/>
          </p:nvPr>
        </p:nvSpPr>
        <p:spPr/>
        <p:txBody>
          <a:bodyPr/>
          <a:lstStyle/>
          <a:p>
            <a:r>
              <a:rPr lang="en-US" dirty="0"/>
              <a:t>Serves as an ongoing reminder of the project’s strategic objectives</a:t>
            </a:r>
            <a:br>
              <a:rPr lang="en-US" dirty="0"/>
            </a:br>
            <a:br>
              <a:rPr lang="en-US" dirty="0"/>
            </a:br>
            <a:r>
              <a:rPr lang="en-US" dirty="0"/>
              <a:t>Their value in setting expectations, buy-in, and quickly updating stakeholders</a:t>
            </a:r>
          </a:p>
        </p:txBody>
      </p:sp>
      <p:sp>
        <p:nvSpPr>
          <p:cNvPr id="4" name="Title 1">
            <a:extLst>
              <a:ext uri="{FF2B5EF4-FFF2-40B4-BE49-F238E27FC236}">
                <a16:creationId xmlns:a16="http://schemas.microsoft.com/office/drawing/2014/main" id="{5597F285-3FD3-FC45-9EFB-0D9EDBF050E0}"/>
              </a:ext>
            </a:extLst>
          </p:cNvPr>
          <p:cNvSpPr txBox="1">
            <a:spLocks/>
          </p:cNvSpPr>
          <p:nvPr/>
        </p:nvSpPr>
        <p:spPr bwMode="auto">
          <a:xfrm>
            <a:off x="0" y="45720"/>
            <a:ext cx="12192000"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pPr eaLnBrk="1" hangingPunct="1"/>
            <a:r>
              <a:rPr lang="en-US" sz="4800" dirty="0">
                <a:solidFill>
                  <a:srgbClr val="FFC000"/>
                </a:solidFill>
                <a:latin typeface="Franklin Gothic Medium" panose="020B0603020102020204" pitchFamily="34" charset="0"/>
                <a:ea typeface="ＭＳ Ｐゴシック" charset="-128"/>
                <a:cs typeface="ＭＳ Ｐゴシック" charset="-128"/>
              </a:rPr>
              <a:t>Why a Roadmap?</a:t>
            </a:r>
          </a:p>
        </p:txBody>
      </p:sp>
      <p:pic>
        <p:nvPicPr>
          <p:cNvPr id="6" name="Picture 5">
            <a:extLst>
              <a:ext uri="{FF2B5EF4-FFF2-40B4-BE49-F238E27FC236}">
                <a16:creationId xmlns:a16="http://schemas.microsoft.com/office/drawing/2014/main" id="{D03D6A49-0A38-E742-A8D2-851C5A41D662}"/>
              </a:ext>
            </a:extLst>
          </p:cNvPr>
          <p:cNvPicPr>
            <a:picLocks noChangeAspect="1"/>
          </p:cNvPicPr>
          <p:nvPr/>
        </p:nvPicPr>
        <p:blipFill>
          <a:blip r:embed="rId2">
            <a:alphaModFix amt="21000"/>
          </a:blip>
          <a:stretch>
            <a:fillRect/>
          </a:stretch>
        </p:blipFill>
        <p:spPr>
          <a:xfrm>
            <a:off x="461211" y="885348"/>
            <a:ext cx="10992601" cy="5247915"/>
          </a:xfrm>
          <a:prstGeom prst="rect">
            <a:avLst/>
          </a:prstGeom>
          <a:effectLst>
            <a:outerShdw blurRad="50800" dist="50800" algn="ctr" rotWithShape="0">
              <a:srgbClr val="000000"/>
            </a:outerShdw>
          </a:effectLst>
        </p:spPr>
      </p:pic>
      <p:sp>
        <p:nvSpPr>
          <p:cNvPr id="5" name="Footer Placeholder 3">
            <a:extLst>
              <a:ext uri="{FF2B5EF4-FFF2-40B4-BE49-F238E27FC236}">
                <a16:creationId xmlns:a16="http://schemas.microsoft.com/office/drawing/2014/main" id="{C752BB90-8885-47FA-9BC9-0BDA63EFC3AC}"/>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235209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2753D-EC55-FB42-9ECB-FC6DE77E267C}"/>
              </a:ext>
            </a:extLst>
          </p:cNvPr>
          <p:cNvSpPr>
            <a:spLocks noGrp="1"/>
          </p:cNvSpPr>
          <p:nvPr>
            <p:ph type="title"/>
          </p:nvPr>
        </p:nvSpPr>
        <p:spPr>
          <a:xfrm>
            <a:off x="2118360" y="942975"/>
            <a:ext cx="7854315" cy="4157663"/>
          </a:xfrm>
        </p:spPr>
        <p:txBody>
          <a:bodyPr vert="horz" lIns="91440" tIns="45720" rIns="91440" bIns="45720" rtlCol="0" anchor="ctr">
            <a:normAutofit fontScale="90000"/>
          </a:bodyPr>
          <a:lstStyle/>
          <a:p>
            <a:pPr>
              <a:lnSpc>
                <a:spcPct val="90000"/>
              </a:lnSpc>
            </a:pPr>
            <a:br>
              <a:rPr lang="en-US" sz="5400" b="1" dirty="0">
                <a:solidFill>
                  <a:srgbClr val="FFC000"/>
                </a:solidFill>
                <a:latin typeface="+mj-lt"/>
                <a:cs typeface="+mj-cs"/>
              </a:rPr>
            </a:br>
            <a:r>
              <a:rPr lang="en-US" sz="5400" b="1" dirty="0">
                <a:solidFill>
                  <a:srgbClr val="FFC000"/>
                </a:solidFill>
                <a:latin typeface="Arial" panose="020B0604020202020204" pitchFamily="34" charset="0"/>
              </a:rPr>
              <a:t>Building Strong Locals Through </a:t>
            </a:r>
            <a:br>
              <a:rPr lang="en-US" sz="5400" b="1" dirty="0">
                <a:solidFill>
                  <a:srgbClr val="FFC000"/>
                </a:solidFill>
                <a:latin typeface="Arial" panose="020B0604020202020204" pitchFamily="34" charset="0"/>
              </a:rPr>
            </a:br>
            <a:r>
              <a:rPr lang="en-US" sz="5400" b="1" dirty="0">
                <a:solidFill>
                  <a:srgbClr val="FFC000"/>
                </a:solidFill>
                <a:latin typeface="Arial" panose="020B0604020202020204" pitchFamily="34" charset="0"/>
              </a:rPr>
              <a:t>Internal Organizing</a:t>
            </a:r>
            <a:br>
              <a:rPr lang="en-US" sz="5400" b="1" dirty="0">
                <a:solidFill>
                  <a:srgbClr val="FFC000"/>
                </a:solidFill>
                <a:latin typeface="+mj-lt"/>
                <a:cs typeface="+mj-cs"/>
              </a:rPr>
            </a:br>
            <a:br>
              <a:rPr lang="en-US" sz="5400" b="1" dirty="0">
                <a:solidFill>
                  <a:srgbClr val="FFC000"/>
                </a:solidFill>
                <a:latin typeface="+mj-lt"/>
                <a:cs typeface="+mj-cs"/>
              </a:rPr>
            </a:br>
            <a:endParaRPr lang="en-US" sz="5400" b="1" dirty="0">
              <a:solidFill>
                <a:srgbClr val="FFC000"/>
              </a:solidFill>
              <a:latin typeface="+mj-lt"/>
              <a:cs typeface="+mj-cs"/>
            </a:endParaRPr>
          </a:p>
        </p:txBody>
      </p:sp>
    </p:spTree>
    <p:extLst>
      <p:ext uri="{BB962C8B-B14F-4D97-AF65-F5344CB8AC3E}">
        <p14:creationId xmlns:p14="http://schemas.microsoft.com/office/powerpoint/2010/main" val="22661579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9231" y="1556607"/>
            <a:ext cx="11261558" cy="3744786"/>
          </a:xfrm>
        </p:spPr>
        <p:txBody>
          <a:bodyPr>
            <a:normAutofit fontScale="90000"/>
          </a:bodyPr>
          <a:lstStyle/>
          <a:p>
            <a:pPr algn="l"/>
            <a:r>
              <a:rPr lang="en-US" b="1" dirty="0">
                <a:latin typeface="Franklin Gothic Medium" panose="020B0603020102020204" pitchFamily="34" charset="0"/>
              </a:rPr>
              <a:t>Internal organizing is about strengthening our union.</a:t>
            </a:r>
            <a:br>
              <a:rPr lang="en-US" b="1" dirty="0">
                <a:latin typeface="Franklin Gothic Medium" panose="020B0603020102020204" pitchFamily="34" charset="0"/>
              </a:rPr>
            </a:br>
            <a:br>
              <a:rPr lang="en-US" b="1" dirty="0">
                <a:latin typeface="Franklin Gothic Medium" panose="020B0603020102020204" pitchFamily="34" charset="0"/>
              </a:rPr>
            </a:br>
            <a:r>
              <a:rPr lang="en-US" dirty="0">
                <a:latin typeface="Franklin Gothic Medium" panose="020B0603020102020204" pitchFamily="34" charset="0"/>
                <a:ea typeface="ＭＳ Ｐゴシック" charset="-128"/>
                <a:cs typeface="ＭＳ Ｐゴシック" charset="-128"/>
              </a:rPr>
              <a:t>Members will only remain in our union if it is a powerful organization that gets results.</a:t>
            </a:r>
            <a:br>
              <a:rPr lang="en-US" dirty="0">
                <a:latin typeface="Franklin Gothic Medium" panose="020B0603020102020204" pitchFamily="34" charset="0"/>
                <a:ea typeface="ＭＳ Ｐゴシック" charset="-128"/>
                <a:cs typeface="ＭＳ Ｐゴシック" charset="-128"/>
              </a:rPr>
            </a:br>
            <a:br>
              <a:rPr lang="en-US" dirty="0">
                <a:latin typeface="Franklin Gothic Medium" panose="020B0603020102020204" pitchFamily="34" charset="0"/>
                <a:ea typeface="ＭＳ Ｐゴシック" charset="-128"/>
                <a:cs typeface="ＭＳ Ｐゴシック" charset="-128"/>
              </a:rPr>
            </a:br>
            <a:r>
              <a:rPr lang="en-US" dirty="0">
                <a:latin typeface="Franklin Gothic Medium" panose="020B0603020102020204" pitchFamily="34" charset="0"/>
              </a:rPr>
              <a:t>Stronger Unions = members who see themselves with a duty and obligation to stay informed and involved</a:t>
            </a:r>
            <a:endParaRPr lang="en-US" b="1"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1C79594C-4B49-4084-878F-DE7C8318EEC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7338213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25DCCD-43CB-3944-9722-09682CFFC860}"/>
              </a:ext>
            </a:extLst>
          </p:cNvPr>
          <p:cNvSpPr>
            <a:spLocks noGrp="1"/>
          </p:cNvSpPr>
          <p:nvPr>
            <p:ph type="title"/>
          </p:nvPr>
        </p:nvSpPr>
        <p:spPr/>
        <p:txBody>
          <a:bodyPr/>
          <a:lstStyle/>
          <a:p>
            <a:r>
              <a:rPr lang="en-US" sz="4800" dirty="0">
                <a:latin typeface="Franklin Gothic Medium" panose="020B0603020102020204" pitchFamily="34" charset="0"/>
              </a:rPr>
              <a:t>Our Strength- Membership Density</a:t>
            </a:r>
          </a:p>
        </p:txBody>
      </p:sp>
      <p:sp>
        <p:nvSpPr>
          <p:cNvPr id="7" name="Content Placeholder 6">
            <a:extLst>
              <a:ext uri="{FF2B5EF4-FFF2-40B4-BE49-F238E27FC236}">
                <a16:creationId xmlns:a16="http://schemas.microsoft.com/office/drawing/2014/main" id="{23BE5EB1-AD98-D34B-924B-C1F7C78BE079}"/>
              </a:ext>
            </a:extLst>
          </p:cNvPr>
          <p:cNvSpPr>
            <a:spLocks noGrp="1"/>
          </p:cNvSpPr>
          <p:nvPr>
            <p:ph idx="1"/>
          </p:nvPr>
        </p:nvSpPr>
        <p:spPr>
          <a:xfrm>
            <a:off x="0" y="1097280"/>
            <a:ext cx="12191999" cy="4669666"/>
          </a:xfrm>
        </p:spPr>
        <p:txBody>
          <a:bodyPr/>
          <a:lstStyle/>
          <a:p>
            <a:pPr marL="571500" indent="-571500">
              <a:buFontTx/>
              <a:buChar char="-"/>
            </a:pPr>
            <a:r>
              <a:rPr lang="en-US" sz="4000" b="1" dirty="0">
                <a:latin typeface="Franklin Gothic Medium" panose="020B0603020102020204" pitchFamily="34" charset="0"/>
              </a:rPr>
              <a:t>Ability to engage and mobilize members around issues that impact the job &amp; community.</a:t>
            </a:r>
          </a:p>
          <a:p>
            <a:pPr marL="571500" indent="-571500">
              <a:buFontTx/>
              <a:buChar char="-"/>
            </a:pPr>
            <a:r>
              <a:rPr lang="en-US" sz="4000" b="1" dirty="0">
                <a:latin typeface="Franklin Gothic Medium" panose="020B0603020102020204" pitchFamily="34" charset="0"/>
              </a:rPr>
              <a:t>If your membership density is low, decision makers will inevitably question your credibility, and your ability to advocate for fire fighters will be greatly diminished. </a:t>
            </a:r>
          </a:p>
          <a:p>
            <a:pPr marL="571500" indent="-571500">
              <a:buFontTx/>
              <a:buChar char="-"/>
            </a:pPr>
            <a:endParaRPr lang="en-US" sz="4000" b="1" dirty="0">
              <a:latin typeface="Franklin Gothic Medium" panose="020B0603020102020204" pitchFamily="34" charset="0"/>
            </a:endParaRPr>
          </a:p>
          <a:p>
            <a:endParaRPr lang="en-US" dirty="0">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8B4B6C34-0D16-4001-ACFA-B05FD8AE748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8688211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CFD0A8C2-A5AB-406F-9D09-36A16A76F5A2}"/>
              </a:ext>
            </a:extLst>
          </p:cNvPr>
          <p:cNvPicPr>
            <a:picLocks noRot="1" noChangeAspect="1"/>
          </p:cNvPicPr>
          <p:nvPr>
            <a:videoFile r:link="rId1"/>
          </p:nvPr>
        </p:nvPicPr>
        <p:blipFill>
          <a:blip r:embed="rId3"/>
          <a:stretch>
            <a:fillRect/>
          </a:stretch>
        </p:blipFill>
        <p:spPr>
          <a:xfrm>
            <a:off x="1390580" y="946430"/>
            <a:ext cx="9410839" cy="5293597"/>
          </a:xfrm>
          <a:prstGeom prst="rect">
            <a:avLst/>
          </a:prstGeom>
        </p:spPr>
      </p:pic>
      <p:sp>
        <p:nvSpPr>
          <p:cNvPr id="4" name="Footer Placeholder 3">
            <a:extLst>
              <a:ext uri="{FF2B5EF4-FFF2-40B4-BE49-F238E27FC236}">
                <a16:creationId xmlns:a16="http://schemas.microsoft.com/office/drawing/2014/main" id="{230325E0-4EFE-4999-8A73-345D38A3556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4027307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2FD48-524C-9145-B957-4C36466EF44F}"/>
              </a:ext>
            </a:extLst>
          </p:cNvPr>
          <p:cNvSpPr>
            <a:spLocks noGrp="1"/>
          </p:cNvSpPr>
          <p:nvPr>
            <p:ph type="ctrTitle"/>
          </p:nvPr>
        </p:nvSpPr>
        <p:spPr>
          <a:xfrm>
            <a:off x="469231" y="2153663"/>
            <a:ext cx="11261558" cy="1945371"/>
          </a:xfrm>
        </p:spPr>
        <p:txBody>
          <a:bodyPr/>
          <a:lstStyle/>
          <a:p>
            <a:br>
              <a:rPr lang="en-US" sz="4800" dirty="0">
                <a:latin typeface="Franklin Gothic Medium" panose="020B0603020102020204" pitchFamily="34" charset="0"/>
              </a:rPr>
            </a:br>
            <a:r>
              <a:rPr lang="en-US" sz="4800" dirty="0">
                <a:latin typeface="Franklin Gothic Medium" panose="020B0603020102020204" pitchFamily="34" charset="0"/>
              </a:rPr>
              <a:t>What are we going to do?</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F96843DD-9260-4BCF-90AA-0F64C6CA3CB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930000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3B51E-F026-2441-BDE1-BAC055EC73A1}"/>
              </a:ext>
            </a:extLst>
          </p:cNvPr>
          <p:cNvSpPr>
            <a:spLocks noGrp="1"/>
          </p:cNvSpPr>
          <p:nvPr>
            <p:ph type="ctrTitle"/>
          </p:nvPr>
        </p:nvSpPr>
        <p:spPr>
          <a:xfrm>
            <a:off x="469231" y="2153663"/>
            <a:ext cx="11261558" cy="1882309"/>
          </a:xfrm>
        </p:spPr>
        <p:txBody>
          <a:bodyPr/>
          <a:lstStyle/>
          <a:p>
            <a:r>
              <a:rPr lang="en-US" sz="4800" dirty="0">
                <a:latin typeface="Franklin Gothic Medium" panose="020B0603020102020204" pitchFamily="34" charset="0"/>
              </a:rPr>
              <a:t>Systematic personal contact </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4" name="Title 5">
            <a:extLst>
              <a:ext uri="{FF2B5EF4-FFF2-40B4-BE49-F238E27FC236}">
                <a16:creationId xmlns:a16="http://schemas.microsoft.com/office/drawing/2014/main" id="{41C5CB22-50F7-474C-ABAC-54EA83A344C8}"/>
              </a:ext>
            </a:extLst>
          </p:cNvPr>
          <p:cNvSpPr txBox="1">
            <a:spLocks/>
          </p:cNvSpPr>
          <p:nvPr/>
        </p:nvSpPr>
        <p:spPr bwMode="auto">
          <a:xfrm>
            <a:off x="0" y="1"/>
            <a:ext cx="12192000" cy="84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pPr eaLnBrk="1" hangingPunct="1"/>
            <a:r>
              <a:rPr lang="en-US" sz="5400" dirty="0">
                <a:solidFill>
                  <a:srgbClr val="FFC000"/>
                </a:solidFill>
                <a:latin typeface="Franklin Gothic Medium" panose="020B0603020102020204" pitchFamily="34" charset="0"/>
                <a:ea typeface="ＭＳ Ｐゴシック" charset="0"/>
                <a:cs typeface="ＭＳ Ｐゴシック" charset="0"/>
              </a:rPr>
              <a:t>ORGANIZE</a:t>
            </a:r>
          </a:p>
        </p:txBody>
      </p:sp>
      <p:sp>
        <p:nvSpPr>
          <p:cNvPr id="5" name="Footer Placeholder 3">
            <a:extLst>
              <a:ext uri="{FF2B5EF4-FFF2-40B4-BE49-F238E27FC236}">
                <a16:creationId xmlns:a16="http://schemas.microsoft.com/office/drawing/2014/main" id="{D5974821-5AFF-4108-9DC9-2581B76A72F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8449963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9983D-DF9D-424E-95A5-13FDEEE1C6DB}"/>
              </a:ext>
            </a:extLst>
          </p:cNvPr>
          <p:cNvSpPr>
            <a:spLocks noGrp="1"/>
          </p:cNvSpPr>
          <p:nvPr>
            <p:ph type="ctrTitle"/>
          </p:nvPr>
        </p:nvSpPr>
        <p:spPr/>
        <p:txBody>
          <a:bodyPr/>
          <a:lstStyle/>
          <a:p>
            <a:r>
              <a:rPr lang="en-US" sz="4400" dirty="0">
                <a:latin typeface="Franklin Gothic Medium" panose="020B0603020102020204" pitchFamily="34" charset="0"/>
              </a:rPr>
              <a:t>“Internal Organizing Committee” must make one-on-one or small group contact with every fire fighter</a:t>
            </a:r>
            <a:br>
              <a:rPr lang="en-US" dirty="0">
                <a:latin typeface="Franklin Gothic Medium" panose="020B0603020102020204" pitchFamily="34" charset="0"/>
              </a:rPr>
            </a:br>
            <a:endParaRPr lang="en-US"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53C42110-861A-4DE2-A54B-1BBB8423CA46}"/>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895476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9231" y="2112579"/>
            <a:ext cx="11261558" cy="3626069"/>
          </a:xfrm>
        </p:spPr>
        <p:txBody>
          <a:bodyPr/>
          <a:lstStyle/>
          <a:p>
            <a:pPr algn="l"/>
            <a:r>
              <a:rPr lang="en-US" sz="4800" b="1" dirty="0">
                <a:latin typeface="Franklin Gothic Medium" panose="020B0603020102020204" pitchFamily="34" charset="0"/>
              </a:rPr>
              <a:t>You have </a:t>
            </a:r>
            <a:r>
              <a:rPr lang="en-US" sz="4800" dirty="0">
                <a:latin typeface="Franklin Gothic Medium" panose="020B0603020102020204" pitchFamily="34" charset="0"/>
              </a:rPr>
              <a:t>t</a:t>
            </a:r>
            <a:r>
              <a:rPr lang="en-US" sz="4800" b="1" dirty="0">
                <a:latin typeface="Franklin Gothic Medium" panose="020B0603020102020204" pitchFamily="34" charset="0"/>
              </a:rPr>
              <a:t>o </a:t>
            </a:r>
            <a:r>
              <a:rPr lang="en-US" sz="4800" dirty="0">
                <a:latin typeface="Franklin Gothic Medium" panose="020B0603020102020204" pitchFamily="34" charset="0"/>
              </a:rPr>
              <a:t>g</a:t>
            </a:r>
            <a:r>
              <a:rPr lang="en-US" sz="4800" b="1" dirty="0">
                <a:latin typeface="Franklin Gothic Medium" panose="020B0603020102020204" pitchFamily="34" charset="0"/>
              </a:rPr>
              <a:t>o </a:t>
            </a:r>
            <a:r>
              <a:rPr lang="en-US" sz="4800" dirty="0">
                <a:latin typeface="Franklin Gothic Medium" panose="020B0603020102020204" pitchFamily="34" charset="0"/>
              </a:rPr>
              <a:t>a</a:t>
            </a:r>
            <a:r>
              <a:rPr lang="en-US" sz="4800" b="1" dirty="0">
                <a:latin typeface="Franklin Gothic Medium" panose="020B0603020102020204" pitchFamily="34" charset="0"/>
              </a:rPr>
              <a:t>fter </a:t>
            </a:r>
            <a:r>
              <a:rPr lang="en-US" sz="4800" dirty="0">
                <a:latin typeface="Franklin Gothic Medium" panose="020B0603020102020204" pitchFamily="34" charset="0"/>
              </a:rPr>
              <a:t>t</a:t>
            </a:r>
            <a:r>
              <a:rPr lang="en-US" sz="4800" b="1" dirty="0">
                <a:latin typeface="Franklin Gothic Medium" panose="020B0603020102020204" pitchFamily="34" charset="0"/>
              </a:rPr>
              <a:t>hem</a:t>
            </a:r>
            <a:br>
              <a:rPr lang="en-US" sz="4800" b="1" dirty="0">
                <a:latin typeface="Franklin Gothic Medium" panose="020B0603020102020204" pitchFamily="34" charset="0"/>
              </a:rPr>
            </a:br>
            <a:br>
              <a:rPr lang="en-US" sz="4800" b="1" dirty="0">
                <a:latin typeface="Franklin Gothic Medium" panose="020B0603020102020204" pitchFamily="34" charset="0"/>
              </a:rPr>
            </a:br>
            <a:r>
              <a:rPr lang="en-US" sz="4800" dirty="0">
                <a:latin typeface="Franklin Gothic Medium" panose="020B0603020102020204" pitchFamily="34" charset="0"/>
                <a:ea typeface="ＭＳ Ｐゴシック" charset="0"/>
              </a:rPr>
              <a:t>We’re not salesman selling a product</a:t>
            </a:r>
            <a:br>
              <a:rPr lang="en-US" sz="4800" dirty="0">
                <a:latin typeface="Franklin Gothic Medium" panose="020B0603020102020204" pitchFamily="34" charset="0"/>
                <a:ea typeface="ＭＳ Ｐゴシック" charset="0"/>
              </a:rPr>
            </a:br>
            <a:br>
              <a:rPr lang="en-US" sz="4800" dirty="0">
                <a:latin typeface="Franklin Gothic Medium" panose="020B0603020102020204" pitchFamily="34" charset="0"/>
                <a:ea typeface="ＭＳ Ｐゴシック" charset="0"/>
              </a:rPr>
            </a:br>
            <a:r>
              <a:rPr lang="en-US" sz="4800" dirty="0">
                <a:latin typeface="Franklin Gothic Medium" panose="020B0603020102020204" pitchFamily="34" charset="0"/>
                <a:ea typeface="ＭＳ Ｐゴシック" charset="0"/>
              </a:rPr>
              <a:t>It’s not always a presentation</a:t>
            </a:r>
            <a:br>
              <a:rPr lang="en-US" sz="4800" dirty="0">
                <a:latin typeface="Franklin Gothic Medium" panose="020B0603020102020204" pitchFamily="34" charset="0"/>
                <a:ea typeface="ＭＳ Ｐゴシック" charset="0"/>
              </a:rPr>
            </a:br>
            <a:br>
              <a:rPr lang="en-US" sz="4800" dirty="0">
                <a:latin typeface="Franklin Gothic Medium" panose="020B0603020102020204" pitchFamily="34" charset="0"/>
                <a:ea typeface="ＭＳ Ｐゴシック" charset="0"/>
              </a:rPr>
            </a:br>
            <a:r>
              <a:rPr lang="en-US" sz="4800" dirty="0">
                <a:latin typeface="Franklin Gothic Medium" panose="020B0603020102020204" pitchFamily="34" charset="0"/>
              </a:rPr>
              <a:t>Active listening is key</a:t>
            </a:r>
            <a:endParaRPr lang="en-US" sz="4800" b="1" dirty="0">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E27A65D5-1263-493E-87E8-7698A4DE4DB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48366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D690A-0BBE-1C42-930B-08950B971607}"/>
              </a:ext>
            </a:extLst>
          </p:cNvPr>
          <p:cNvSpPr>
            <a:spLocks noGrp="1"/>
          </p:cNvSpPr>
          <p:nvPr>
            <p:ph type="ctrTitle"/>
          </p:nvPr>
        </p:nvSpPr>
        <p:spPr>
          <a:xfrm>
            <a:off x="465221" y="3099831"/>
            <a:ext cx="11261558" cy="2270710"/>
          </a:xfrm>
        </p:spPr>
        <p:txBody>
          <a:bodyPr>
            <a:normAutofit fontScale="90000"/>
          </a:bodyPr>
          <a:lstStyle/>
          <a:p>
            <a:r>
              <a:rPr lang="en-US" dirty="0">
                <a:latin typeface="Franklin Gothic Medium" panose="020B0603020102020204" pitchFamily="34" charset="0"/>
              </a:rPr>
              <a:t>Brainstorming</a:t>
            </a:r>
            <a:br>
              <a:rPr lang="en-US" dirty="0">
                <a:latin typeface="Franklin Gothic Medium" panose="020B0603020102020204" pitchFamily="34" charset="0"/>
              </a:rPr>
            </a:br>
            <a:br>
              <a:rPr lang="en-US" dirty="0">
                <a:latin typeface="Franklin Gothic Medium" panose="020B0603020102020204" pitchFamily="34" charset="0"/>
              </a:rPr>
            </a:br>
            <a:r>
              <a:rPr lang="en-US" dirty="0">
                <a:latin typeface="Franklin Gothic Medium" panose="020B0603020102020204" pitchFamily="34" charset="0"/>
              </a:rPr>
              <a:t>Breakthrough… Discard Old Thinking</a:t>
            </a:r>
            <a:br>
              <a:rPr lang="en-US" dirty="0">
                <a:latin typeface="Franklin Gothic Medium" panose="020B0603020102020204" pitchFamily="34" charset="0"/>
              </a:rPr>
            </a:br>
            <a:br>
              <a:rPr lang="en-US" dirty="0">
                <a:latin typeface="Franklin Gothic Medium" panose="020B0603020102020204" pitchFamily="34" charset="0"/>
              </a:rPr>
            </a:br>
            <a:r>
              <a:rPr lang="en-US" dirty="0">
                <a:latin typeface="Franklin Gothic Medium" panose="020B0603020102020204" pitchFamily="34" charset="0"/>
              </a:rPr>
              <a:t>Push Outside Your Comfort Zone</a:t>
            </a:r>
            <a:br>
              <a:rPr lang="en-US" dirty="0">
                <a:latin typeface="Franklin Gothic Medium" panose="020B0603020102020204" pitchFamily="34" charset="0"/>
              </a:rPr>
            </a:br>
            <a:br>
              <a:rPr lang="en-US" dirty="0">
                <a:latin typeface="Franklin Gothic Medium" panose="020B0603020102020204" pitchFamily="34" charset="0"/>
              </a:rPr>
            </a:br>
            <a:r>
              <a:rPr lang="en-US" dirty="0">
                <a:latin typeface="Franklin Gothic Medium" panose="020B0603020102020204" pitchFamily="34" charset="0"/>
              </a:rPr>
              <a:t>Push Outside Your Role In The Union</a:t>
            </a:r>
            <a:br>
              <a:rPr lang="en-US" dirty="0">
                <a:latin typeface="Franklin Gothic Medium" panose="020B0603020102020204" pitchFamily="34" charset="0"/>
              </a:rPr>
            </a:br>
            <a:endParaRPr lang="en-US" dirty="0">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2349B762-17ED-4AB2-9B99-26A87907D7C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349764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6488B-3F38-A94A-AA8E-B5775D5D8C35}"/>
              </a:ext>
            </a:extLst>
          </p:cNvPr>
          <p:cNvSpPr>
            <a:spLocks noGrp="1"/>
          </p:cNvSpPr>
          <p:nvPr>
            <p:ph type="ctrTitle"/>
          </p:nvPr>
        </p:nvSpPr>
        <p:spPr/>
        <p:txBody>
          <a:bodyPr/>
          <a:lstStyle/>
          <a:p>
            <a:r>
              <a:rPr lang="en-US" sz="4800" dirty="0">
                <a:latin typeface="Franklin Gothic Medium" panose="020B0603020102020204" pitchFamily="34" charset="0"/>
              </a:rPr>
              <a:t>We can do more together through the IAFF than we can as individual employees </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4" name="Title 5">
            <a:extLst>
              <a:ext uri="{FF2B5EF4-FFF2-40B4-BE49-F238E27FC236}">
                <a16:creationId xmlns:a16="http://schemas.microsoft.com/office/drawing/2014/main" id="{66971756-6452-CE45-A154-C9553F31367A}"/>
              </a:ext>
            </a:extLst>
          </p:cNvPr>
          <p:cNvSpPr txBox="1">
            <a:spLocks/>
          </p:cNvSpPr>
          <p:nvPr/>
        </p:nvSpPr>
        <p:spPr bwMode="auto">
          <a:xfrm>
            <a:off x="0" y="1"/>
            <a:ext cx="12192000" cy="84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pPr eaLnBrk="1" hangingPunct="1"/>
            <a:r>
              <a:rPr lang="en-US" sz="5400" dirty="0">
                <a:solidFill>
                  <a:srgbClr val="FFC000"/>
                </a:solidFill>
                <a:latin typeface="Franklin Gothic Medium" panose="020B0603020102020204" pitchFamily="34" charset="0"/>
                <a:ea typeface="ＭＳ Ｐゴシック" charset="0"/>
                <a:cs typeface="ＭＳ Ｐゴシック" charset="0"/>
              </a:rPr>
              <a:t>OVERALL MESSAGE</a:t>
            </a:r>
          </a:p>
        </p:txBody>
      </p:sp>
      <p:sp>
        <p:nvSpPr>
          <p:cNvPr id="5" name="Footer Placeholder 3">
            <a:extLst>
              <a:ext uri="{FF2B5EF4-FFF2-40B4-BE49-F238E27FC236}">
                <a16:creationId xmlns:a16="http://schemas.microsoft.com/office/drawing/2014/main" id="{CCBC6E09-9F67-4FBE-A53B-1AC33D5150C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4538947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2753D-EC55-FB42-9ECB-FC6DE77E267C}"/>
              </a:ext>
            </a:extLst>
          </p:cNvPr>
          <p:cNvSpPr>
            <a:spLocks noGrp="1"/>
          </p:cNvSpPr>
          <p:nvPr>
            <p:ph type="title"/>
          </p:nvPr>
        </p:nvSpPr>
        <p:spPr>
          <a:xfrm>
            <a:off x="2118360" y="942975"/>
            <a:ext cx="7854315" cy="2131301"/>
          </a:xfrm>
        </p:spPr>
        <p:txBody>
          <a:bodyPr vert="horz" lIns="91440" tIns="45720" rIns="91440" bIns="45720" rtlCol="0" anchor="ctr">
            <a:noAutofit/>
          </a:bodyPr>
          <a:lstStyle/>
          <a:p>
            <a:pPr>
              <a:lnSpc>
                <a:spcPct val="90000"/>
              </a:lnSpc>
            </a:pPr>
            <a:br>
              <a:rPr lang="en-US" sz="8000" b="1" dirty="0">
                <a:solidFill>
                  <a:schemeClr val="bg1">
                    <a:lumMod val="95000"/>
                    <a:lumOff val="5000"/>
                  </a:schemeClr>
                </a:solidFill>
                <a:latin typeface="Franklin Gothic Medium" panose="020B0603020102020204" pitchFamily="34" charset="0"/>
                <a:cs typeface="+mj-cs"/>
              </a:rPr>
            </a:br>
            <a:br>
              <a:rPr lang="en-US" sz="8000" b="1" dirty="0">
                <a:solidFill>
                  <a:schemeClr val="bg1">
                    <a:lumMod val="95000"/>
                    <a:lumOff val="5000"/>
                  </a:schemeClr>
                </a:solidFill>
                <a:latin typeface="Franklin Gothic Medium" panose="020B0603020102020204" pitchFamily="34" charset="0"/>
              </a:rPr>
            </a:br>
            <a:r>
              <a:rPr lang="en-US" sz="8000" b="1" dirty="0">
                <a:solidFill>
                  <a:srgbClr val="FFC000"/>
                </a:solidFill>
                <a:latin typeface="Franklin Gothic Medium" panose="020B0603020102020204" pitchFamily="34" charset="0"/>
              </a:rPr>
              <a:t>Talking Union</a:t>
            </a:r>
            <a:br>
              <a:rPr lang="en-US" sz="8000" b="1" dirty="0">
                <a:solidFill>
                  <a:srgbClr val="FF0000"/>
                </a:solidFill>
                <a:latin typeface="Franklin Gothic Medium" panose="020B0603020102020204" pitchFamily="34" charset="0"/>
              </a:rPr>
            </a:br>
            <a:br>
              <a:rPr lang="en-US" sz="8000" b="1" dirty="0">
                <a:solidFill>
                  <a:srgbClr val="FF0000"/>
                </a:solidFill>
                <a:latin typeface="Franklin Gothic Medium" panose="020B0603020102020204" pitchFamily="34" charset="0"/>
              </a:rPr>
            </a:br>
            <a:endParaRPr lang="en-US" sz="8000" b="1" dirty="0">
              <a:solidFill>
                <a:schemeClr val="bg1">
                  <a:lumMod val="95000"/>
                  <a:lumOff val="5000"/>
                </a:schemeClr>
              </a:solidFill>
              <a:latin typeface="Franklin Gothic Medium" panose="020B0603020102020204" pitchFamily="34" charset="0"/>
            </a:endParaRPr>
          </a:p>
        </p:txBody>
      </p:sp>
    </p:spTree>
    <p:extLst>
      <p:ext uri="{BB962C8B-B14F-4D97-AF65-F5344CB8AC3E}">
        <p14:creationId xmlns:p14="http://schemas.microsoft.com/office/powerpoint/2010/main" val="27263642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F26DD6-B585-E040-B298-A98FFF3F37D3}"/>
              </a:ext>
            </a:extLst>
          </p:cNvPr>
          <p:cNvSpPr>
            <a:spLocks noGrp="1"/>
          </p:cNvSpPr>
          <p:nvPr>
            <p:ph type="body" idx="1"/>
          </p:nvPr>
        </p:nvSpPr>
        <p:spPr>
          <a:xfrm>
            <a:off x="762000" y="228601"/>
            <a:ext cx="5314543" cy="5426338"/>
          </a:xfrm>
        </p:spPr>
        <p:txBody>
          <a:bodyPr vert="horz" lIns="91440" tIns="45720" rIns="91440" bIns="45720" rtlCol="0" anchor="t">
            <a:normAutofit lnSpcReduction="10000"/>
          </a:bodyPr>
          <a:lstStyle/>
          <a:p>
            <a:pPr algn="l">
              <a:lnSpc>
                <a:spcPct val="90000"/>
              </a:lnSpc>
            </a:pPr>
            <a:r>
              <a:rPr lang="en-US" sz="5400" b="1" dirty="0">
                <a:solidFill>
                  <a:srgbClr val="FFC000"/>
                </a:solidFill>
                <a:latin typeface="Franklin Gothic Medium" panose="020B0603020102020204" pitchFamily="34" charset="0"/>
                <a:cs typeface="+mn-cs"/>
              </a:rPr>
              <a:t>When you effectively stop connecting, communicating, and activating -- you lose the members and power</a:t>
            </a:r>
          </a:p>
        </p:txBody>
      </p:sp>
      <p:pic>
        <p:nvPicPr>
          <p:cNvPr id="9" name="Graphic 8" descr="Megaphone">
            <a:extLst>
              <a:ext uri="{FF2B5EF4-FFF2-40B4-BE49-F238E27FC236}">
                <a16:creationId xmlns:a16="http://schemas.microsoft.com/office/drawing/2014/main" id="{878BB22A-4EAC-4399-A59C-CBE4DC2250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4057" y="643002"/>
            <a:ext cx="3796790" cy="3796790"/>
          </a:xfrm>
          <a:prstGeom prst="rect">
            <a:avLst/>
          </a:prstGeom>
        </p:spPr>
      </p:pic>
    </p:spTree>
    <p:extLst>
      <p:ext uri="{BB962C8B-B14F-4D97-AF65-F5344CB8AC3E}">
        <p14:creationId xmlns:p14="http://schemas.microsoft.com/office/powerpoint/2010/main" val="8756325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51471-7B3F-BC4B-8A1B-E7B8EAE6C6D5}"/>
              </a:ext>
            </a:extLst>
          </p:cNvPr>
          <p:cNvSpPr>
            <a:spLocks noGrp="1"/>
          </p:cNvSpPr>
          <p:nvPr>
            <p:ph type="ctrTitle"/>
          </p:nvPr>
        </p:nvSpPr>
        <p:spPr>
          <a:xfrm>
            <a:off x="465221" y="3131125"/>
            <a:ext cx="11261558" cy="1275337"/>
          </a:xfrm>
        </p:spPr>
        <p:txBody>
          <a:bodyPr/>
          <a:lstStyle/>
          <a:p>
            <a:r>
              <a:rPr lang="en-US" sz="5400" dirty="0">
                <a:latin typeface="Franklin Gothic Medium" panose="020B0603020102020204" pitchFamily="34" charset="0"/>
              </a:rPr>
              <a:t>Just because we are delivering information doesn’t mean we are communicating</a:t>
            </a:r>
          </a:p>
        </p:txBody>
      </p:sp>
      <p:sp>
        <p:nvSpPr>
          <p:cNvPr id="3" name="Footer Placeholder 3">
            <a:extLst>
              <a:ext uri="{FF2B5EF4-FFF2-40B4-BE49-F238E27FC236}">
                <a16:creationId xmlns:a16="http://schemas.microsoft.com/office/drawing/2014/main" id="{C97EE30C-8E2B-45AB-BF2B-D11B044026C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800862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E213123B-ECD2-4D37-B334-DE7D727DD88F}"/>
              </a:ext>
            </a:extLst>
          </p:cNvPr>
          <p:cNvPicPr>
            <a:picLocks noRot="1" noChangeAspect="1"/>
          </p:cNvPicPr>
          <p:nvPr>
            <a:videoFile r:link="rId1"/>
          </p:nvPr>
        </p:nvPicPr>
        <p:blipFill>
          <a:blip r:embed="rId3"/>
          <a:stretch>
            <a:fillRect/>
          </a:stretch>
        </p:blipFill>
        <p:spPr>
          <a:xfrm>
            <a:off x="1245996" y="894933"/>
            <a:ext cx="9520255" cy="5355144"/>
          </a:xfrm>
          <a:prstGeom prst="rect">
            <a:avLst/>
          </a:prstGeom>
        </p:spPr>
      </p:pic>
      <p:sp>
        <p:nvSpPr>
          <p:cNvPr id="4" name="Footer Placeholder 3">
            <a:extLst>
              <a:ext uri="{FF2B5EF4-FFF2-40B4-BE49-F238E27FC236}">
                <a16:creationId xmlns:a16="http://schemas.microsoft.com/office/drawing/2014/main" id="{AD818539-21FC-4D1D-9E5E-74B46643A6C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7776921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24F4E-0FD5-E34A-9C79-530029E1B04D}"/>
              </a:ext>
            </a:extLst>
          </p:cNvPr>
          <p:cNvSpPr>
            <a:spLocks noGrp="1"/>
          </p:cNvSpPr>
          <p:nvPr>
            <p:ph type="ctrTitle"/>
          </p:nvPr>
        </p:nvSpPr>
        <p:spPr>
          <a:xfrm>
            <a:off x="0" y="1589211"/>
            <a:ext cx="12192000" cy="3679578"/>
          </a:xfrm>
        </p:spPr>
        <p:txBody>
          <a:bodyPr/>
          <a:lstStyle/>
          <a:p>
            <a:r>
              <a:rPr lang="en-US" sz="8800" dirty="0">
                <a:latin typeface="Franklin Gothic Medium" panose="020B0603020102020204" pitchFamily="34" charset="0"/>
              </a:rPr>
              <a:t>CHAIR</a:t>
            </a:r>
            <a:br>
              <a:rPr lang="en-US" sz="8800" dirty="0">
                <a:latin typeface="Franklin Gothic Medium" panose="020B0603020102020204" pitchFamily="34" charset="0"/>
              </a:rPr>
            </a:br>
            <a:endParaRPr lang="en-US" sz="88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57167953-33B1-4DCC-B89D-55A4E8350C3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2088572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3"/>
          <p:cNvSpPr>
            <a:spLocks noGrp="1"/>
          </p:cNvSpPr>
          <p:nvPr>
            <p:ph type="ctrTitle"/>
          </p:nvPr>
        </p:nvSpPr>
        <p:spPr>
          <a:xfrm>
            <a:off x="469231" y="2153662"/>
            <a:ext cx="11261558" cy="2560227"/>
          </a:xfrm>
        </p:spPr>
        <p:txBody>
          <a:bodyPr/>
          <a:lstStyle/>
          <a:p>
            <a:pPr eaLnBrk="1" hangingPunct="1"/>
            <a:r>
              <a:rPr lang="en-US" sz="6600" b="1" dirty="0">
                <a:latin typeface="Franklin Gothic Medium" panose="020B0603020102020204" pitchFamily="34" charset="0"/>
                <a:ea typeface="ＭＳ Ｐゴシック" charset="0"/>
                <a:cs typeface="ＭＳ Ｐゴシック" charset="0"/>
              </a:rPr>
              <a:t>24/7 Communications World</a:t>
            </a:r>
            <a:br>
              <a:rPr lang="en-US" sz="6600" b="1" dirty="0">
                <a:latin typeface="Franklin Gothic Medium" panose="020B0603020102020204" pitchFamily="34" charset="0"/>
                <a:ea typeface="ＭＳ Ｐゴシック" charset="0"/>
                <a:cs typeface="ＭＳ Ｐゴシック" charset="0"/>
              </a:rPr>
            </a:br>
            <a:endParaRPr lang="en-US" sz="6600" b="1" dirty="0">
              <a:latin typeface="Franklin Gothic Medium" panose="020B0603020102020204" pitchFamily="34" charset="0"/>
              <a:ea typeface="ＭＳ Ｐゴシック" charset="0"/>
              <a:cs typeface="ＭＳ Ｐゴシック" charset="0"/>
            </a:endParaRPr>
          </a:p>
        </p:txBody>
      </p:sp>
      <p:sp>
        <p:nvSpPr>
          <p:cNvPr id="3" name="Footer Placeholder 3">
            <a:extLst>
              <a:ext uri="{FF2B5EF4-FFF2-40B4-BE49-F238E27FC236}">
                <a16:creationId xmlns:a16="http://schemas.microsoft.com/office/drawing/2014/main" id="{B853465F-02AB-49EF-993B-5D7D96A23A8C}"/>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314011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5221" y="1906217"/>
            <a:ext cx="11261558" cy="1535706"/>
          </a:xfrm>
        </p:spPr>
        <p:txBody>
          <a:bodyPr>
            <a:normAutofit fontScale="90000"/>
          </a:bodyPr>
          <a:lstStyle/>
          <a:p>
            <a:pPr eaLnBrk="1" hangingPunct="1">
              <a:defRPr/>
            </a:pPr>
            <a:r>
              <a:rPr lang="en-US" altLang="en-US" sz="5400" dirty="0">
                <a:latin typeface="Franklin Gothic Medium" panose="020B0603020102020204" pitchFamily="34" charset="0"/>
                <a:ea typeface="ＭＳ Ｐゴシック" panose="020B0600070205080204" pitchFamily="34" charset="-128"/>
              </a:rPr>
              <a:t>Members have </a:t>
            </a:r>
            <a:r>
              <a:rPr lang="en-US" altLang="en-US" sz="6600" dirty="0">
                <a:latin typeface="Franklin Gothic Medium" panose="020B0603020102020204" pitchFamily="34" charset="0"/>
                <a:ea typeface="ＭＳ Ｐゴシック" panose="020B0600070205080204" pitchFamily="34" charset="-128"/>
              </a:rPr>
              <a:t>A LOT o</a:t>
            </a:r>
            <a:r>
              <a:rPr lang="en-US" altLang="en-US" sz="5400" dirty="0">
                <a:latin typeface="Franklin Gothic Medium" panose="020B0603020102020204" pitchFamily="34" charset="0"/>
                <a:ea typeface="ＭＳ Ｐゴシック" panose="020B0600070205080204" pitchFamily="34" charset="-128"/>
              </a:rPr>
              <a:t>f channels</a:t>
            </a:r>
            <a:br>
              <a:rPr lang="en-US" altLang="en-US" sz="5400" dirty="0">
                <a:latin typeface="Franklin Gothic Medium" panose="020B0603020102020204" pitchFamily="34" charset="0"/>
                <a:ea typeface="ＭＳ Ｐゴシック" panose="020B0600070205080204" pitchFamily="34" charset="-128"/>
              </a:rPr>
            </a:br>
            <a:endParaRPr lang="en-US" altLang="en-US" sz="5400" dirty="0">
              <a:latin typeface="Franklin Gothic Medium" panose="020B0603020102020204" pitchFamily="34" charset="0"/>
              <a:ea typeface="ＭＳ Ｐゴシック" panose="020B0600070205080204" pitchFamily="34" charset="-128"/>
            </a:endParaRPr>
          </a:p>
        </p:txBody>
      </p:sp>
      <p:sp>
        <p:nvSpPr>
          <p:cNvPr id="4" name="Subtitle 3">
            <a:extLst>
              <a:ext uri="{FF2B5EF4-FFF2-40B4-BE49-F238E27FC236}">
                <a16:creationId xmlns:a16="http://schemas.microsoft.com/office/drawing/2014/main" id="{EAE7D710-17D5-D84F-90A9-45059A8A2F92}"/>
              </a:ext>
            </a:extLst>
          </p:cNvPr>
          <p:cNvSpPr>
            <a:spLocks noGrp="1"/>
          </p:cNvSpPr>
          <p:nvPr>
            <p:ph type="subTitle" idx="1"/>
          </p:nvPr>
        </p:nvSpPr>
        <p:spPr/>
        <p:txBody>
          <a:bodyPr/>
          <a:lstStyle/>
          <a:p>
            <a:r>
              <a:rPr lang="en-US" sz="4000" b="1" dirty="0">
                <a:solidFill>
                  <a:srgbClr val="FF0000"/>
                </a:solidFill>
                <a:latin typeface="Franklin Gothic Medium" panose="020B0603020102020204" pitchFamily="34" charset="0"/>
              </a:rPr>
              <a:t>The competition for attention is great</a:t>
            </a:r>
          </a:p>
        </p:txBody>
      </p:sp>
      <p:sp>
        <p:nvSpPr>
          <p:cNvPr id="5" name="Footer Placeholder 3">
            <a:extLst>
              <a:ext uri="{FF2B5EF4-FFF2-40B4-BE49-F238E27FC236}">
                <a16:creationId xmlns:a16="http://schemas.microsoft.com/office/drawing/2014/main" id="{4930430B-06CC-4030-91F5-30A0D98DA39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120234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1E0CFD4-8B73-DC40-8A6F-3304E0F4CD60}"/>
              </a:ext>
            </a:extLst>
          </p:cNvPr>
          <p:cNvSpPr>
            <a:spLocks noGrp="1"/>
          </p:cNvSpPr>
          <p:nvPr>
            <p:ph idx="1"/>
          </p:nvPr>
        </p:nvSpPr>
        <p:spPr/>
        <p:txBody>
          <a:bodyPr/>
          <a:lstStyle/>
          <a:p>
            <a:pPr algn="ctr"/>
            <a:r>
              <a:rPr lang="en-US" sz="5400" b="1" dirty="0">
                <a:latin typeface="Franklin Gothic Medium" panose="020B0603020102020204" pitchFamily="34" charset="0"/>
                <a:ea typeface="ＭＳ Ｐゴシック" charset="0"/>
              </a:rPr>
              <a:t>Communicate a clear, concise </a:t>
            </a:r>
          </a:p>
          <a:p>
            <a:pPr algn="ctr"/>
            <a:r>
              <a:rPr lang="en-US" sz="5400" b="1" dirty="0">
                <a:latin typeface="Franklin Gothic Medium" panose="020B0603020102020204" pitchFamily="34" charset="0"/>
                <a:ea typeface="ＭＳ Ｐゴシック" charset="0"/>
              </a:rPr>
              <a:t>and relevant message</a:t>
            </a:r>
            <a:br>
              <a:rPr lang="en-US" sz="5400" b="1" dirty="0">
                <a:latin typeface="Franklin Gothic Medium" panose="020B0603020102020204" pitchFamily="34" charset="0"/>
                <a:ea typeface="ＭＳ Ｐゴシック" charset="0"/>
              </a:rPr>
            </a:br>
            <a:br>
              <a:rPr lang="en-US" sz="5400" b="1" dirty="0">
                <a:latin typeface="Franklin Gothic Medium" panose="020B0603020102020204" pitchFamily="34" charset="0"/>
                <a:ea typeface="ＭＳ Ｐゴシック" charset="0"/>
              </a:rPr>
            </a:br>
            <a:r>
              <a:rPr lang="en-US" sz="5400" b="1" dirty="0">
                <a:solidFill>
                  <a:srgbClr val="FF0000"/>
                </a:solidFill>
                <a:latin typeface="Franklin Gothic Medium" panose="020B0603020102020204" pitchFamily="34" charset="0"/>
                <a:ea typeface="ＭＳ Ｐゴシック" charset="0"/>
              </a:rPr>
              <a:t>Not what you want to say,</a:t>
            </a:r>
            <a:br>
              <a:rPr lang="en-US" sz="5400" b="1" dirty="0">
                <a:solidFill>
                  <a:srgbClr val="FF0000"/>
                </a:solidFill>
                <a:latin typeface="Franklin Gothic Medium" panose="020B0603020102020204" pitchFamily="34" charset="0"/>
                <a:ea typeface="ＭＳ Ｐゴシック" charset="0"/>
              </a:rPr>
            </a:br>
            <a:r>
              <a:rPr lang="en-US" sz="5400" b="1" dirty="0">
                <a:solidFill>
                  <a:srgbClr val="FF0000"/>
                </a:solidFill>
                <a:latin typeface="Franklin Gothic Medium" panose="020B0603020102020204" pitchFamily="34" charset="0"/>
                <a:ea typeface="ＭＳ Ｐゴシック" charset="0"/>
              </a:rPr>
              <a:t>but what they need to hear</a:t>
            </a:r>
            <a:endParaRPr lang="en-US" sz="5400" dirty="0">
              <a:solidFill>
                <a:srgbClr val="FF0000"/>
              </a:solidFill>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F6FA634F-F269-4838-8A9E-975085BE10DE}"/>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5628457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D20AD1F-03C3-174A-B16A-B406D7993B46}"/>
              </a:ext>
            </a:extLst>
          </p:cNvPr>
          <p:cNvSpPr>
            <a:spLocks noGrp="1"/>
          </p:cNvSpPr>
          <p:nvPr>
            <p:ph idx="1"/>
          </p:nvPr>
        </p:nvSpPr>
        <p:spPr>
          <a:xfrm>
            <a:off x="481259" y="945931"/>
            <a:ext cx="11261562" cy="4540469"/>
          </a:xfrm>
        </p:spPr>
        <p:txBody>
          <a:bodyPr/>
          <a:lstStyle/>
          <a:p>
            <a:pPr algn="ctr"/>
            <a:r>
              <a:rPr lang="en-US" sz="4800" b="1" dirty="0">
                <a:latin typeface="Franklin Gothic Medium" panose="020B0603020102020204" pitchFamily="34" charset="0"/>
              </a:rPr>
              <a:t>Shared values </a:t>
            </a:r>
          </a:p>
          <a:p>
            <a:pPr algn="ctr"/>
            <a:endParaRPr lang="en-US" sz="4800" b="1" dirty="0">
              <a:latin typeface="Franklin Gothic Medium" panose="020B0603020102020204" pitchFamily="34" charset="0"/>
            </a:endParaRPr>
          </a:p>
          <a:p>
            <a:pPr algn="ctr"/>
            <a:r>
              <a:rPr lang="en-US" sz="4800" b="1" dirty="0">
                <a:latin typeface="Franklin Gothic Medium" panose="020B0603020102020204" pitchFamily="34" charset="0"/>
              </a:rPr>
              <a:t>Can only be accomplished by working together through our union </a:t>
            </a:r>
          </a:p>
          <a:p>
            <a:pPr algn="ctr"/>
            <a:endParaRPr lang="en-US" sz="4800" b="1" dirty="0">
              <a:latin typeface="Franklin Gothic Medium" panose="020B0603020102020204" pitchFamily="34" charset="0"/>
            </a:endParaRPr>
          </a:p>
          <a:p>
            <a:pPr algn="ctr"/>
            <a:r>
              <a:rPr lang="en-US" sz="4800" b="1" dirty="0">
                <a:latin typeface="Franklin Gothic Medium" panose="020B0603020102020204" pitchFamily="34" charset="0"/>
              </a:rPr>
              <a:t>Connect with the personal experiences</a:t>
            </a:r>
          </a:p>
          <a:p>
            <a:endParaRPr lang="en-US" sz="4000" dirty="0">
              <a:latin typeface="Franklin Gothic Medium" panose="020B0603020102020204" pitchFamily="34" charset="0"/>
            </a:endParaRPr>
          </a:p>
        </p:txBody>
      </p:sp>
      <p:sp>
        <p:nvSpPr>
          <p:cNvPr id="2" name="Title 1">
            <a:extLst>
              <a:ext uri="{FF2B5EF4-FFF2-40B4-BE49-F238E27FC236}">
                <a16:creationId xmlns:a16="http://schemas.microsoft.com/office/drawing/2014/main" id="{A955D68F-B8EF-9648-9740-2636867CD54F}"/>
              </a:ext>
            </a:extLst>
          </p:cNvPr>
          <p:cNvSpPr>
            <a:spLocks noGrp="1"/>
          </p:cNvSpPr>
          <p:nvPr>
            <p:ph type="title"/>
          </p:nvPr>
        </p:nvSpPr>
        <p:spPr/>
        <p:txBody>
          <a:bodyPr/>
          <a:lstStyle/>
          <a:p>
            <a:r>
              <a:rPr lang="en-US" sz="4800" dirty="0">
                <a:latin typeface="Franklin Gothic Medium" panose="020B0603020102020204" pitchFamily="34" charset="0"/>
              </a:rPr>
              <a:t>Developing Common Vision</a:t>
            </a:r>
            <a:endParaRPr lang="en-US" sz="4800" b="0"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26A3C078-DCFE-412B-9A50-DED5E7A5CF3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33454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D690A-0BBE-1C42-930B-08950B971607}"/>
              </a:ext>
            </a:extLst>
          </p:cNvPr>
          <p:cNvSpPr>
            <a:spLocks noGrp="1"/>
          </p:cNvSpPr>
          <p:nvPr>
            <p:ph type="ctrTitle"/>
          </p:nvPr>
        </p:nvSpPr>
        <p:spPr>
          <a:xfrm>
            <a:off x="0" y="3777512"/>
            <a:ext cx="12192000" cy="2270710"/>
          </a:xfrm>
        </p:spPr>
        <p:txBody>
          <a:bodyPr>
            <a:noAutofit/>
          </a:bodyPr>
          <a:lstStyle/>
          <a:p>
            <a:r>
              <a:rPr lang="en-US" sz="4800" dirty="0">
                <a:latin typeface="Franklin Gothic Medium" panose="020B0603020102020204" pitchFamily="34" charset="0"/>
              </a:rPr>
              <a:t>There Is No Magic Bullet To This</a:t>
            </a:r>
            <a:br>
              <a:rPr lang="en-US" sz="4800" dirty="0">
                <a:latin typeface="Franklin Gothic Medium" panose="020B0603020102020204" pitchFamily="34" charset="0"/>
              </a:rPr>
            </a:br>
            <a:br>
              <a:rPr lang="en-US" sz="4800" dirty="0">
                <a:latin typeface="Franklin Gothic Medium" panose="020B0603020102020204" pitchFamily="34" charset="0"/>
              </a:rPr>
            </a:br>
            <a:br>
              <a:rPr lang="en-US" sz="4800" dirty="0">
                <a:latin typeface="Franklin Gothic Medium" panose="020B0603020102020204" pitchFamily="34" charset="0"/>
              </a:rPr>
            </a:br>
            <a:br>
              <a:rPr lang="en-US" sz="4800" dirty="0">
                <a:latin typeface="Franklin Gothic Medium" panose="020B0603020102020204" pitchFamily="34" charset="0"/>
              </a:rPr>
            </a:br>
            <a:r>
              <a:rPr lang="en-US" sz="4800" dirty="0">
                <a:latin typeface="Franklin Gothic Medium" panose="020B0603020102020204" pitchFamily="34" charset="0"/>
              </a:rPr>
              <a:t>Just Because It Hasn’t Worked Doesn’t Mean It Won’t</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2349B762-17ED-4AB2-9B99-26A87907D7C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99763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C29762-3FB9-C94F-847B-752D3234EE6F}"/>
              </a:ext>
            </a:extLst>
          </p:cNvPr>
          <p:cNvSpPr>
            <a:spLocks noGrp="1"/>
          </p:cNvSpPr>
          <p:nvPr>
            <p:ph idx="1"/>
          </p:nvPr>
        </p:nvSpPr>
        <p:spPr>
          <a:xfrm>
            <a:off x="465219" y="1094167"/>
            <a:ext cx="11261562" cy="4669666"/>
          </a:xfrm>
        </p:spPr>
        <p:txBody>
          <a:bodyPr/>
          <a:lstStyle/>
          <a:p>
            <a:pPr marL="342900" indent="-342900">
              <a:buFont typeface="Arial" panose="020B0604020202020204" pitchFamily="34" charset="0"/>
              <a:buChar char="•"/>
            </a:pPr>
            <a:r>
              <a:rPr lang="en-US" sz="2400" b="1" dirty="0">
                <a:latin typeface="Franklin Gothic Medium" panose="020B0603020102020204" pitchFamily="34" charset="0"/>
              </a:rPr>
              <a:t>Wages and benefits </a:t>
            </a:r>
          </a:p>
          <a:p>
            <a:pPr marL="342900" indent="-342900">
              <a:buFont typeface="Arial" panose="020B0604020202020204" pitchFamily="34" charset="0"/>
              <a:buChar char="•"/>
            </a:pPr>
            <a:r>
              <a:rPr lang="en-US" sz="2400" b="1" dirty="0">
                <a:latin typeface="Franklin Gothic Medium" panose="020B0603020102020204" pitchFamily="34" charset="0"/>
              </a:rPr>
              <a:t>Fundraisers or support for personnel who have been negatively impacted by health care or issues </a:t>
            </a:r>
          </a:p>
          <a:p>
            <a:pPr marL="342900" indent="-342900">
              <a:buFont typeface="Arial" panose="020B0604020202020204" pitchFamily="34" charset="0"/>
              <a:buChar char="•"/>
            </a:pPr>
            <a:r>
              <a:rPr lang="en-US" sz="2400" b="1" dirty="0">
                <a:latin typeface="Franklin Gothic Medium" panose="020B0603020102020204" pitchFamily="34" charset="0"/>
              </a:rPr>
              <a:t>Staffing and service delivery</a:t>
            </a:r>
          </a:p>
          <a:p>
            <a:pPr marL="342900" indent="-342900">
              <a:buFont typeface="Arial" panose="020B0604020202020204" pitchFamily="34" charset="0"/>
              <a:buChar char="•"/>
            </a:pPr>
            <a:r>
              <a:rPr lang="en-US" sz="2400" b="1" dirty="0">
                <a:latin typeface="Franklin Gothic Medium" panose="020B0603020102020204" pitchFamily="34" charset="0"/>
              </a:rPr>
              <a:t>Fair promotional processes</a:t>
            </a:r>
          </a:p>
          <a:p>
            <a:pPr marL="342900" indent="-342900">
              <a:buFont typeface="Arial" panose="020B0604020202020204" pitchFamily="34" charset="0"/>
              <a:buChar char="•"/>
            </a:pPr>
            <a:r>
              <a:rPr lang="en-US" sz="2400" b="1" dirty="0">
                <a:latin typeface="Franklin Gothic Medium" panose="020B0603020102020204" pitchFamily="34" charset="0"/>
              </a:rPr>
              <a:t>Fair grievance procedures</a:t>
            </a:r>
          </a:p>
          <a:p>
            <a:pPr marL="342900" indent="-342900">
              <a:buFont typeface="Arial" panose="020B0604020202020204" pitchFamily="34" charset="0"/>
              <a:buChar char="•"/>
            </a:pPr>
            <a:r>
              <a:rPr lang="en-US" sz="2400" b="1" dirty="0">
                <a:latin typeface="Franklin Gothic Medium" panose="020B0603020102020204" pitchFamily="34" charset="0"/>
              </a:rPr>
              <a:t>Job security </a:t>
            </a:r>
          </a:p>
          <a:p>
            <a:pPr marL="342900" indent="-342900">
              <a:buFont typeface="Arial" panose="020B0604020202020204" pitchFamily="34" charset="0"/>
              <a:buChar char="•"/>
            </a:pPr>
            <a:r>
              <a:rPr lang="en-US" sz="2400" b="1" dirty="0">
                <a:latin typeface="Franklin Gothic Medium" panose="020B0603020102020204" pitchFamily="34" charset="0"/>
              </a:rPr>
              <a:t>Health and safety</a:t>
            </a:r>
          </a:p>
          <a:p>
            <a:pPr marL="342900" indent="-342900">
              <a:buFont typeface="Arial" panose="020B0604020202020204" pitchFamily="34" charset="0"/>
              <a:buChar char="•"/>
            </a:pPr>
            <a:r>
              <a:rPr lang="en-US" sz="2400" b="1" dirty="0">
                <a:latin typeface="Franklin Gothic Medium" panose="020B0603020102020204" pitchFamily="34" charset="0"/>
              </a:rPr>
              <a:t>Second set of turnout gear</a:t>
            </a:r>
          </a:p>
          <a:p>
            <a:pPr marL="342900" indent="-342900">
              <a:buFont typeface="Arial" panose="020B0604020202020204" pitchFamily="34" charset="0"/>
              <a:buChar char="•"/>
            </a:pPr>
            <a:r>
              <a:rPr lang="en-US" sz="2400" b="1" dirty="0">
                <a:latin typeface="Franklin Gothic Medium" panose="020B0603020102020204" pitchFamily="34" charset="0"/>
              </a:rPr>
              <a:t>Turnout gear washers</a:t>
            </a:r>
          </a:p>
          <a:p>
            <a:pPr marL="342900" indent="-342900">
              <a:buFont typeface="Arial" panose="020B0604020202020204" pitchFamily="34" charset="0"/>
              <a:buChar char="•"/>
            </a:pPr>
            <a:r>
              <a:rPr lang="en-US" sz="2400" b="1" dirty="0">
                <a:latin typeface="Franklin Gothic Medium" panose="020B0603020102020204" pitchFamily="34" charset="0"/>
              </a:rPr>
              <a:t>Hood exchange programs </a:t>
            </a:r>
            <a:endParaRPr lang="en-US" sz="2400" dirty="0">
              <a:latin typeface="Franklin Gothic Medium" panose="020B0603020102020204" pitchFamily="34" charset="0"/>
            </a:endParaRPr>
          </a:p>
          <a:p>
            <a:r>
              <a:rPr lang="en-US" sz="2400" dirty="0">
                <a:latin typeface="Franklin Gothic Medium" panose="020B0603020102020204" pitchFamily="34" charset="0"/>
              </a:rPr>
              <a:t> </a:t>
            </a:r>
          </a:p>
          <a:p>
            <a:br>
              <a:rPr lang="en-US" dirty="0">
                <a:latin typeface="Franklin Gothic Medium" panose="020B0603020102020204" pitchFamily="34" charset="0"/>
              </a:rPr>
            </a:br>
            <a:endParaRPr lang="en-US" dirty="0">
              <a:latin typeface="Franklin Gothic Medium" panose="020B0603020102020204" pitchFamily="34" charset="0"/>
            </a:endParaRPr>
          </a:p>
          <a:p>
            <a:endParaRPr lang="en-US" dirty="0">
              <a:latin typeface="Franklin Gothic Medium" panose="020B0603020102020204" pitchFamily="34" charset="0"/>
            </a:endParaRPr>
          </a:p>
          <a:p>
            <a:br>
              <a:rPr lang="en-US" dirty="0">
                <a:latin typeface="Franklin Gothic Medium" panose="020B0603020102020204" pitchFamily="34" charset="0"/>
              </a:rPr>
            </a:br>
            <a:endParaRPr lang="en-US" dirty="0">
              <a:latin typeface="Franklin Gothic Medium" panose="020B0603020102020204" pitchFamily="34" charset="0"/>
            </a:endParaRPr>
          </a:p>
          <a:p>
            <a:r>
              <a:rPr lang="en-US" dirty="0">
                <a:latin typeface="Franklin Gothic Medium" panose="020B0603020102020204" pitchFamily="34" charset="0"/>
              </a:rPr>
              <a:t> </a:t>
            </a:r>
          </a:p>
          <a:p>
            <a:r>
              <a:rPr lang="en-US" dirty="0">
                <a:latin typeface="Franklin Gothic Medium" panose="020B0603020102020204" pitchFamily="34" charset="0"/>
              </a:rPr>
              <a:t> </a:t>
            </a:r>
          </a:p>
          <a:p>
            <a:endParaRPr lang="en-US" dirty="0">
              <a:latin typeface="Franklin Gothic Medium" panose="020B0603020102020204" pitchFamily="34" charset="0"/>
            </a:endParaRPr>
          </a:p>
          <a:p>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AD4C6A04-B789-6949-AB14-F43DCA426A77}"/>
              </a:ext>
            </a:extLst>
          </p:cNvPr>
          <p:cNvSpPr>
            <a:spLocks noGrp="1"/>
          </p:cNvSpPr>
          <p:nvPr>
            <p:ph type="title"/>
          </p:nvPr>
        </p:nvSpPr>
        <p:spPr/>
        <p:txBody>
          <a:bodyPr/>
          <a:lstStyle/>
          <a:p>
            <a:r>
              <a:rPr lang="en-US" sz="5400" dirty="0">
                <a:latin typeface="Franklin Gothic Medium" panose="020B0603020102020204" pitchFamily="34" charset="0"/>
              </a:rPr>
              <a:t>LOCAL FOCUS </a:t>
            </a:r>
          </a:p>
        </p:txBody>
      </p:sp>
      <p:sp>
        <p:nvSpPr>
          <p:cNvPr id="4" name="Footer Placeholder 3">
            <a:extLst>
              <a:ext uri="{FF2B5EF4-FFF2-40B4-BE49-F238E27FC236}">
                <a16:creationId xmlns:a16="http://schemas.microsoft.com/office/drawing/2014/main" id="{B9F60425-B63A-435F-902F-AFD06AB4AEF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039932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660F9-D963-2543-9B65-7402434EDD1E}"/>
              </a:ext>
            </a:extLst>
          </p:cNvPr>
          <p:cNvSpPr>
            <a:spLocks noGrp="1"/>
          </p:cNvSpPr>
          <p:nvPr>
            <p:ph type="ctrTitle"/>
          </p:nvPr>
        </p:nvSpPr>
        <p:spPr>
          <a:xfrm>
            <a:off x="469231" y="2153663"/>
            <a:ext cx="11261558" cy="1655762"/>
          </a:xfrm>
        </p:spPr>
        <p:txBody>
          <a:bodyPr/>
          <a:lstStyle/>
          <a:p>
            <a:r>
              <a:rPr lang="en-US" sz="4800" dirty="0">
                <a:latin typeface="Franklin Gothic Medium" panose="020B0603020102020204" pitchFamily="34" charset="0"/>
              </a:rPr>
              <a:t>How many of you organized your local?</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FD3C38D7-87FD-401A-AA79-8295897D4E7A}"/>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408672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3"/>
          <p:cNvSpPr>
            <a:spLocks noGrp="1"/>
          </p:cNvSpPr>
          <p:nvPr>
            <p:ph type="ctrTitle"/>
          </p:nvPr>
        </p:nvSpPr>
        <p:spPr>
          <a:xfrm>
            <a:off x="465221" y="2062030"/>
            <a:ext cx="11261558" cy="1413159"/>
          </a:xfrm>
        </p:spPr>
        <p:txBody>
          <a:bodyPr>
            <a:normAutofit/>
          </a:bodyPr>
          <a:lstStyle/>
          <a:p>
            <a:r>
              <a:rPr lang="en-US" sz="4800" b="1" dirty="0">
                <a:latin typeface="Franklin Gothic Medium" panose="020B0603020102020204" pitchFamily="34" charset="0"/>
                <a:ea typeface="ＭＳ Ｐゴシック" charset="-128"/>
                <a:cs typeface="ＭＳ Ｐゴシック" charset="-128"/>
              </a:rPr>
              <a:t>Most locals have </a:t>
            </a:r>
            <a:r>
              <a:rPr lang="en-US" sz="4800" dirty="0">
                <a:latin typeface="Franklin Gothic Medium" panose="020B0603020102020204" pitchFamily="34" charset="0"/>
                <a:ea typeface="ＭＳ Ｐゴシック" charset="-128"/>
                <a:cs typeface="ＭＳ Ｐゴシック" charset="-128"/>
              </a:rPr>
              <a:t>a</a:t>
            </a:r>
            <a:r>
              <a:rPr lang="en-US" sz="4800" b="1" dirty="0">
                <a:latin typeface="Franklin Gothic Medium" panose="020B0603020102020204" pitchFamily="34" charset="0"/>
                <a:ea typeface="ＭＳ Ｐゴシック" charset="-128"/>
                <a:cs typeface="ＭＳ Ｐゴシック" charset="-128"/>
              </a:rPr>
              <a:t> </a:t>
            </a:r>
            <a:r>
              <a:rPr lang="en-US" sz="4800" dirty="0">
                <a:latin typeface="Franklin Gothic Medium" panose="020B0603020102020204" pitchFamily="34" charset="0"/>
                <a:ea typeface="ＭＳ Ｐゴシック" charset="-128"/>
                <a:cs typeface="ＭＳ Ｐゴシック" charset="-128"/>
              </a:rPr>
              <a:t>l</a:t>
            </a:r>
            <a:r>
              <a:rPr lang="en-US" sz="4800" b="1" dirty="0">
                <a:latin typeface="Franklin Gothic Medium" panose="020B0603020102020204" pitchFamily="34" charset="0"/>
                <a:ea typeface="ＭＳ Ｐゴシック" charset="-128"/>
                <a:cs typeface="ＭＳ Ｐゴシック" charset="-128"/>
              </a:rPr>
              <a:t>ong </a:t>
            </a:r>
            <a:r>
              <a:rPr lang="en-US" sz="4800" dirty="0">
                <a:latin typeface="Franklin Gothic Medium" panose="020B0603020102020204" pitchFamily="34" charset="0"/>
                <a:ea typeface="ＭＳ Ｐゴシック" charset="-128"/>
                <a:cs typeface="ＭＳ Ｐゴシック" charset="-128"/>
              </a:rPr>
              <a:t>h</a:t>
            </a:r>
            <a:r>
              <a:rPr lang="en-US" sz="4800" b="1" dirty="0">
                <a:latin typeface="Franklin Gothic Medium" panose="020B0603020102020204" pitchFamily="34" charset="0"/>
                <a:ea typeface="ＭＳ Ｐゴシック" charset="-128"/>
                <a:cs typeface="ＭＳ Ｐゴシック" charset="-128"/>
              </a:rPr>
              <a:t>istory and current leaders never had to organize</a:t>
            </a:r>
          </a:p>
        </p:txBody>
      </p:sp>
      <p:sp>
        <p:nvSpPr>
          <p:cNvPr id="3" name="Footer Placeholder 3">
            <a:extLst>
              <a:ext uri="{FF2B5EF4-FFF2-40B4-BE49-F238E27FC236}">
                <a16:creationId xmlns:a16="http://schemas.microsoft.com/office/drawing/2014/main" id="{6971951B-20D5-4BEF-8D4C-CABD3F18446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010531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5514D-2C9F-8543-8268-846AD77EDEFA}"/>
              </a:ext>
            </a:extLst>
          </p:cNvPr>
          <p:cNvSpPr>
            <a:spLocks noGrp="1"/>
          </p:cNvSpPr>
          <p:nvPr>
            <p:ph type="ctrTitle"/>
          </p:nvPr>
        </p:nvSpPr>
        <p:spPr>
          <a:xfrm>
            <a:off x="469231" y="2153663"/>
            <a:ext cx="11261558" cy="1645827"/>
          </a:xfrm>
        </p:spPr>
        <p:txBody>
          <a:bodyPr/>
          <a:lstStyle/>
          <a:p>
            <a:r>
              <a:rPr lang="en-US" sz="4800" dirty="0">
                <a:latin typeface="Franklin Gothic Medium" panose="020B0603020102020204" pitchFamily="34" charset="0"/>
                <a:ea typeface="ＭＳ Ｐゴシック" charset="-128"/>
                <a:cs typeface="ＭＳ Ｐゴシック" charset="-128"/>
              </a:rPr>
              <a:t>In representation efforts our message </a:t>
            </a:r>
            <a:br>
              <a:rPr lang="en-US" sz="4800" dirty="0">
                <a:latin typeface="Franklin Gothic Medium" panose="020B0603020102020204" pitchFamily="34" charset="0"/>
                <a:ea typeface="ＭＳ Ｐゴシック" charset="-128"/>
                <a:cs typeface="ＭＳ Ｐゴシック" charset="-128"/>
              </a:rPr>
            </a:br>
            <a:r>
              <a:rPr lang="en-US" sz="4800" dirty="0">
                <a:latin typeface="Franklin Gothic Medium" panose="020B0603020102020204" pitchFamily="34" charset="0"/>
                <a:ea typeface="ＭＳ Ｐゴシック" charset="-128"/>
                <a:cs typeface="ＭＳ Ｐゴシック" charset="-128"/>
              </a:rPr>
              <a:t>is laser focused</a:t>
            </a:r>
            <a:endParaRPr lang="en-US" sz="48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CD28B9FA-7AE2-4444-B5C2-6AE004A36A1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0745585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5221" y="2091798"/>
            <a:ext cx="11261558" cy="1555049"/>
          </a:xfrm>
        </p:spPr>
        <p:txBody>
          <a:bodyPr>
            <a:normAutofit/>
          </a:bodyPr>
          <a:lstStyle/>
          <a:p>
            <a:r>
              <a:rPr lang="en-US" sz="4800" b="1" dirty="0">
                <a:latin typeface="Franklin Gothic Medium" panose="020B0603020102020204" pitchFamily="34" charset="0"/>
                <a:cs typeface="Palatino"/>
              </a:rPr>
              <a:t>After a union wins, we let our guard down and run the local’s daily operations</a:t>
            </a:r>
          </a:p>
        </p:txBody>
      </p:sp>
      <p:sp>
        <p:nvSpPr>
          <p:cNvPr id="3" name="Footer Placeholder 3">
            <a:extLst>
              <a:ext uri="{FF2B5EF4-FFF2-40B4-BE49-F238E27FC236}">
                <a16:creationId xmlns:a16="http://schemas.microsoft.com/office/drawing/2014/main" id="{D0ED7524-2D41-43CF-BDD2-0EEE0F4631CB}"/>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5479641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ctrTitle"/>
          </p:nvPr>
        </p:nvSpPr>
        <p:spPr>
          <a:xfrm>
            <a:off x="465221" y="2293645"/>
            <a:ext cx="11261558" cy="2270710"/>
          </a:xfrm>
        </p:spPr>
        <p:txBody>
          <a:bodyPr/>
          <a:lstStyle/>
          <a:p>
            <a:r>
              <a:rPr lang="en-US" sz="4800" dirty="0">
                <a:latin typeface="Franklin Gothic Medium" panose="020B0603020102020204" pitchFamily="34" charset="0"/>
                <a:ea typeface="ＭＳ Ｐゴシック" charset="-128"/>
                <a:cs typeface="ＭＳ Ｐゴシック" charset="-128"/>
              </a:rPr>
              <a:t>M</a:t>
            </a:r>
            <a:r>
              <a:rPr lang="en-US" sz="4800" b="1" dirty="0">
                <a:latin typeface="Franklin Gothic Medium" panose="020B0603020102020204" pitchFamily="34" charset="0"/>
                <a:ea typeface="ＭＳ Ｐゴシック" charset="-128"/>
                <a:cs typeface="ＭＳ Ｐゴシック" charset="-128"/>
              </a:rPr>
              <a:t>embership </a:t>
            </a:r>
            <a:r>
              <a:rPr lang="en-US" sz="4800" dirty="0">
                <a:latin typeface="Franklin Gothic Medium" panose="020B0603020102020204" pitchFamily="34" charset="0"/>
                <a:ea typeface="ＭＳ Ｐゴシック" charset="-128"/>
                <a:cs typeface="ＭＳ Ｐゴシック" charset="-128"/>
              </a:rPr>
              <a:t>t</a:t>
            </a:r>
            <a:r>
              <a:rPr lang="en-US" sz="4800" b="1" dirty="0">
                <a:latin typeface="Franklin Gothic Medium" panose="020B0603020102020204" pitchFamily="34" charset="0"/>
                <a:ea typeface="ＭＳ Ｐゴシック" charset="-128"/>
                <a:cs typeface="ＭＳ Ｐゴシック" charset="-128"/>
              </a:rPr>
              <a:t>urns over, old </a:t>
            </a:r>
            <a:r>
              <a:rPr lang="en-US" sz="4800" dirty="0">
                <a:latin typeface="Franklin Gothic Medium" panose="020B0603020102020204" pitchFamily="34" charset="0"/>
                <a:ea typeface="ＭＳ Ｐゴシック" charset="-128"/>
                <a:cs typeface="ＭＳ Ｐゴシック" charset="-128"/>
              </a:rPr>
              <a:t>g</a:t>
            </a:r>
            <a:r>
              <a:rPr lang="en-US" sz="4800" b="1" dirty="0">
                <a:latin typeface="Franklin Gothic Medium" panose="020B0603020102020204" pitchFamily="34" charset="0"/>
                <a:ea typeface="ＭＳ Ｐゴシック" charset="-128"/>
                <a:cs typeface="ＭＳ Ｐゴシック" charset="-128"/>
              </a:rPr>
              <a:t>uard </a:t>
            </a:r>
            <a:r>
              <a:rPr lang="en-US" sz="4800" dirty="0">
                <a:latin typeface="Franklin Gothic Medium" panose="020B0603020102020204" pitchFamily="34" charset="0"/>
                <a:ea typeface="ＭＳ Ｐゴシック" charset="-128"/>
                <a:cs typeface="ＭＳ Ｐゴシック" charset="-128"/>
              </a:rPr>
              <a:t>d</a:t>
            </a:r>
            <a:r>
              <a:rPr lang="en-US" sz="4800" b="1" dirty="0">
                <a:latin typeface="Franklin Gothic Medium" panose="020B0603020102020204" pitchFamily="34" charset="0"/>
                <a:ea typeface="ＭＳ Ｐゴシック" charset="-128"/>
                <a:cs typeface="ＭＳ Ｐゴシック" charset="-128"/>
              </a:rPr>
              <a:t>isappears </a:t>
            </a:r>
            <a:br>
              <a:rPr lang="en-US" sz="4800" b="1" dirty="0">
                <a:latin typeface="Franklin Gothic Medium" panose="020B0603020102020204" pitchFamily="34" charset="0"/>
                <a:ea typeface="ＭＳ Ｐゴシック" charset="-128"/>
                <a:cs typeface="ＭＳ Ｐゴシック" charset="-128"/>
              </a:rPr>
            </a:br>
            <a:br>
              <a:rPr lang="en-US" sz="4800" b="1" dirty="0">
                <a:latin typeface="Franklin Gothic Medium" panose="020B0603020102020204" pitchFamily="34" charset="0"/>
                <a:ea typeface="ＭＳ Ｐゴシック" charset="-128"/>
                <a:cs typeface="ＭＳ Ｐゴシック" charset="-128"/>
              </a:rPr>
            </a:br>
            <a:r>
              <a:rPr lang="en-US" sz="4800" b="1" dirty="0">
                <a:latin typeface="Franklin Gothic Medium" panose="020B0603020102020204" pitchFamily="34" charset="0"/>
                <a:ea typeface="ＭＳ Ｐゴシック" charset="-128"/>
                <a:cs typeface="ＭＳ Ｐゴシック" charset="-128"/>
              </a:rPr>
              <a:t>No one remembers, why our union?</a:t>
            </a:r>
          </a:p>
        </p:txBody>
      </p:sp>
      <p:sp>
        <p:nvSpPr>
          <p:cNvPr id="3" name="Footer Placeholder 3">
            <a:extLst>
              <a:ext uri="{FF2B5EF4-FFF2-40B4-BE49-F238E27FC236}">
                <a16:creationId xmlns:a16="http://schemas.microsoft.com/office/drawing/2014/main" id="{F227D011-37F1-4201-980E-153E6ADF816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7385727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3D9C8599-CE4F-46F4-9351-2375B64AC55B}"/>
              </a:ext>
            </a:extLst>
          </p:cNvPr>
          <p:cNvPicPr>
            <a:picLocks noRot="1" noChangeAspect="1"/>
          </p:cNvPicPr>
          <p:nvPr>
            <a:videoFile r:link="rId1"/>
          </p:nvPr>
        </p:nvPicPr>
        <p:blipFill>
          <a:blip r:embed="rId3"/>
          <a:stretch>
            <a:fillRect/>
          </a:stretch>
        </p:blipFill>
        <p:spPr>
          <a:xfrm>
            <a:off x="1335872" y="904978"/>
            <a:ext cx="9520255" cy="5355144"/>
          </a:xfrm>
          <a:prstGeom prst="rect">
            <a:avLst/>
          </a:prstGeom>
        </p:spPr>
      </p:pic>
      <p:sp>
        <p:nvSpPr>
          <p:cNvPr id="4" name="Footer Placeholder 3">
            <a:extLst>
              <a:ext uri="{FF2B5EF4-FFF2-40B4-BE49-F238E27FC236}">
                <a16:creationId xmlns:a16="http://schemas.microsoft.com/office/drawing/2014/main" id="{4ED1A1F5-B25A-49E1-B652-BE518749037A}"/>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3610341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3"/>
          <p:cNvSpPr>
            <a:spLocks noGrp="1"/>
          </p:cNvSpPr>
          <p:nvPr>
            <p:ph type="ctrTitle"/>
          </p:nvPr>
        </p:nvSpPr>
        <p:spPr/>
        <p:txBody>
          <a:bodyPr/>
          <a:lstStyle/>
          <a:p>
            <a:r>
              <a:rPr lang="en-US" sz="6000" b="1" dirty="0">
                <a:latin typeface="Franklin Gothic Medium" panose="020B0603020102020204" pitchFamily="34" charset="0"/>
                <a:ea typeface="ＭＳ Ｐゴシック" charset="-128"/>
                <a:cs typeface="ＭＳ Ｐゴシック" charset="-128"/>
              </a:rPr>
              <a:t>No union/labor </a:t>
            </a:r>
            <a:r>
              <a:rPr lang="en-US" sz="6000" dirty="0">
                <a:latin typeface="Franklin Gothic Medium" panose="020B0603020102020204" pitchFamily="34" charset="0"/>
                <a:ea typeface="ＭＳ Ｐゴシック" charset="-128"/>
                <a:cs typeface="ＭＳ Ｐゴシック" charset="-128"/>
              </a:rPr>
              <a:t>e</a:t>
            </a:r>
            <a:r>
              <a:rPr lang="en-US" sz="6000" b="1" dirty="0">
                <a:latin typeface="Franklin Gothic Medium" panose="020B0603020102020204" pitchFamily="34" charset="0"/>
                <a:ea typeface="ＭＳ Ｐゴシック" charset="-128"/>
                <a:cs typeface="ＭＳ Ｐゴシック" charset="-128"/>
              </a:rPr>
              <a:t>ducation</a:t>
            </a:r>
            <a:br>
              <a:rPr lang="en-US" sz="6000" b="1" dirty="0">
                <a:latin typeface="Franklin Gothic Medium" panose="020B0603020102020204" pitchFamily="34" charset="0"/>
                <a:ea typeface="ＭＳ Ｐゴシック" charset="-128"/>
                <a:cs typeface="ＭＳ Ｐゴシック" charset="-128"/>
              </a:rPr>
            </a:br>
            <a:endParaRPr lang="en-US" sz="6000" b="1" dirty="0">
              <a:latin typeface="Franklin Gothic Medium" panose="020B0603020102020204" pitchFamily="34" charset="0"/>
              <a:ea typeface="ＭＳ Ｐゴシック" charset="-128"/>
              <a:cs typeface="ＭＳ Ｐゴシック" charset="-128"/>
            </a:endParaRPr>
          </a:p>
        </p:txBody>
      </p:sp>
      <p:sp>
        <p:nvSpPr>
          <p:cNvPr id="3" name="Footer Placeholder 3">
            <a:extLst>
              <a:ext uri="{FF2B5EF4-FFF2-40B4-BE49-F238E27FC236}">
                <a16:creationId xmlns:a16="http://schemas.microsoft.com/office/drawing/2014/main" id="{0ACE489F-0242-4838-A88D-6B346F57444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3572690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E125FF0-51CD-6C4C-862C-19DC0D30CBB3}"/>
              </a:ext>
            </a:extLst>
          </p:cNvPr>
          <p:cNvSpPr>
            <a:spLocks noGrp="1"/>
          </p:cNvSpPr>
          <p:nvPr>
            <p:ph idx="1"/>
          </p:nvPr>
        </p:nvSpPr>
        <p:spPr>
          <a:xfrm>
            <a:off x="481259" y="860837"/>
            <a:ext cx="11261562" cy="4669666"/>
          </a:xfrm>
        </p:spPr>
        <p:txBody>
          <a:bodyPr/>
          <a:lstStyle/>
          <a:p>
            <a:pPr algn="ctr" eaLnBrk="1" hangingPunct="1"/>
            <a:r>
              <a:rPr lang="en-US" sz="4000" b="1" dirty="0">
                <a:solidFill>
                  <a:srgbClr val="FF0000"/>
                </a:solidFill>
                <a:latin typeface="Franklin Gothic Medium" panose="020B0603020102020204" pitchFamily="34" charset="0"/>
                <a:ea typeface="ＭＳ Ｐゴシック" charset="0"/>
                <a:cs typeface="ＭＳ Ｐゴシック" charset="0"/>
              </a:rPr>
              <a:t>True or False</a:t>
            </a:r>
            <a:endParaRPr lang="en-US" sz="2400" b="1" dirty="0">
              <a:solidFill>
                <a:srgbClr val="FF0000"/>
              </a:solidFill>
              <a:latin typeface="Franklin Gothic Medium" panose="020B0603020102020204" pitchFamily="34" charset="0"/>
              <a:ea typeface="ＭＳ Ｐゴシック" charset="0"/>
              <a:cs typeface="ＭＳ Ｐゴシック" charset="0"/>
            </a:endParaRPr>
          </a:p>
          <a:p>
            <a:pPr algn="ctr" eaLnBrk="1" hangingPunct="1"/>
            <a:endParaRPr lang="en-US" sz="2400" b="1" dirty="0">
              <a:solidFill>
                <a:srgbClr val="FF0000"/>
              </a:solidFill>
              <a:latin typeface="Franklin Gothic Medium" panose="020B0603020102020204" pitchFamily="34" charset="0"/>
              <a:ea typeface="ＭＳ Ｐゴシック" charset="0"/>
              <a:cs typeface="ＭＳ Ｐゴシック" charset="0"/>
            </a:endParaRPr>
          </a:p>
          <a:p>
            <a:pPr algn="ctr" eaLnBrk="1" hangingPunct="1"/>
            <a:r>
              <a:rPr lang="en-US" sz="4000" b="1" dirty="0">
                <a:latin typeface="Franklin Gothic Medium" panose="020B0603020102020204" pitchFamily="34" charset="0"/>
                <a:ea typeface="ＭＳ Ｐゴシック" charset="0"/>
                <a:cs typeface="ＭＳ Ｐゴシック" charset="0"/>
              </a:rPr>
              <a:t>A considerable amount of work the union does is not visible.</a:t>
            </a:r>
            <a:r>
              <a:rPr lang="en-US" sz="4000" dirty="0">
                <a:latin typeface="Franklin Gothic Medium" panose="020B0603020102020204" pitchFamily="34" charset="0"/>
                <a:ea typeface="ＭＳ Ｐゴシック" charset="0"/>
                <a:cs typeface="ＭＳ Ｐゴシック" charset="0"/>
              </a:rPr>
              <a:t> </a:t>
            </a:r>
          </a:p>
          <a:p>
            <a:pPr algn="ctr" eaLnBrk="1" hangingPunct="1"/>
            <a:endParaRPr lang="en-US" sz="4000" dirty="0">
              <a:latin typeface="Franklin Gothic Medium" panose="020B0603020102020204" pitchFamily="34" charset="0"/>
              <a:ea typeface="ＭＳ Ｐゴシック" charset="0"/>
              <a:cs typeface="ＭＳ Ｐゴシック" charset="0"/>
            </a:endParaRPr>
          </a:p>
          <a:p>
            <a:pPr algn="ctr" eaLnBrk="1" hangingPunct="1"/>
            <a:r>
              <a:rPr lang="en-US" sz="4000" b="1" dirty="0">
                <a:latin typeface="Franklin Gothic Medium" panose="020B0603020102020204" pitchFamily="34" charset="0"/>
                <a:ea typeface="ＭＳ Ｐゴシック" charset="0"/>
                <a:cs typeface="ＭＳ Ｐゴシック" charset="0"/>
              </a:rPr>
              <a:t>Most members don’t attend union meetings.</a:t>
            </a:r>
          </a:p>
          <a:p>
            <a:pPr algn="ctr" eaLnBrk="1" hangingPunct="1"/>
            <a:endParaRPr lang="en-US" sz="4000" b="1" dirty="0">
              <a:latin typeface="Franklin Gothic Medium" panose="020B0603020102020204" pitchFamily="34" charset="0"/>
              <a:ea typeface="ＭＳ Ｐゴシック" charset="0"/>
              <a:cs typeface="ＭＳ Ｐゴシック" charset="0"/>
            </a:endParaRPr>
          </a:p>
          <a:p>
            <a:pPr algn="ctr" eaLnBrk="1" hangingPunct="1"/>
            <a:r>
              <a:rPr lang="en-US" sz="4000" b="1" dirty="0">
                <a:latin typeface="Franklin Gothic Medium" panose="020B0603020102020204" pitchFamily="34" charset="0"/>
                <a:ea typeface="ＭＳ Ｐゴシック" charset="0"/>
                <a:cs typeface="ＭＳ Ｐゴシック" charset="0"/>
              </a:rPr>
              <a:t>The workplace is a breeding ground for rumors.</a:t>
            </a:r>
            <a:endParaRPr lang="en-US" sz="4000" dirty="0">
              <a:latin typeface="Franklin Gothic Medium" panose="020B0603020102020204" pitchFamily="34" charset="0"/>
              <a:ea typeface="ＭＳ Ｐゴシック" charset="0"/>
              <a:cs typeface="ＭＳ Ｐゴシック" charset="0"/>
            </a:endParaRPr>
          </a:p>
          <a:p>
            <a:endParaRPr lang="en-US" sz="4000" dirty="0">
              <a:latin typeface="Franklin Gothic Medium" panose="020B0603020102020204" pitchFamily="34" charset="0"/>
            </a:endParaRPr>
          </a:p>
        </p:txBody>
      </p:sp>
      <p:sp>
        <p:nvSpPr>
          <p:cNvPr id="69634" name="Title 1"/>
          <p:cNvSpPr>
            <a:spLocks noGrp="1"/>
          </p:cNvSpPr>
          <p:nvPr>
            <p:ph type="title"/>
          </p:nvPr>
        </p:nvSpPr>
        <p:spPr/>
        <p:txBody>
          <a:bodyPr/>
          <a:lstStyle/>
          <a:p>
            <a:pPr eaLnBrk="1" hangingPunct="1"/>
            <a:r>
              <a:rPr lang="en-US" sz="5400" dirty="0">
                <a:solidFill>
                  <a:srgbClr val="FFC000"/>
                </a:solidFill>
                <a:latin typeface="Franklin Gothic Medium" panose="020B0603020102020204" pitchFamily="34" charset="0"/>
                <a:ea typeface="ＭＳ Ｐゴシック" charset="0"/>
              </a:rPr>
              <a:t>The Current Situation </a:t>
            </a:r>
          </a:p>
        </p:txBody>
      </p:sp>
      <p:sp>
        <p:nvSpPr>
          <p:cNvPr id="4" name="Footer Placeholder 3">
            <a:extLst>
              <a:ext uri="{FF2B5EF4-FFF2-40B4-BE49-F238E27FC236}">
                <a16:creationId xmlns:a16="http://schemas.microsoft.com/office/drawing/2014/main" id="{6CDE7C11-7F83-45C6-AC0F-586F7F39F1C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9114188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5221" y="3840811"/>
            <a:ext cx="11261558" cy="2270710"/>
          </a:xfrm>
        </p:spPr>
        <p:txBody>
          <a:bodyPr>
            <a:noAutofit/>
          </a:bodyPr>
          <a:lstStyle/>
          <a:p>
            <a:r>
              <a:rPr lang="en-US" sz="4400" b="1" dirty="0">
                <a:latin typeface="Franklin Gothic Medium" panose="020B0603020102020204" pitchFamily="34" charset="0"/>
              </a:rPr>
              <a:t>Membership </a:t>
            </a:r>
            <a:r>
              <a:rPr lang="en-US" sz="4400" dirty="0">
                <a:latin typeface="Franklin Gothic Medium" panose="020B0603020102020204" pitchFamily="34" charset="0"/>
              </a:rPr>
              <a:t>e</a:t>
            </a:r>
            <a:r>
              <a:rPr lang="en-US" sz="4400" b="1" dirty="0">
                <a:latin typeface="Franklin Gothic Medium" panose="020B0603020102020204" pitchFamily="34" charset="0"/>
              </a:rPr>
              <a:t>ngagement/communications </a:t>
            </a:r>
            <a:br>
              <a:rPr lang="en-US" sz="4400" b="1" dirty="0">
                <a:latin typeface="Franklin Gothic Medium" panose="020B0603020102020204" pitchFamily="34" charset="0"/>
              </a:rPr>
            </a:br>
            <a:r>
              <a:rPr lang="en-US" sz="4400" dirty="0">
                <a:latin typeface="Franklin Gothic Medium" panose="020B0603020102020204" pitchFamily="34" charset="0"/>
              </a:rPr>
              <a:t>s</a:t>
            </a:r>
            <a:r>
              <a:rPr lang="en-US" sz="4400" b="1" dirty="0">
                <a:latin typeface="Franklin Gothic Medium" panose="020B0603020102020204" pitchFamily="34" charset="0"/>
              </a:rPr>
              <a:t>hould never </a:t>
            </a:r>
            <a:r>
              <a:rPr lang="en-US" sz="4400" dirty="0">
                <a:latin typeface="Franklin Gothic Medium" panose="020B0603020102020204" pitchFamily="34" charset="0"/>
              </a:rPr>
              <a:t>s</a:t>
            </a:r>
            <a:r>
              <a:rPr lang="en-US" sz="4400" b="1" dirty="0">
                <a:latin typeface="Franklin Gothic Medium" panose="020B0603020102020204" pitchFamily="34" charset="0"/>
              </a:rPr>
              <a:t>top!</a:t>
            </a:r>
            <a:br>
              <a:rPr lang="en-US" sz="4400" b="1" dirty="0">
                <a:latin typeface="Franklin Gothic Medium" panose="020B0603020102020204" pitchFamily="34" charset="0"/>
              </a:rPr>
            </a:br>
            <a:br>
              <a:rPr lang="en-US" sz="4400" b="1" dirty="0">
                <a:latin typeface="Franklin Gothic Medium" panose="020B0603020102020204" pitchFamily="34" charset="0"/>
              </a:rPr>
            </a:br>
            <a:r>
              <a:rPr lang="en-US" sz="4400" b="1" dirty="0">
                <a:latin typeface="Franklin Gothic Medium" panose="020B0603020102020204" pitchFamily="34" charset="0"/>
              </a:rPr>
              <a:t>It’s an </a:t>
            </a:r>
            <a:r>
              <a:rPr lang="en-US" sz="4400" dirty="0">
                <a:latin typeface="Franklin Gothic Medium" panose="020B0603020102020204" pitchFamily="34" charset="0"/>
              </a:rPr>
              <a:t>o</a:t>
            </a:r>
            <a:r>
              <a:rPr lang="en-US" sz="4400" b="1" dirty="0">
                <a:latin typeface="Franklin Gothic Medium" panose="020B0603020102020204" pitchFamily="34" charset="0"/>
              </a:rPr>
              <a:t>ngoing </a:t>
            </a:r>
            <a:r>
              <a:rPr lang="en-US" sz="4400" dirty="0">
                <a:latin typeface="Franklin Gothic Medium" panose="020B0603020102020204" pitchFamily="34" charset="0"/>
              </a:rPr>
              <a:t>activity</a:t>
            </a:r>
            <a:br>
              <a:rPr lang="en-US" sz="4400" dirty="0">
                <a:latin typeface="Franklin Gothic Medium" panose="020B0603020102020204" pitchFamily="34" charset="0"/>
              </a:rPr>
            </a:br>
            <a:br>
              <a:rPr lang="en-US" sz="4400" dirty="0">
                <a:latin typeface="Franklin Gothic Medium" panose="020B0603020102020204" pitchFamily="34" charset="0"/>
              </a:rPr>
            </a:br>
            <a:br>
              <a:rPr lang="en-US" sz="4400" dirty="0">
                <a:latin typeface="Franklin Gothic Medium" panose="020B0603020102020204" pitchFamily="34" charset="0"/>
              </a:rPr>
            </a:br>
            <a:r>
              <a:rPr lang="en-US" sz="4400" dirty="0">
                <a:latin typeface="Franklin Gothic Medium" panose="020B0603020102020204" pitchFamily="34" charset="0"/>
              </a:rPr>
              <a:t>It’s like you are always in </a:t>
            </a:r>
            <a:br>
              <a:rPr lang="en-US" sz="4400" dirty="0">
                <a:latin typeface="Franklin Gothic Medium" panose="020B0603020102020204" pitchFamily="34" charset="0"/>
              </a:rPr>
            </a:br>
            <a:r>
              <a:rPr lang="en-US" sz="4400" dirty="0">
                <a:latin typeface="Franklin Gothic Medium" panose="020B0603020102020204" pitchFamily="34" charset="0"/>
              </a:rPr>
              <a:t>a representation election</a:t>
            </a:r>
            <a:endParaRPr lang="en-US" sz="4400" b="1"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BD1A81C3-9225-40EC-B4B5-633234B1E60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71269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p:cNvSpPr>
            <a:spLocks noGrp="1"/>
          </p:cNvSpPr>
          <p:nvPr>
            <p:ph type="ctrTitle"/>
          </p:nvPr>
        </p:nvSpPr>
        <p:spPr>
          <a:xfrm>
            <a:off x="469231" y="1947041"/>
            <a:ext cx="11261558" cy="2963917"/>
          </a:xfrm>
        </p:spPr>
        <p:txBody>
          <a:bodyPr>
            <a:noAutofit/>
          </a:bodyPr>
          <a:lstStyle/>
          <a:p>
            <a:r>
              <a:rPr lang="en-US" sz="4800" b="1" dirty="0">
                <a:latin typeface="Franklin Gothic Medium" panose="020B0603020102020204" pitchFamily="34" charset="0"/>
                <a:ea typeface="ＭＳ Ｐゴシック" charset="-128"/>
                <a:cs typeface="ＭＳ Ｐゴシック" charset="-128"/>
              </a:rPr>
              <a:t>It’s Not A Campaign</a:t>
            </a:r>
            <a:br>
              <a:rPr lang="en-US" sz="4800" b="1" dirty="0">
                <a:latin typeface="Franklin Gothic Medium" panose="020B0603020102020204" pitchFamily="34" charset="0"/>
                <a:ea typeface="ＭＳ Ｐゴシック" charset="-128"/>
                <a:cs typeface="ＭＳ Ｐゴシック" charset="-128"/>
              </a:rPr>
            </a:br>
            <a:br>
              <a:rPr lang="en-US" sz="4800" b="1" dirty="0">
                <a:latin typeface="Franklin Gothic Medium" panose="020B0603020102020204" pitchFamily="34" charset="0"/>
                <a:ea typeface="ＭＳ Ｐゴシック" charset="-128"/>
                <a:cs typeface="ＭＳ Ｐゴシック" charset="-128"/>
              </a:rPr>
            </a:br>
            <a:r>
              <a:rPr lang="en-US" sz="4800" b="1" dirty="0">
                <a:latin typeface="Franklin Gothic Medium" panose="020B0603020102020204" pitchFamily="34" charset="0"/>
                <a:ea typeface="ＭＳ Ｐゴシック" charset="-128"/>
                <a:cs typeface="ＭＳ Ｐゴシック" charset="-128"/>
              </a:rPr>
              <a:t>It’s Not PR</a:t>
            </a:r>
            <a:br>
              <a:rPr lang="en-US" sz="4800" b="1" dirty="0">
                <a:latin typeface="Franklin Gothic Medium" panose="020B0603020102020204" pitchFamily="34" charset="0"/>
                <a:ea typeface="ＭＳ Ｐゴシック" charset="-128"/>
                <a:cs typeface="ＭＳ Ｐゴシック" charset="-128"/>
              </a:rPr>
            </a:br>
            <a:br>
              <a:rPr lang="en-US" sz="4800" b="1" dirty="0">
                <a:latin typeface="Franklin Gothic Medium" panose="020B0603020102020204" pitchFamily="34" charset="0"/>
                <a:ea typeface="ＭＳ Ｐゴシック" charset="-128"/>
                <a:cs typeface="ＭＳ Ｐゴシック" charset="-128"/>
              </a:rPr>
            </a:br>
            <a:r>
              <a:rPr lang="en-US" sz="4800" b="1" dirty="0">
                <a:latin typeface="Franklin Gothic Medium" panose="020B0603020102020204" pitchFamily="34" charset="0"/>
                <a:ea typeface="ＭＳ Ｐゴシック" charset="-128"/>
                <a:cs typeface="ＭＳ Ｐゴシック" charset="-128"/>
              </a:rPr>
              <a:t>It’s Not Communications</a:t>
            </a:r>
          </a:p>
        </p:txBody>
      </p:sp>
      <p:sp>
        <p:nvSpPr>
          <p:cNvPr id="5" name="Footer Placeholder 3">
            <a:extLst>
              <a:ext uri="{FF2B5EF4-FFF2-40B4-BE49-F238E27FC236}">
                <a16:creationId xmlns:a16="http://schemas.microsoft.com/office/drawing/2014/main" id="{EBE894D8-018D-40B0-985C-145DD1A38B11}"/>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6052508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a:hlinkClick r:id="" action="ppaction://media"/>
            <a:extLst>
              <a:ext uri="{FF2B5EF4-FFF2-40B4-BE49-F238E27FC236}">
                <a16:creationId xmlns:a16="http://schemas.microsoft.com/office/drawing/2014/main" id="{64ADFA68-C8B6-430D-84CE-0AC776D7B8A5}"/>
              </a:ext>
            </a:extLst>
          </p:cNvPr>
          <p:cNvPicPr>
            <a:picLocks noRot="1" noChangeAspect="1"/>
          </p:cNvPicPr>
          <p:nvPr>
            <a:videoFile r:link="rId1"/>
          </p:nvPr>
        </p:nvPicPr>
        <p:blipFill>
          <a:blip r:embed="rId3"/>
          <a:stretch>
            <a:fillRect/>
          </a:stretch>
        </p:blipFill>
        <p:spPr>
          <a:xfrm>
            <a:off x="1389184" y="907177"/>
            <a:ext cx="9413631" cy="5295167"/>
          </a:xfrm>
          <a:prstGeom prst="rect">
            <a:avLst/>
          </a:prstGeom>
        </p:spPr>
      </p:pic>
      <p:sp>
        <p:nvSpPr>
          <p:cNvPr id="4" name="Footer Placeholder 3">
            <a:extLst>
              <a:ext uri="{FF2B5EF4-FFF2-40B4-BE49-F238E27FC236}">
                <a16:creationId xmlns:a16="http://schemas.microsoft.com/office/drawing/2014/main" id="{E62DBAF5-7FA6-47BD-A09F-8C3F718882D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7500063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ctrTitle"/>
          </p:nvPr>
        </p:nvSpPr>
        <p:spPr>
          <a:xfrm>
            <a:off x="469231" y="2293645"/>
            <a:ext cx="11261558" cy="2270710"/>
          </a:xfrm>
        </p:spPr>
        <p:txBody>
          <a:bodyPr/>
          <a:lstStyle/>
          <a:p>
            <a:pPr eaLnBrk="1" hangingPunct="1"/>
            <a:r>
              <a:rPr lang="en-US" sz="4800" b="1" dirty="0">
                <a:latin typeface="Franklin Gothic Medium" panose="020B0603020102020204" pitchFamily="34" charset="0"/>
                <a:ea typeface="ＭＳ Ｐゴシック" charset="0"/>
                <a:cs typeface="ＭＳ Ｐゴシック" charset="0"/>
              </a:rPr>
              <a:t>Do new members receive a quality introduction to their/your union? </a:t>
            </a:r>
            <a:br>
              <a:rPr lang="en-US" sz="4800" b="1" dirty="0">
                <a:latin typeface="Franklin Gothic Medium" panose="020B0603020102020204" pitchFamily="34" charset="0"/>
                <a:ea typeface="ＭＳ Ｐゴシック" charset="0"/>
                <a:cs typeface="ＭＳ Ｐゴシック" charset="0"/>
              </a:rPr>
            </a:br>
            <a:r>
              <a:rPr lang="en-US" sz="4800" dirty="0">
                <a:latin typeface="Franklin Gothic Medium" panose="020B0603020102020204" pitchFamily="34" charset="0"/>
              </a:rPr>
              <a:t>Do you have an on-going </a:t>
            </a:r>
            <a:br>
              <a:rPr lang="en-US" sz="4800" dirty="0">
                <a:latin typeface="Franklin Gothic Medium" panose="020B0603020102020204" pitchFamily="34" charset="0"/>
              </a:rPr>
            </a:br>
            <a:r>
              <a:rPr lang="en-US" sz="4800" dirty="0">
                <a:latin typeface="Franklin Gothic Medium" panose="020B0603020102020204" pitchFamily="34" charset="0"/>
              </a:rPr>
              <a:t>education program?</a:t>
            </a:r>
            <a:endParaRPr lang="en-US" sz="4800" b="1" dirty="0">
              <a:latin typeface="Franklin Gothic Medium" panose="020B0603020102020204" pitchFamily="34" charset="0"/>
              <a:ea typeface="ＭＳ Ｐゴシック" charset="0"/>
              <a:cs typeface="ＭＳ Ｐゴシック" charset="0"/>
            </a:endParaRPr>
          </a:p>
        </p:txBody>
      </p:sp>
      <p:sp>
        <p:nvSpPr>
          <p:cNvPr id="3" name="Footer Placeholder 3">
            <a:extLst>
              <a:ext uri="{FF2B5EF4-FFF2-40B4-BE49-F238E27FC236}">
                <a16:creationId xmlns:a16="http://schemas.microsoft.com/office/drawing/2014/main" id="{E37700C9-027A-453E-B299-FE8F97F5D4C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841404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9231" y="2153663"/>
            <a:ext cx="11261558" cy="1645827"/>
          </a:xfrm>
        </p:spPr>
        <p:txBody>
          <a:bodyPr>
            <a:normAutofit/>
          </a:bodyPr>
          <a:lstStyle/>
          <a:p>
            <a:pPr eaLnBrk="1" hangingPunct="1"/>
            <a:r>
              <a:rPr lang="en-US" sz="4800" b="1" dirty="0">
                <a:latin typeface="Franklin Gothic Medium" panose="020B0603020102020204" pitchFamily="34" charset="0"/>
                <a:ea typeface="ＭＳ Ｐゴシック" charset="0"/>
                <a:cs typeface="ＭＳ Ｐゴシック" charset="0"/>
              </a:rPr>
              <a:t>Incorporate </a:t>
            </a:r>
            <a:r>
              <a:rPr lang="en-US" sz="4800" dirty="0">
                <a:latin typeface="Franklin Gothic Medium" panose="020B0603020102020204" pitchFamily="34" charset="0"/>
                <a:ea typeface="ＭＳ Ｐゴシック" charset="0"/>
                <a:cs typeface="ＭＳ Ｐゴシック" charset="0"/>
              </a:rPr>
              <a:t>m</a:t>
            </a:r>
            <a:r>
              <a:rPr lang="en-US" sz="4800" b="1" dirty="0">
                <a:latin typeface="Franklin Gothic Medium" panose="020B0603020102020204" pitchFamily="34" charset="0"/>
                <a:ea typeface="ＭＳ Ｐゴシック" charset="0"/>
                <a:cs typeface="ＭＳ Ｐゴシック" charset="0"/>
              </a:rPr>
              <a:t>ember </a:t>
            </a:r>
            <a:r>
              <a:rPr lang="en-US" sz="4800" dirty="0">
                <a:latin typeface="Franklin Gothic Medium" panose="020B0603020102020204" pitchFamily="34" charset="0"/>
                <a:ea typeface="ＭＳ Ｐゴシック" charset="0"/>
                <a:cs typeface="ＭＳ Ｐゴシック" charset="0"/>
              </a:rPr>
              <a:t>a</a:t>
            </a:r>
            <a:r>
              <a:rPr lang="en-US" sz="4800" b="1" dirty="0">
                <a:latin typeface="Franklin Gothic Medium" panose="020B0603020102020204" pitchFamily="34" charset="0"/>
                <a:ea typeface="ＭＳ Ｐゴシック" charset="0"/>
                <a:cs typeface="ＭＳ Ｐゴシック" charset="0"/>
              </a:rPr>
              <a:t>ctivity </a:t>
            </a:r>
            <a:br>
              <a:rPr lang="en-US" sz="4800" b="1" dirty="0">
                <a:latin typeface="Franklin Gothic Medium" panose="020B0603020102020204" pitchFamily="34" charset="0"/>
                <a:ea typeface="ＭＳ Ｐゴシック" charset="0"/>
                <a:cs typeface="ＭＳ Ｐゴシック" charset="0"/>
              </a:rPr>
            </a:br>
            <a:r>
              <a:rPr lang="en-US" sz="4800" b="1" dirty="0">
                <a:latin typeface="Franklin Gothic Medium" panose="020B0603020102020204" pitchFamily="34" charset="0"/>
                <a:ea typeface="ＭＳ Ｐゴシック" charset="0"/>
                <a:cs typeface="ＭＳ Ｐゴシック" charset="0"/>
              </a:rPr>
              <a:t>around </a:t>
            </a:r>
            <a:r>
              <a:rPr lang="en-US" sz="4800" dirty="0">
                <a:latin typeface="Franklin Gothic Medium" panose="020B0603020102020204" pitchFamily="34" charset="0"/>
                <a:ea typeface="ＭＳ Ｐゴシック" charset="0"/>
                <a:cs typeface="ＭＳ Ｐゴシック" charset="0"/>
              </a:rPr>
              <a:t>i</a:t>
            </a:r>
            <a:r>
              <a:rPr lang="en-US" sz="4800" b="1" dirty="0">
                <a:latin typeface="Franklin Gothic Medium" panose="020B0603020102020204" pitchFamily="34" charset="0"/>
                <a:ea typeface="ＭＳ Ｐゴシック" charset="0"/>
                <a:cs typeface="ＭＳ Ｐゴシック" charset="0"/>
              </a:rPr>
              <a:t>ssues &amp; </a:t>
            </a:r>
            <a:r>
              <a:rPr lang="en-US" sz="4800" dirty="0">
                <a:latin typeface="Franklin Gothic Medium" panose="020B0603020102020204" pitchFamily="34" charset="0"/>
                <a:ea typeface="ＭＳ Ｐゴシック" charset="0"/>
                <a:cs typeface="ＭＳ Ｐゴシック" charset="0"/>
              </a:rPr>
              <a:t>s</a:t>
            </a:r>
            <a:r>
              <a:rPr lang="en-US" sz="4800" b="1" dirty="0">
                <a:latin typeface="Franklin Gothic Medium" panose="020B0603020102020204" pitchFamily="34" charset="0"/>
                <a:ea typeface="ＭＳ Ｐゴシック" charset="0"/>
                <a:cs typeface="ＭＳ Ｐゴシック" charset="0"/>
              </a:rPr>
              <a:t>ervices </a:t>
            </a:r>
            <a:endParaRPr lang="en-US" sz="4400" dirty="0">
              <a:latin typeface="Franklin Gothic Medium" panose="020B0603020102020204" pitchFamily="34" charset="0"/>
              <a:ea typeface="ＭＳ Ｐゴシック" charset="0"/>
              <a:cs typeface="ＭＳ Ｐゴシック" charset="0"/>
            </a:endParaRPr>
          </a:p>
        </p:txBody>
      </p:sp>
      <p:sp>
        <p:nvSpPr>
          <p:cNvPr id="3" name="Footer Placeholder 3">
            <a:extLst>
              <a:ext uri="{FF2B5EF4-FFF2-40B4-BE49-F238E27FC236}">
                <a16:creationId xmlns:a16="http://schemas.microsoft.com/office/drawing/2014/main" id="{24497180-C579-460D-9F51-1EE20173F17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4292393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E97E3F40-5278-A245-8B30-ED28CE2C341C}"/>
              </a:ext>
            </a:extLst>
          </p:cNvPr>
          <p:cNvSpPr>
            <a:spLocks noGrp="1"/>
          </p:cNvSpPr>
          <p:nvPr>
            <p:ph idx="1"/>
          </p:nvPr>
        </p:nvSpPr>
        <p:spPr>
          <a:xfrm>
            <a:off x="481259" y="1097280"/>
            <a:ext cx="11261562" cy="4669666"/>
          </a:xfrm>
        </p:spPr>
        <p:txBody>
          <a:bodyPr/>
          <a:lstStyle/>
          <a:p>
            <a:pPr algn="ctr"/>
            <a:endParaRPr lang="en-US" sz="4800" b="1" dirty="0">
              <a:latin typeface="Franklin Gothic Medium" panose="020B0603020102020204" pitchFamily="34" charset="0"/>
            </a:endParaRPr>
          </a:p>
          <a:p>
            <a:pPr algn="ctr"/>
            <a:r>
              <a:rPr lang="en-US" sz="4800" b="1" dirty="0">
                <a:latin typeface="Franklin Gothic Medium" panose="020B0603020102020204" pitchFamily="34" charset="0"/>
              </a:rPr>
              <a:t>Join the IAFF?</a:t>
            </a:r>
            <a:br>
              <a:rPr lang="en-US" sz="4800" b="1" dirty="0">
                <a:latin typeface="Franklin Gothic Medium" panose="020B0603020102020204" pitchFamily="34" charset="0"/>
              </a:rPr>
            </a:br>
            <a:r>
              <a:rPr lang="en-US" sz="4800" b="1" dirty="0">
                <a:latin typeface="Franklin Gothic Medium" panose="020B0603020102020204" pitchFamily="34" charset="0"/>
              </a:rPr>
              <a:t>Be Part of the IAFF?</a:t>
            </a:r>
            <a:br>
              <a:rPr lang="en-US" sz="4800" b="1" dirty="0">
                <a:latin typeface="Franklin Gothic Medium" panose="020B0603020102020204" pitchFamily="34" charset="0"/>
              </a:rPr>
            </a:br>
            <a:r>
              <a:rPr lang="en-US" sz="4800" b="1" dirty="0">
                <a:latin typeface="Franklin Gothic Medium" panose="020B0603020102020204" pitchFamily="34" charset="0"/>
              </a:rPr>
              <a:t>Invest in the IAFF?</a:t>
            </a:r>
          </a:p>
          <a:p>
            <a:pPr algn="ctr"/>
            <a:r>
              <a:rPr lang="en-US" sz="4800" b="1" dirty="0">
                <a:latin typeface="Franklin Gothic Medium" panose="020B0603020102020204" pitchFamily="34" charset="0"/>
              </a:rPr>
              <a:t>Participate in IAFF Activities?</a:t>
            </a:r>
            <a:endParaRPr lang="en-US" sz="4800" dirty="0">
              <a:latin typeface="Franklin Gothic Medium" panose="020B0603020102020204" pitchFamily="34" charset="0"/>
            </a:endParaRPr>
          </a:p>
        </p:txBody>
      </p:sp>
      <p:sp>
        <p:nvSpPr>
          <p:cNvPr id="2" name="Title 1">
            <a:extLst>
              <a:ext uri="{FF2B5EF4-FFF2-40B4-BE49-F238E27FC236}">
                <a16:creationId xmlns:a16="http://schemas.microsoft.com/office/drawing/2014/main" id="{A22851CB-E126-894C-934A-41C7CACA5F12}"/>
              </a:ext>
            </a:extLst>
          </p:cNvPr>
          <p:cNvSpPr>
            <a:spLocks noGrp="1"/>
          </p:cNvSpPr>
          <p:nvPr>
            <p:ph type="title"/>
          </p:nvPr>
        </p:nvSpPr>
        <p:spPr/>
        <p:txBody>
          <a:bodyPr/>
          <a:lstStyle/>
          <a:p>
            <a:r>
              <a:rPr lang="en-US" sz="4800" dirty="0">
                <a:latin typeface="Franklin Gothic Medium" panose="020B0603020102020204" pitchFamily="34" charset="0"/>
              </a:rPr>
              <a:t>Why Should People Want To…</a:t>
            </a:r>
          </a:p>
        </p:txBody>
      </p:sp>
      <p:sp>
        <p:nvSpPr>
          <p:cNvPr id="4" name="Footer Placeholder 3">
            <a:extLst>
              <a:ext uri="{FF2B5EF4-FFF2-40B4-BE49-F238E27FC236}">
                <a16:creationId xmlns:a16="http://schemas.microsoft.com/office/drawing/2014/main" id="{FFF5593A-BFC0-4F21-8FCB-FDE05839F31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417040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710382-CFC1-F046-9E09-8829D0092AD3}"/>
              </a:ext>
            </a:extLst>
          </p:cNvPr>
          <p:cNvPicPr>
            <a:picLocks noChangeAspect="1"/>
          </p:cNvPicPr>
          <p:nvPr/>
        </p:nvPicPr>
        <p:blipFill>
          <a:blip r:embed="rId3"/>
          <a:stretch>
            <a:fillRect/>
          </a:stretch>
        </p:blipFill>
        <p:spPr>
          <a:xfrm>
            <a:off x="457200" y="177543"/>
            <a:ext cx="11250167" cy="5457825"/>
          </a:xfrm>
          <a:prstGeom prst="rect">
            <a:avLst/>
          </a:prstGeom>
        </p:spPr>
      </p:pic>
    </p:spTree>
    <p:extLst>
      <p:ext uri="{BB962C8B-B14F-4D97-AF65-F5344CB8AC3E}">
        <p14:creationId xmlns:p14="http://schemas.microsoft.com/office/powerpoint/2010/main" val="34567005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ctr"/>
            <a:r>
              <a:rPr lang="en-US" sz="4800" b="1" dirty="0">
                <a:latin typeface="Franklin Gothic Medium" panose="020B0603020102020204" pitchFamily="34" charset="0"/>
              </a:rPr>
              <a:t>Strength, Prosperity, Lifestyle</a:t>
            </a:r>
          </a:p>
          <a:p>
            <a:pPr algn="ctr"/>
            <a:r>
              <a:rPr lang="en-US" sz="4800" b="1" dirty="0">
                <a:latin typeface="Franklin Gothic Medium" panose="020B0603020102020204" pitchFamily="34" charset="0"/>
              </a:rPr>
              <a:t>Skills, Safety, Professionalism</a:t>
            </a:r>
          </a:p>
          <a:p>
            <a:pPr algn="ctr"/>
            <a:r>
              <a:rPr lang="en-US" sz="4800" b="1" dirty="0">
                <a:latin typeface="Franklin Gothic Medium" panose="020B0603020102020204" pitchFamily="34" charset="0"/>
              </a:rPr>
              <a:t>Training</a:t>
            </a:r>
          </a:p>
          <a:p>
            <a:pPr algn="ctr"/>
            <a:r>
              <a:rPr lang="en-US" sz="4800" b="1" dirty="0">
                <a:latin typeface="Franklin Gothic Medium" panose="020B0603020102020204" pitchFamily="34" charset="0"/>
              </a:rPr>
              <a:t>Advancing Careers</a:t>
            </a:r>
          </a:p>
          <a:p>
            <a:pPr algn="ctr"/>
            <a:r>
              <a:rPr lang="en-US" sz="4800" b="1" dirty="0">
                <a:latin typeface="Franklin Gothic Medium" panose="020B0603020102020204" pitchFamily="34" charset="0"/>
              </a:rPr>
              <a:t>Keep People Safe and Healthy</a:t>
            </a:r>
          </a:p>
          <a:p>
            <a:pPr algn="ctr"/>
            <a:r>
              <a:rPr lang="en-US" sz="4800" b="1" dirty="0">
                <a:latin typeface="Franklin Gothic Medium" panose="020B0603020102020204" pitchFamily="34" charset="0"/>
              </a:rPr>
              <a:t>New Tools</a:t>
            </a:r>
          </a:p>
          <a:p>
            <a:endParaRPr lang="en-US" sz="4800" b="1" dirty="0">
              <a:latin typeface="Franklin Gothic Medium" panose="020B0603020102020204" pitchFamily="34" charset="0"/>
            </a:endParaRPr>
          </a:p>
        </p:txBody>
      </p:sp>
      <p:sp>
        <p:nvSpPr>
          <p:cNvPr id="3" name="Title 2"/>
          <p:cNvSpPr>
            <a:spLocks noGrp="1"/>
          </p:cNvSpPr>
          <p:nvPr>
            <p:ph type="title"/>
          </p:nvPr>
        </p:nvSpPr>
        <p:spPr/>
        <p:txBody>
          <a:bodyPr/>
          <a:lstStyle/>
          <a:p>
            <a:pPr algn="ctr"/>
            <a:r>
              <a:rPr lang="en-US" sz="4800" dirty="0">
                <a:solidFill>
                  <a:srgbClr val="FFC000"/>
                </a:solidFill>
                <a:latin typeface="Franklin Gothic Medium" panose="020B0603020102020204" pitchFamily="34" charset="0"/>
              </a:rPr>
              <a:t>Why IAFF</a:t>
            </a:r>
          </a:p>
        </p:txBody>
      </p:sp>
      <p:sp>
        <p:nvSpPr>
          <p:cNvPr id="4" name="Footer Placeholder 3">
            <a:extLst>
              <a:ext uri="{FF2B5EF4-FFF2-40B4-BE49-F238E27FC236}">
                <a16:creationId xmlns:a16="http://schemas.microsoft.com/office/drawing/2014/main" id="{C726B379-6F8E-4846-8893-785C33161B5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9701854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31E59F-5E62-AC47-BA37-8F556D25ADCC}"/>
              </a:ext>
            </a:extLst>
          </p:cNvPr>
          <p:cNvPicPr>
            <a:picLocks noChangeAspect="1"/>
          </p:cNvPicPr>
          <p:nvPr/>
        </p:nvPicPr>
        <p:blipFill>
          <a:blip r:embed="rId2"/>
          <a:stretch>
            <a:fillRect/>
          </a:stretch>
        </p:blipFill>
        <p:spPr>
          <a:xfrm>
            <a:off x="2664372" y="97279"/>
            <a:ext cx="7420507" cy="6197995"/>
          </a:xfrm>
          <a:prstGeom prst="rect">
            <a:avLst/>
          </a:prstGeom>
        </p:spPr>
      </p:pic>
      <p:sp>
        <p:nvSpPr>
          <p:cNvPr id="4" name="Footer Placeholder 3">
            <a:extLst>
              <a:ext uri="{FF2B5EF4-FFF2-40B4-BE49-F238E27FC236}">
                <a16:creationId xmlns:a16="http://schemas.microsoft.com/office/drawing/2014/main" id="{6D7A7D23-E7A1-46A3-9818-8A1B0AE7D43C}"/>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375057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2753D-EC55-FB42-9ECB-FC6DE77E267C}"/>
              </a:ext>
            </a:extLst>
          </p:cNvPr>
          <p:cNvSpPr>
            <a:spLocks noGrp="1"/>
          </p:cNvSpPr>
          <p:nvPr>
            <p:ph type="title"/>
          </p:nvPr>
        </p:nvSpPr>
        <p:spPr>
          <a:xfrm>
            <a:off x="2118360" y="942975"/>
            <a:ext cx="7854315" cy="4157663"/>
          </a:xfrm>
        </p:spPr>
        <p:txBody>
          <a:bodyPr vert="horz" lIns="91440" tIns="45720" rIns="91440" bIns="45720" rtlCol="0" anchor="ctr">
            <a:normAutofit fontScale="90000"/>
          </a:bodyPr>
          <a:lstStyle/>
          <a:p>
            <a:pPr>
              <a:lnSpc>
                <a:spcPct val="90000"/>
              </a:lnSpc>
            </a:pPr>
            <a:br>
              <a:rPr lang="en-US" sz="5400" b="1" dirty="0">
                <a:solidFill>
                  <a:schemeClr val="bg1">
                    <a:lumMod val="95000"/>
                    <a:lumOff val="5000"/>
                  </a:schemeClr>
                </a:solidFill>
                <a:latin typeface="Franklin Gothic Medium" panose="020B0603020102020204" pitchFamily="34" charset="0"/>
                <a:cs typeface="+mj-cs"/>
              </a:rPr>
            </a:br>
            <a:br>
              <a:rPr lang="en-US" sz="5400" b="1" dirty="0">
                <a:solidFill>
                  <a:schemeClr val="bg1">
                    <a:lumMod val="95000"/>
                    <a:lumOff val="5000"/>
                  </a:schemeClr>
                </a:solidFill>
                <a:latin typeface="Franklin Gothic Medium" panose="020B0603020102020204" pitchFamily="34" charset="0"/>
              </a:rPr>
            </a:br>
            <a:r>
              <a:rPr lang="en-US" sz="5400" b="1" dirty="0">
                <a:solidFill>
                  <a:srgbClr val="FFC000"/>
                </a:solidFill>
                <a:latin typeface="Franklin Gothic Medium" panose="020B0603020102020204" pitchFamily="34" charset="0"/>
              </a:rPr>
              <a:t>Using Your Duty Roster as a Roadmap To Fulfill Your call to action</a:t>
            </a:r>
            <a:br>
              <a:rPr lang="en-US" sz="5400" b="1" dirty="0">
                <a:solidFill>
                  <a:srgbClr val="FF0000"/>
                </a:solidFill>
                <a:latin typeface="Franklin Gothic Medium" panose="020B0603020102020204" pitchFamily="34" charset="0"/>
              </a:rPr>
            </a:br>
            <a:br>
              <a:rPr lang="en-US" sz="5400" b="1" dirty="0">
                <a:solidFill>
                  <a:srgbClr val="FF0000"/>
                </a:solidFill>
                <a:latin typeface="Franklin Gothic Medium" panose="020B0603020102020204" pitchFamily="34" charset="0"/>
              </a:rPr>
            </a:br>
            <a:br>
              <a:rPr lang="en-US" sz="5400" b="1" dirty="0">
                <a:solidFill>
                  <a:srgbClr val="FF0000"/>
                </a:solidFill>
                <a:latin typeface="Franklin Gothic Medium" panose="020B0603020102020204" pitchFamily="34" charset="0"/>
              </a:rPr>
            </a:br>
            <a:br>
              <a:rPr lang="en-US" sz="5400" b="1" dirty="0">
                <a:solidFill>
                  <a:srgbClr val="FF0000"/>
                </a:solidFill>
                <a:latin typeface="Franklin Gothic Medium" panose="020B0603020102020204" pitchFamily="34" charset="0"/>
              </a:rPr>
            </a:br>
            <a:endParaRPr lang="en-US" sz="5400" b="1" dirty="0">
              <a:solidFill>
                <a:schemeClr val="bg1">
                  <a:lumMod val="95000"/>
                  <a:lumOff val="5000"/>
                </a:schemeClr>
              </a:solidFill>
              <a:latin typeface="Franklin Gothic Medium" panose="020B0603020102020204" pitchFamily="34" charset="0"/>
            </a:endParaRPr>
          </a:p>
        </p:txBody>
      </p:sp>
    </p:spTree>
    <p:extLst>
      <p:ext uri="{BB962C8B-B14F-4D97-AF65-F5344CB8AC3E}">
        <p14:creationId xmlns:p14="http://schemas.microsoft.com/office/powerpoint/2010/main" val="22400062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52F71-11BD-944A-A23B-C4B8E888AE21}"/>
              </a:ext>
            </a:extLst>
          </p:cNvPr>
          <p:cNvSpPr>
            <a:spLocks noGrp="1"/>
          </p:cNvSpPr>
          <p:nvPr>
            <p:ph type="ctrTitle"/>
          </p:nvPr>
        </p:nvSpPr>
        <p:spPr>
          <a:xfrm>
            <a:off x="465221" y="1206197"/>
            <a:ext cx="11261558" cy="2270710"/>
          </a:xfrm>
        </p:spPr>
        <p:txBody>
          <a:bodyPr/>
          <a:lstStyle/>
          <a:p>
            <a:r>
              <a:rPr lang="en-US" dirty="0">
                <a:solidFill>
                  <a:srgbClr val="FF0000"/>
                </a:solidFill>
              </a:rPr>
              <a:t>The Stop Light Method</a:t>
            </a:r>
            <a:br>
              <a:rPr lang="en-US" dirty="0">
                <a:solidFill>
                  <a:srgbClr val="00B050"/>
                </a:solidFill>
              </a:rPr>
            </a:br>
            <a:r>
              <a:rPr lang="en-US" dirty="0">
                <a:solidFill>
                  <a:srgbClr val="FFFF00"/>
                </a:solidFill>
              </a:rPr>
              <a:t>The Stop Light Method</a:t>
            </a:r>
            <a:br>
              <a:rPr lang="en-US" dirty="0">
                <a:solidFill>
                  <a:srgbClr val="00B050"/>
                </a:solidFill>
              </a:rPr>
            </a:br>
            <a:r>
              <a:rPr lang="en-US" dirty="0">
                <a:solidFill>
                  <a:srgbClr val="00B050"/>
                </a:solidFill>
              </a:rPr>
              <a:t>The Stop Light Method</a:t>
            </a:r>
            <a:endParaRPr lang="en-US" dirty="0">
              <a:solidFill>
                <a:schemeClr val="accent6"/>
              </a:solidFill>
            </a:endParaRPr>
          </a:p>
        </p:txBody>
      </p:sp>
      <p:sp>
        <p:nvSpPr>
          <p:cNvPr id="3" name="Subtitle 2">
            <a:extLst>
              <a:ext uri="{FF2B5EF4-FFF2-40B4-BE49-F238E27FC236}">
                <a16:creationId xmlns:a16="http://schemas.microsoft.com/office/drawing/2014/main" id="{9CD03C92-2607-5846-9D4D-0743EF85C37B}"/>
              </a:ext>
            </a:extLst>
          </p:cNvPr>
          <p:cNvSpPr>
            <a:spLocks noGrp="1"/>
          </p:cNvSpPr>
          <p:nvPr>
            <p:ph type="subTitle" idx="1"/>
          </p:nvPr>
        </p:nvSpPr>
        <p:spPr>
          <a:xfrm>
            <a:off x="1524000" y="3688567"/>
            <a:ext cx="9144000" cy="1655762"/>
          </a:xfrm>
        </p:spPr>
        <p:txBody>
          <a:bodyPr/>
          <a:lstStyle/>
          <a:p>
            <a:endParaRPr lang="en-US" b="1" dirty="0"/>
          </a:p>
          <a:p>
            <a:r>
              <a:rPr lang="en-US" b="1" dirty="0"/>
              <a:t>Color coding your department’s duty roster </a:t>
            </a:r>
          </a:p>
          <a:p>
            <a:endParaRPr lang="en-US" dirty="0"/>
          </a:p>
        </p:txBody>
      </p:sp>
      <p:sp>
        <p:nvSpPr>
          <p:cNvPr id="4" name="Footer Placeholder 3">
            <a:extLst>
              <a:ext uri="{FF2B5EF4-FFF2-40B4-BE49-F238E27FC236}">
                <a16:creationId xmlns:a16="http://schemas.microsoft.com/office/drawing/2014/main" id="{5DCEAC05-C9EF-460F-B588-1C7232E17CF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84612248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08EE247-CD23-6C47-A105-BAE038BF544C}"/>
              </a:ext>
            </a:extLst>
          </p:cNvPr>
          <p:cNvSpPr>
            <a:spLocks noGrp="1"/>
          </p:cNvSpPr>
          <p:nvPr>
            <p:ph idx="1"/>
          </p:nvPr>
        </p:nvSpPr>
        <p:spPr/>
        <p:txBody>
          <a:bodyPr/>
          <a:lstStyle/>
          <a:p>
            <a:pPr marL="571500" indent="-571500">
              <a:buFont typeface="Arial" panose="020B0604020202020204" pitchFamily="34" charset="0"/>
              <a:buChar char="•"/>
            </a:pPr>
            <a:r>
              <a:rPr lang="en-US" sz="3600" b="1" dirty="0"/>
              <a:t>Color coding creates a visual roadmap illustrating areas where union membership is low. </a:t>
            </a:r>
          </a:p>
          <a:p>
            <a:pPr marL="571500" indent="-571500">
              <a:buFont typeface="Arial" panose="020B0604020202020204" pitchFamily="34" charset="0"/>
              <a:buChar char="•"/>
            </a:pPr>
            <a:r>
              <a:rPr lang="en-US" sz="3600" b="1" dirty="0"/>
              <a:t>Visual membership map points down the road of increased union density</a:t>
            </a:r>
          </a:p>
          <a:p>
            <a:pPr marL="571500" indent="-571500">
              <a:buFont typeface="Arial" panose="020B0604020202020204" pitchFamily="34" charset="0"/>
              <a:buChar char="•"/>
            </a:pPr>
            <a:r>
              <a:rPr lang="en-US" sz="3600" b="1" dirty="0"/>
              <a:t>Color-coded duty roster provides ability to track assessments of non-members by apparatus assignment, shift, battalion and fire station. </a:t>
            </a:r>
          </a:p>
        </p:txBody>
      </p:sp>
      <p:sp>
        <p:nvSpPr>
          <p:cNvPr id="2" name="Title 1">
            <a:extLst>
              <a:ext uri="{FF2B5EF4-FFF2-40B4-BE49-F238E27FC236}">
                <a16:creationId xmlns:a16="http://schemas.microsoft.com/office/drawing/2014/main" id="{94CD1A24-9EFB-7247-AAB4-DD0383ED09E3}"/>
              </a:ext>
            </a:extLst>
          </p:cNvPr>
          <p:cNvSpPr>
            <a:spLocks noGrp="1"/>
          </p:cNvSpPr>
          <p:nvPr>
            <p:ph type="title"/>
          </p:nvPr>
        </p:nvSpPr>
        <p:spPr/>
        <p:txBody>
          <a:bodyPr/>
          <a:lstStyle/>
          <a:p>
            <a:r>
              <a:rPr lang="en-US" dirty="0"/>
              <a:t>Color Coding</a:t>
            </a:r>
          </a:p>
        </p:txBody>
      </p:sp>
      <p:pic>
        <p:nvPicPr>
          <p:cNvPr id="5" name="Picture 4">
            <a:extLst>
              <a:ext uri="{FF2B5EF4-FFF2-40B4-BE49-F238E27FC236}">
                <a16:creationId xmlns:a16="http://schemas.microsoft.com/office/drawing/2014/main" id="{AD4BB369-849A-3145-8F72-8D455131EA40}"/>
              </a:ext>
            </a:extLst>
          </p:cNvPr>
          <p:cNvPicPr>
            <a:picLocks noChangeAspect="1"/>
          </p:cNvPicPr>
          <p:nvPr/>
        </p:nvPicPr>
        <p:blipFill>
          <a:blip r:embed="rId2">
            <a:alphaModFix amt="20000"/>
          </a:blip>
          <a:stretch>
            <a:fillRect/>
          </a:stretch>
        </p:blipFill>
        <p:spPr>
          <a:xfrm>
            <a:off x="0" y="815340"/>
            <a:ext cx="12192000" cy="5227320"/>
          </a:xfrm>
          <a:prstGeom prst="rect">
            <a:avLst/>
          </a:prstGeom>
        </p:spPr>
      </p:pic>
      <p:sp>
        <p:nvSpPr>
          <p:cNvPr id="6" name="Footer Placeholder 3">
            <a:extLst>
              <a:ext uri="{FF2B5EF4-FFF2-40B4-BE49-F238E27FC236}">
                <a16:creationId xmlns:a16="http://schemas.microsoft.com/office/drawing/2014/main" id="{543096D8-89C3-4BF7-8C5D-FD5A26798CDC}"/>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942017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9231" y="2153663"/>
            <a:ext cx="11261558" cy="1275337"/>
          </a:xfrm>
        </p:spPr>
        <p:txBody>
          <a:bodyPr>
            <a:noAutofit/>
          </a:bodyPr>
          <a:lstStyle/>
          <a:p>
            <a:r>
              <a:rPr lang="en-US" sz="8000" dirty="0">
                <a:latin typeface="Franklin Gothic Medium" panose="020B0603020102020204" pitchFamily="34" charset="0"/>
              </a:rPr>
              <a:t>It’s About Change</a:t>
            </a:r>
          </a:p>
        </p:txBody>
      </p:sp>
      <p:sp>
        <p:nvSpPr>
          <p:cNvPr id="5" name="Footer Placeholder 3">
            <a:extLst>
              <a:ext uri="{FF2B5EF4-FFF2-40B4-BE49-F238E27FC236}">
                <a16:creationId xmlns:a16="http://schemas.microsoft.com/office/drawing/2014/main" id="{D204D886-1484-4C9F-8316-43DCAC18B8E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671625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3" descr="Screen Shot 2016-06-11 at 11.18.39 A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47697" y="208486"/>
            <a:ext cx="6105864" cy="603642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 name="Footer Placeholder 3">
            <a:extLst>
              <a:ext uri="{FF2B5EF4-FFF2-40B4-BE49-F238E27FC236}">
                <a16:creationId xmlns:a16="http://schemas.microsoft.com/office/drawing/2014/main" id="{7E207DBB-E753-4377-A7A5-FB48FD07ACAC}"/>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8118862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A6B369-DD89-3242-9600-70C1DF25532C}"/>
              </a:ext>
            </a:extLst>
          </p:cNvPr>
          <p:cNvSpPr>
            <a:spLocks noGrp="1"/>
          </p:cNvSpPr>
          <p:nvPr>
            <p:ph idx="1"/>
          </p:nvPr>
        </p:nvSpPr>
        <p:spPr/>
        <p:txBody>
          <a:bodyPr/>
          <a:lstStyle/>
          <a:p>
            <a:pPr marL="457200" indent="-457200">
              <a:buFont typeface="Arial" panose="020B0604020202020204" pitchFamily="34" charset="0"/>
              <a:buChar char="•"/>
            </a:pPr>
            <a:r>
              <a:rPr lang="en-US" b="1" dirty="0">
                <a:latin typeface="Franklin Gothic Medium" panose="020B0603020102020204" pitchFamily="34" charset="0"/>
              </a:rPr>
              <a:t>Pull Duty Roster</a:t>
            </a:r>
          </a:p>
          <a:p>
            <a:pPr marL="457200" indent="-457200">
              <a:buFont typeface="Arial" panose="020B0604020202020204" pitchFamily="34" charset="0"/>
              <a:buChar char="•"/>
            </a:pPr>
            <a:r>
              <a:rPr lang="en-US" b="1" dirty="0">
                <a:latin typeface="Franklin Gothic Medium" panose="020B0603020102020204" pitchFamily="34" charset="0"/>
                <a:ea typeface="ＭＳ Ｐゴシック" charset="0"/>
              </a:rPr>
              <a:t>Highlight strong members in green</a:t>
            </a:r>
          </a:p>
          <a:p>
            <a:pPr marL="457200" indent="-457200">
              <a:buFont typeface="Arial" panose="020B0604020202020204" pitchFamily="34" charset="0"/>
              <a:buChar char="•"/>
            </a:pPr>
            <a:r>
              <a:rPr lang="en-US" b="1" dirty="0">
                <a:latin typeface="Franklin Gothic Medium" panose="020B0603020102020204" pitchFamily="34" charset="0"/>
              </a:rPr>
              <a:t>Highlight known anti-union personnel in red</a:t>
            </a:r>
          </a:p>
          <a:p>
            <a:pPr marL="1143000" lvl="1" indent="-457200"/>
            <a:r>
              <a:rPr lang="en-US" sz="3200" b="1" dirty="0">
                <a:latin typeface="Franklin Gothic Medium" panose="020B0603020102020204" pitchFamily="34" charset="0"/>
              </a:rPr>
              <a:t>Those vocally anti-union and actively oppose or are critical of union efforts</a:t>
            </a:r>
          </a:p>
          <a:p>
            <a:pPr marL="457200" indent="-457200">
              <a:buFont typeface="Arial" panose="020B0604020202020204" pitchFamily="34" charset="0"/>
              <a:buChar char="•"/>
            </a:pPr>
            <a:r>
              <a:rPr lang="en-US" b="1" dirty="0">
                <a:latin typeface="Franklin Gothic Medium" panose="020B0603020102020204" pitchFamily="34" charset="0"/>
              </a:rPr>
              <a:t>Highlight remaining members and non-members in yellow </a:t>
            </a:r>
          </a:p>
          <a:p>
            <a:pPr marL="1143000" lvl="1" indent="-457200"/>
            <a:r>
              <a:rPr lang="en-US" sz="3200" b="1" dirty="0">
                <a:latin typeface="Franklin Gothic Medium" panose="020B0603020102020204" pitchFamily="34" charset="0"/>
              </a:rPr>
              <a:t>Focus on recruiting yellow personnel</a:t>
            </a:r>
          </a:p>
          <a:p>
            <a:endParaRPr lang="en-US" b="1" dirty="0">
              <a:latin typeface="Franklin Gothic Medium" panose="020B0603020102020204" pitchFamily="34" charset="0"/>
            </a:endParaRPr>
          </a:p>
          <a:p>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136FC79A-EFE9-504F-97DB-CB769AA79CDD}"/>
              </a:ext>
            </a:extLst>
          </p:cNvPr>
          <p:cNvSpPr>
            <a:spLocks noGrp="1"/>
          </p:cNvSpPr>
          <p:nvPr>
            <p:ph type="title"/>
          </p:nvPr>
        </p:nvSpPr>
        <p:spPr/>
        <p:txBody>
          <a:bodyPr/>
          <a:lstStyle/>
          <a:p>
            <a:r>
              <a:rPr lang="en-US" sz="5400" dirty="0">
                <a:latin typeface="Franklin Gothic Medium" panose="020B0603020102020204" pitchFamily="34" charset="0"/>
              </a:rPr>
              <a:t>Process</a:t>
            </a:r>
          </a:p>
        </p:txBody>
      </p:sp>
      <p:sp>
        <p:nvSpPr>
          <p:cNvPr id="4" name="Footer Placeholder 3">
            <a:extLst>
              <a:ext uri="{FF2B5EF4-FFF2-40B4-BE49-F238E27FC236}">
                <a16:creationId xmlns:a16="http://schemas.microsoft.com/office/drawing/2014/main" id="{9910865E-A12E-4272-B26C-42D94464B61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8708267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259" y="1097280"/>
            <a:ext cx="11261562" cy="4669666"/>
          </a:xfrm>
        </p:spPr>
        <p:txBody>
          <a:bodyPr/>
          <a:lstStyle/>
          <a:p>
            <a:pPr marL="571500" indent="-571500">
              <a:buFont typeface="Arial" panose="020B0604020202020204" pitchFamily="34" charset="0"/>
              <a:buChar char="•"/>
            </a:pPr>
            <a:r>
              <a:rPr lang="en-US" sz="3600" b="1" dirty="0">
                <a:latin typeface="Franklin Gothic Medium" panose="020B0603020102020204" pitchFamily="34" charset="0"/>
              </a:rPr>
              <a:t>Decide where to begin your station visits </a:t>
            </a:r>
          </a:p>
          <a:p>
            <a:pPr marL="1257300" lvl="1" indent="-571500"/>
            <a:r>
              <a:rPr lang="en-US" sz="3200" b="1" dirty="0">
                <a:latin typeface="Franklin Gothic Medium" panose="020B0603020102020204" pitchFamily="34" charset="0"/>
              </a:rPr>
              <a:t>Lots of members or a few members</a:t>
            </a:r>
          </a:p>
          <a:p>
            <a:pPr marL="571500" indent="-571500">
              <a:buFont typeface="Arial" panose="020B0604020202020204" pitchFamily="34" charset="0"/>
              <a:buChar char="•"/>
            </a:pPr>
            <a:r>
              <a:rPr lang="en-US" sz="3600" b="1" dirty="0">
                <a:latin typeface="Franklin Gothic Medium" panose="020B0603020102020204" pitchFamily="34" charset="0"/>
              </a:rPr>
              <a:t>Existing relationships are key </a:t>
            </a:r>
          </a:p>
          <a:p>
            <a:pPr marL="571500" indent="-571500">
              <a:buFont typeface="Arial" panose="020B0604020202020204" pitchFamily="34" charset="0"/>
              <a:buChar char="•"/>
            </a:pPr>
            <a:r>
              <a:rPr lang="en-US" sz="3600" b="1" dirty="0">
                <a:latin typeface="Franklin Gothic Medium" panose="020B0603020102020204" pitchFamily="34" charset="0"/>
              </a:rPr>
              <a:t>Known issues of concern or interests</a:t>
            </a:r>
          </a:p>
          <a:p>
            <a:endParaRPr lang="en-US" sz="3600" b="1" dirty="0">
              <a:latin typeface="Franklin Gothic Medium" panose="020B0603020102020204" pitchFamily="34" charset="0"/>
            </a:endParaRPr>
          </a:p>
          <a:p>
            <a:endParaRPr lang="en-US" sz="4000" b="1" dirty="0">
              <a:latin typeface="Franklin Gothic Medium" panose="020B0603020102020204" pitchFamily="34" charset="0"/>
            </a:endParaRPr>
          </a:p>
        </p:txBody>
      </p:sp>
      <p:sp>
        <p:nvSpPr>
          <p:cNvPr id="5" name="Title 1">
            <a:extLst>
              <a:ext uri="{FF2B5EF4-FFF2-40B4-BE49-F238E27FC236}">
                <a16:creationId xmlns:a16="http://schemas.microsoft.com/office/drawing/2014/main" id="{B7D6BC24-CB1B-F94C-B3D7-92226F800513}"/>
              </a:ext>
            </a:extLst>
          </p:cNvPr>
          <p:cNvSpPr txBox="1">
            <a:spLocks/>
          </p:cNvSpPr>
          <p:nvPr/>
        </p:nvSpPr>
        <p:spPr bwMode="auto">
          <a:xfrm>
            <a:off x="16040" y="0"/>
            <a:ext cx="12192000" cy="92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685800" rtl="0" eaLnBrk="0" fontAlgn="base" hangingPunct="0">
              <a:lnSpc>
                <a:spcPct val="90000"/>
              </a:lnSpc>
              <a:spcBef>
                <a:spcPct val="0"/>
              </a:spcBef>
              <a:spcAft>
                <a:spcPct val="0"/>
              </a:spcAft>
              <a:defRPr sz="4200" b="1" kern="1200">
                <a:solidFill>
                  <a:srgbClr val="FFC82E"/>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a:lstStyle>
          <a:p>
            <a:r>
              <a:rPr lang="en-US" sz="5400" dirty="0">
                <a:solidFill>
                  <a:srgbClr val="FFC000"/>
                </a:solidFill>
                <a:latin typeface="Franklin Gothic Medium" panose="020B0603020102020204" pitchFamily="34" charset="0"/>
                <a:ea typeface="ＭＳ Ｐゴシック" charset="0"/>
                <a:cs typeface="ＭＳ Ｐゴシック" charset="0"/>
              </a:rPr>
              <a:t>Plan Outreach Mechanics</a:t>
            </a:r>
            <a:endParaRPr lang="en-US" sz="5400" dirty="0">
              <a:solidFill>
                <a:srgbClr val="FFC000"/>
              </a:solidFill>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D71A7429-025E-4073-AFB8-17690C1CA60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0703398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258" y="1097280"/>
            <a:ext cx="11344981" cy="4669666"/>
          </a:xfrm>
          <a:prstGeom prst="rect">
            <a:avLst/>
          </a:prstGeom>
        </p:spPr>
        <p:txBody>
          <a:bodyPr>
            <a:normAutofit/>
          </a:bodyPr>
          <a:lstStyle/>
          <a:p>
            <a:pPr marL="571500" indent="-571500">
              <a:buFont typeface="Arial" panose="020B0604020202020204" pitchFamily="34" charset="0"/>
              <a:buChar char="•"/>
            </a:pPr>
            <a:r>
              <a:rPr lang="en-US" sz="3600" b="1" dirty="0">
                <a:latin typeface="Franklin Gothic Medium" panose="020B0603020102020204" pitchFamily="34" charset="0"/>
              </a:rPr>
              <a:t>Understand/agree on your assessment metrics</a:t>
            </a:r>
          </a:p>
          <a:p>
            <a:pPr marL="571500" indent="-571500">
              <a:buFont typeface="Arial" panose="020B0604020202020204" pitchFamily="34" charset="0"/>
              <a:buChar char="•"/>
            </a:pPr>
            <a:r>
              <a:rPr lang="en-US" sz="3600" b="1" dirty="0">
                <a:latin typeface="Franklin Gothic Medium" panose="020B0603020102020204" pitchFamily="34" charset="0"/>
              </a:rPr>
              <a:t>Develop/train people on database information</a:t>
            </a:r>
          </a:p>
          <a:p>
            <a:pPr marL="571500" indent="-571500">
              <a:buFont typeface="Arial" panose="020B0604020202020204" pitchFamily="34" charset="0"/>
              <a:buChar char="•"/>
            </a:pPr>
            <a:r>
              <a:rPr lang="en-US" sz="3600" b="1" dirty="0">
                <a:latin typeface="Franklin Gothic Medium" panose="020B0603020102020204" pitchFamily="34" charset="0"/>
              </a:rPr>
              <a:t>Pre-assess</a:t>
            </a:r>
          </a:p>
          <a:p>
            <a:pPr marL="571500" indent="-571500">
              <a:buFont typeface="Arial" panose="020B0604020202020204" pitchFamily="34" charset="0"/>
              <a:buChar char="•"/>
            </a:pPr>
            <a:r>
              <a:rPr lang="en-US" sz="3600" b="1" dirty="0">
                <a:latin typeface="Franklin Gothic Medium" panose="020B0603020102020204" pitchFamily="34" charset="0"/>
              </a:rPr>
              <a:t>Know who is there THAT DAY</a:t>
            </a:r>
          </a:p>
          <a:p>
            <a:pPr marL="571500" indent="-571500">
              <a:buFont typeface="Arial" panose="020B0604020202020204" pitchFamily="34" charset="0"/>
              <a:buChar char="•"/>
            </a:pPr>
            <a:r>
              <a:rPr lang="en-US" sz="3600" b="1" dirty="0">
                <a:latin typeface="Franklin Gothic Medium" panose="020B0603020102020204" pitchFamily="34" charset="0"/>
              </a:rPr>
              <a:t>Know the department schedule for the day </a:t>
            </a:r>
          </a:p>
          <a:p>
            <a:pPr marL="571500" indent="-571500">
              <a:buFont typeface="Arial" panose="020B0604020202020204" pitchFamily="34" charset="0"/>
              <a:buChar char="•"/>
            </a:pPr>
            <a:r>
              <a:rPr lang="en-US" sz="3600" b="1" dirty="0">
                <a:latin typeface="Franklin Gothic Medium" panose="020B0603020102020204" pitchFamily="34" charset="0"/>
              </a:rPr>
              <a:t>Utilize existing members to "soften the target”</a:t>
            </a:r>
          </a:p>
          <a:p>
            <a:pPr marL="571500" indent="-571500">
              <a:buFont typeface="Arial" panose="020B0604020202020204" pitchFamily="34" charset="0"/>
              <a:buChar char="•"/>
            </a:pPr>
            <a:r>
              <a:rPr lang="en-US" sz="3600" b="1" dirty="0">
                <a:latin typeface="Franklin Gothic Medium" panose="020B0603020102020204" pitchFamily="34" charset="0"/>
              </a:rPr>
              <a:t>Let the company officer know (if possible)</a:t>
            </a:r>
          </a:p>
        </p:txBody>
      </p:sp>
      <p:sp>
        <p:nvSpPr>
          <p:cNvPr id="2" name="Title 1"/>
          <p:cNvSpPr>
            <a:spLocks noGrp="1"/>
          </p:cNvSpPr>
          <p:nvPr>
            <p:ph type="title"/>
          </p:nvPr>
        </p:nvSpPr>
        <p:spPr>
          <a:prstGeom prst="rect">
            <a:avLst/>
          </a:prstGeom>
        </p:spPr>
        <p:txBody>
          <a:bodyPr/>
          <a:lstStyle/>
          <a:p>
            <a:r>
              <a:rPr lang="en-US" sz="5400" dirty="0">
                <a:solidFill>
                  <a:srgbClr val="FFC000"/>
                </a:solidFill>
                <a:latin typeface="Franklin Gothic Medium" panose="020B0603020102020204" pitchFamily="34" charset="0"/>
              </a:rPr>
              <a:t>Before The Visit </a:t>
            </a:r>
          </a:p>
        </p:txBody>
      </p:sp>
      <p:sp>
        <p:nvSpPr>
          <p:cNvPr id="4" name="Footer Placeholder 3">
            <a:extLst>
              <a:ext uri="{FF2B5EF4-FFF2-40B4-BE49-F238E27FC236}">
                <a16:creationId xmlns:a16="http://schemas.microsoft.com/office/drawing/2014/main" id="{FD9E9A64-C737-4D8A-B50E-CA98CB719082}"/>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231385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76BEA9-AD64-5641-8C43-CD2790C7E6AE}"/>
              </a:ext>
            </a:extLst>
          </p:cNvPr>
          <p:cNvSpPr>
            <a:spLocks noGrp="1"/>
          </p:cNvSpPr>
          <p:nvPr>
            <p:ph idx="1"/>
          </p:nvPr>
        </p:nvSpPr>
        <p:spPr>
          <a:xfrm>
            <a:off x="465219" y="1302232"/>
            <a:ext cx="11261562" cy="4669666"/>
          </a:xfrm>
        </p:spPr>
        <p:txBody>
          <a:bodyPr/>
          <a:lstStyle/>
          <a:p>
            <a:pPr marL="457200" indent="-457200">
              <a:buFont typeface="Arial" panose="020B0604020202020204" pitchFamily="34" charset="0"/>
              <a:buChar char="•"/>
            </a:pPr>
            <a:r>
              <a:rPr lang="en-US" sz="3600" b="1" dirty="0">
                <a:latin typeface="Franklin Gothic Medium" panose="020B0603020102020204" pitchFamily="34" charset="0"/>
              </a:rPr>
              <a:t>What questions did they ask? </a:t>
            </a:r>
          </a:p>
          <a:p>
            <a:pPr marL="457200" indent="-457200">
              <a:buFont typeface="Arial" panose="020B0604020202020204" pitchFamily="34" charset="0"/>
              <a:buChar char="•"/>
            </a:pPr>
            <a:r>
              <a:rPr lang="en-US" sz="3600" b="1" dirty="0">
                <a:latin typeface="Franklin Gothic Medium" panose="020B0603020102020204" pitchFamily="34" charset="0"/>
              </a:rPr>
              <a:t>What topic seemed to peak their interest? </a:t>
            </a:r>
          </a:p>
          <a:p>
            <a:pPr marL="457200" indent="-457200">
              <a:buFont typeface="Arial" panose="020B0604020202020204" pitchFamily="34" charset="0"/>
              <a:buChar char="•"/>
            </a:pPr>
            <a:r>
              <a:rPr lang="en-US" sz="3600" b="1" dirty="0">
                <a:latin typeface="Franklin Gothic Medium" panose="020B0603020102020204" pitchFamily="34" charset="0"/>
              </a:rPr>
              <a:t>Were they engaged in the meeting? </a:t>
            </a:r>
          </a:p>
          <a:p>
            <a:pPr marL="457200" indent="-457200">
              <a:buFont typeface="Arial" panose="020B0604020202020204" pitchFamily="34" charset="0"/>
              <a:buChar char="•"/>
            </a:pPr>
            <a:r>
              <a:rPr lang="en-US" sz="3600" b="1" dirty="0">
                <a:latin typeface="Franklin Gothic Medium" panose="020B0603020102020204" pitchFamily="34" charset="0"/>
              </a:rPr>
              <a:t>Name, rank, station assignment?</a:t>
            </a:r>
            <a:br>
              <a:rPr lang="en-US" sz="3600" b="1" dirty="0">
                <a:latin typeface="Franklin Gothic Medium" panose="020B0603020102020204" pitchFamily="34" charset="0"/>
              </a:rPr>
            </a:br>
            <a:r>
              <a:rPr lang="en-US" sz="3600" b="1" dirty="0">
                <a:latin typeface="Franklin Gothic Medium" panose="020B0603020102020204" pitchFamily="34" charset="0"/>
              </a:rPr>
              <a:t>Areas of concern within the department </a:t>
            </a:r>
          </a:p>
          <a:p>
            <a:pPr marL="457200" indent="-457200">
              <a:buFont typeface="Arial" panose="020B0604020202020204" pitchFamily="34" charset="0"/>
              <a:buChar char="•"/>
            </a:pPr>
            <a:r>
              <a:rPr lang="en-US" sz="3600" b="1" dirty="0">
                <a:latin typeface="Franklin Gothic Medium" panose="020B0603020102020204" pitchFamily="34" charset="0"/>
              </a:rPr>
              <a:t>Areas of concern in relation to the IAFF </a:t>
            </a:r>
          </a:p>
          <a:p>
            <a:pPr marL="457200" indent="-457200">
              <a:buFont typeface="Arial" panose="020B0604020202020204" pitchFamily="34" charset="0"/>
              <a:buChar char="•"/>
            </a:pPr>
            <a:r>
              <a:rPr lang="en-US" sz="3600" b="1" dirty="0">
                <a:latin typeface="Franklin Gothic Medium" panose="020B0603020102020204" pitchFamily="34" charset="0"/>
              </a:rPr>
              <a:t>Follow-up date for the answer you provided </a:t>
            </a:r>
          </a:p>
          <a:p>
            <a:endParaRPr lang="en-US" sz="3600" dirty="0">
              <a:latin typeface="Franklin Gothic Medium" panose="020B0603020102020204" pitchFamily="34" charset="0"/>
            </a:endParaRPr>
          </a:p>
        </p:txBody>
      </p:sp>
      <p:sp>
        <p:nvSpPr>
          <p:cNvPr id="3" name="Title 2">
            <a:extLst>
              <a:ext uri="{FF2B5EF4-FFF2-40B4-BE49-F238E27FC236}">
                <a16:creationId xmlns:a16="http://schemas.microsoft.com/office/drawing/2014/main" id="{475532C7-1DDA-C84B-917E-865DE51DB99B}"/>
              </a:ext>
            </a:extLst>
          </p:cNvPr>
          <p:cNvSpPr>
            <a:spLocks noGrp="1"/>
          </p:cNvSpPr>
          <p:nvPr>
            <p:ph type="title"/>
          </p:nvPr>
        </p:nvSpPr>
        <p:spPr/>
        <p:txBody>
          <a:bodyPr/>
          <a:lstStyle/>
          <a:p>
            <a:r>
              <a:rPr lang="en-US" sz="4800" dirty="0">
                <a:latin typeface="Franklin Gothic Medium" panose="020B0603020102020204" pitchFamily="34" charset="0"/>
              </a:rPr>
              <a:t>Assessment/Database Information</a:t>
            </a:r>
          </a:p>
        </p:txBody>
      </p:sp>
      <p:sp>
        <p:nvSpPr>
          <p:cNvPr id="4" name="Footer Placeholder 3">
            <a:extLst>
              <a:ext uri="{FF2B5EF4-FFF2-40B4-BE49-F238E27FC236}">
                <a16:creationId xmlns:a16="http://schemas.microsoft.com/office/drawing/2014/main" id="{594F6EB5-F568-4AFC-B9DA-72E54870D14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9286634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71500" indent="-571500">
              <a:buFont typeface="Arial" panose="020B0604020202020204" pitchFamily="34" charset="0"/>
              <a:buChar char="•"/>
            </a:pPr>
            <a:r>
              <a:rPr lang="en-US" sz="4400" b="1" dirty="0">
                <a:latin typeface="Franklin Gothic Medium" panose="020B0603020102020204" pitchFamily="34" charset="0"/>
              </a:rPr>
              <a:t>Meet fire fighters where they are (not where we want them to be) </a:t>
            </a:r>
          </a:p>
          <a:p>
            <a:pPr marL="571500" indent="-571500">
              <a:buFont typeface="Arial" panose="020B0604020202020204" pitchFamily="34" charset="0"/>
              <a:buChar char="•"/>
            </a:pPr>
            <a:r>
              <a:rPr lang="en-US" sz="4400" b="1" dirty="0">
                <a:latin typeface="Franklin Gothic Medium" panose="020B0603020102020204" pitchFamily="34" charset="0"/>
              </a:rPr>
              <a:t>This is their house</a:t>
            </a:r>
          </a:p>
          <a:p>
            <a:pPr marL="571500" indent="-571500">
              <a:buFont typeface="Arial" panose="020B0604020202020204" pitchFamily="34" charset="0"/>
              <a:buChar char="•"/>
            </a:pPr>
            <a:r>
              <a:rPr lang="en-US" sz="4400" b="1" dirty="0">
                <a:latin typeface="Franklin Gothic Medium" panose="020B0603020102020204" pitchFamily="34" charset="0"/>
              </a:rPr>
              <a:t>Schedules change quickly- adapt</a:t>
            </a:r>
          </a:p>
          <a:p>
            <a:pPr marL="571500" indent="-571500">
              <a:buFont typeface="Arial" panose="020B0604020202020204" pitchFamily="34" charset="0"/>
              <a:buChar char="•"/>
            </a:pPr>
            <a:r>
              <a:rPr lang="en-US" sz="4400" b="1" dirty="0">
                <a:latin typeface="Franklin Gothic Medium" panose="020B0603020102020204" pitchFamily="34" charset="0"/>
              </a:rPr>
              <a:t>Respect their time</a:t>
            </a:r>
          </a:p>
        </p:txBody>
      </p:sp>
      <p:sp>
        <p:nvSpPr>
          <p:cNvPr id="2" name="Title 1"/>
          <p:cNvSpPr>
            <a:spLocks noGrp="1"/>
          </p:cNvSpPr>
          <p:nvPr>
            <p:ph type="title"/>
          </p:nvPr>
        </p:nvSpPr>
        <p:spPr/>
        <p:txBody>
          <a:bodyPr/>
          <a:lstStyle/>
          <a:p>
            <a:r>
              <a:rPr lang="en-US" sz="5400" dirty="0">
                <a:solidFill>
                  <a:srgbClr val="FFC000"/>
                </a:solidFill>
                <a:latin typeface="Franklin Gothic Medium" panose="020B0603020102020204" pitchFamily="34" charset="0"/>
              </a:rPr>
              <a:t>The Firehouse</a:t>
            </a:r>
          </a:p>
        </p:txBody>
      </p:sp>
      <p:sp>
        <p:nvSpPr>
          <p:cNvPr id="4" name="Footer Placeholder 3">
            <a:extLst>
              <a:ext uri="{FF2B5EF4-FFF2-40B4-BE49-F238E27FC236}">
                <a16:creationId xmlns:a16="http://schemas.microsoft.com/office/drawing/2014/main" id="{5A94DF0D-F987-41E0-AE62-5106E4E721B0}"/>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886666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97280"/>
            <a:ext cx="12192000" cy="4669666"/>
          </a:xfrm>
        </p:spPr>
        <p:txBody>
          <a:bodyPr/>
          <a:lstStyle/>
          <a:p>
            <a:pPr algn="ctr"/>
            <a:r>
              <a:rPr lang="en-US" sz="4400" b="1" dirty="0">
                <a:latin typeface="Franklin Gothic Medium" panose="020B0603020102020204" pitchFamily="34" charset="0"/>
              </a:rPr>
              <a:t>Donuts</a:t>
            </a:r>
          </a:p>
          <a:p>
            <a:pPr algn="ctr"/>
            <a:r>
              <a:rPr lang="en-US" sz="4400" b="1" dirty="0">
                <a:latin typeface="Franklin Gothic Medium" panose="020B0603020102020204" pitchFamily="34" charset="0"/>
              </a:rPr>
              <a:t>Membership applications</a:t>
            </a:r>
          </a:p>
          <a:p>
            <a:pPr algn="ctr"/>
            <a:r>
              <a:rPr lang="en-US" sz="4400" b="1" dirty="0">
                <a:latin typeface="Franklin Gothic Medium" panose="020B0603020102020204" pitchFamily="34" charset="0"/>
              </a:rPr>
              <a:t>Membership investment deduction forms</a:t>
            </a:r>
          </a:p>
          <a:p>
            <a:pPr algn="ctr"/>
            <a:r>
              <a:rPr lang="en-US" sz="4400" b="1" dirty="0">
                <a:latin typeface="Franklin Gothic Medium" panose="020B0603020102020204" pitchFamily="34" charset="0"/>
              </a:rPr>
              <a:t>Local union literature</a:t>
            </a:r>
          </a:p>
          <a:p>
            <a:pPr algn="ctr"/>
            <a:r>
              <a:rPr lang="en-US" sz="4400" b="1" dirty="0">
                <a:latin typeface="Franklin Gothic Medium" panose="020B0603020102020204" pitchFamily="34" charset="0"/>
              </a:rPr>
              <a:t>Stickers/ T-Shirts/ SWAG</a:t>
            </a:r>
          </a:p>
        </p:txBody>
      </p:sp>
      <p:sp>
        <p:nvSpPr>
          <p:cNvPr id="2" name="Title 1"/>
          <p:cNvSpPr>
            <a:spLocks noGrp="1"/>
          </p:cNvSpPr>
          <p:nvPr>
            <p:ph type="title"/>
          </p:nvPr>
        </p:nvSpPr>
        <p:spPr/>
        <p:txBody>
          <a:bodyPr>
            <a:noAutofit/>
          </a:bodyPr>
          <a:lstStyle/>
          <a:p>
            <a:r>
              <a:rPr lang="en-US" sz="5400" dirty="0">
                <a:solidFill>
                  <a:srgbClr val="FFC000"/>
                </a:solidFill>
                <a:latin typeface="Franklin Gothic Medium" panose="020B0603020102020204" pitchFamily="34" charset="0"/>
              </a:rPr>
              <a:t>Items To Bring </a:t>
            </a:r>
          </a:p>
        </p:txBody>
      </p:sp>
      <p:sp>
        <p:nvSpPr>
          <p:cNvPr id="4" name="Footer Placeholder 3">
            <a:extLst>
              <a:ext uri="{FF2B5EF4-FFF2-40B4-BE49-F238E27FC236}">
                <a16:creationId xmlns:a16="http://schemas.microsoft.com/office/drawing/2014/main" id="{F7D47136-D185-4313-A41F-6B57B9D770A8}"/>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4291305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EA2D2B-679E-344F-971C-5BF0B902C47F}"/>
              </a:ext>
            </a:extLst>
          </p:cNvPr>
          <p:cNvSpPr>
            <a:spLocks noGrp="1"/>
          </p:cNvSpPr>
          <p:nvPr>
            <p:ph idx="1"/>
          </p:nvPr>
        </p:nvSpPr>
        <p:spPr/>
        <p:txBody>
          <a:bodyPr/>
          <a:lstStyle/>
          <a:p>
            <a:pPr algn="ctr"/>
            <a:r>
              <a:rPr lang="en-US" sz="4000" b="1" dirty="0">
                <a:latin typeface="Franklin Gothic Medium" panose="020B0603020102020204" pitchFamily="34" charset="0"/>
              </a:rPr>
              <a:t>Listen </a:t>
            </a:r>
          </a:p>
          <a:p>
            <a:pPr algn="ctr"/>
            <a:r>
              <a:rPr lang="en-US" sz="4000" b="1" dirty="0">
                <a:latin typeface="Franklin Gothic Medium" panose="020B0603020102020204" pitchFamily="34" charset="0"/>
              </a:rPr>
              <a:t>Don’t spend time telling war stories </a:t>
            </a:r>
          </a:p>
          <a:p>
            <a:pPr algn="ctr"/>
            <a:r>
              <a:rPr lang="en-US" sz="4000" b="1" dirty="0">
                <a:latin typeface="Franklin Gothic Medium" panose="020B0603020102020204" pitchFamily="34" charset="0"/>
              </a:rPr>
              <a:t>The focus should not be on you </a:t>
            </a:r>
          </a:p>
          <a:p>
            <a:pPr algn="ctr"/>
            <a:r>
              <a:rPr lang="en-US" sz="4000" b="1" dirty="0">
                <a:latin typeface="Franklin Gothic Medium" panose="020B0603020102020204" pitchFamily="34" charset="0"/>
                <a:ea typeface="ＭＳ Ｐゴシック" charset="0"/>
              </a:rPr>
              <a:t>If you don't know say, “I don’t know.”</a:t>
            </a:r>
            <a:r>
              <a:rPr lang="en-US" sz="4000" b="1" dirty="0">
                <a:latin typeface="Franklin Gothic Medium" panose="020B0603020102020204" pitchFamily="34" charset="0"/>
              </a:rPr>
              <a:t> </a:t>
            </a:r>
          </a:p>
          <a:p>
            <a:pPr algn="ctr" eaLnBrk="1" hangingPunct="1"/>
            <a:r>
              <a:rPr lang="en-US" sz="4000" b="1" dirty="0">
                <a:latin typeface="Franklin Gothic Medium" panose="020B0603020102020204" pitchFamily="34" charset="0"/>
                <a:ea typeface="ＭＳ Ｐゴシック" charset="0"/>
              </a:rPr>
              <a:t>Don't argue</a:t>
            </a:r>
          </a:p>
          <a:p>
            <a:pPr algn="ctr" eaLnBrk="1" hangingPunct="1"/>
            <a:r>
              <a:rPr lang="en-US" sz="4000" b="1" dirty="0">
                <a:solidFill>
                  <a:srgbClr val="FF0000"/>
                </a:solidFill>
                <a:latin typeface="Franklin Gothic Medium" panose="020B0603020102020204" pitchFamily="34" charset="0"/>
              </a:rPr>
              <a:t>Make the ask </a:t>
            </a:r>
            <a:endParaRPr lang="en-US" sz="4000" b="1" dirty="0">
              <a:latin typeface="Franklin Gothic Medium" panose="020B0603020102020204" pitchFamily="34" charset="0"/>
              <a:ea typeface="ＭＳ Ｐゴシック" charset="0"/>
            </a:endParaRPr>
          </a:p>
          <a:p>
            <a:pPr algn="ctr" eaLnBrk="1" hangingPunct="1"/>
            <a:endParaRPr lang="en-US" sz="4000" dirty="0">
              <a:latin typeface="Franklin Gothic Medium" panose="020B0603020102020204" pitchFamily="34" charset="0"/>
            </a:endParaRPr>
          </a:p>
          <a:p>
            <a:endParaRPr lang="en-US" sz="4000" dirty="0">
              <a:latin typeface="Franklin Gothic Medium" panose="020B0603020102020204" pitchFamily="34" charset="0"/>
            </a:endParaRPr>
          </a:p>
        </p:txBody>
      </p:sp>
      <p:sp>
        <p:nvSpPr>
          <p:cNvPr id="3" name="Title 2">
            <a:extLst>
              <a:ext uri="{FF2B5EF4-FFF2-40B4-BE49-F238E27FC236}">
                <a16:creationId xmlns:a16="http://schemas.microsoft.com/office/drawing/2014/main" id="{8E70AF27-FA2C-4F4B-9113-011E798A9371}"/>
              </a:ext>
            </a:extLst>
          </p:cNvPr>
          <p:cNvSpPr>
            <a:spLocks noGrp="1"/>
          </p:cNvSpPr>
          <p:nvPr>
            <p:ph type="title"/>
          </p:nvPr>
        </p:nvSpPr>
        <p:spPr/>
        <p:txBody>
          <a:bodyPr/>
          <a:lstStyle/>
          <a:p>
            <a:r>
              <a:rPr lang="en-US" sz="4800" dirty="0">
                <a:latin typeface="Franklin Gothic Medium" panose="020B0603020102020204" pitchFamily="34" charset="0"/>
              </a:rPr>
              <a:t>One-on-One Basics</a:t>
            </a:r>
          </a:p>
        </p:txBody>
      </p:sp>
      <p:sp>
        <p:nvSpPr>
          <p:cNvPr id="4" name="Footer Placeholder 3">
            <a:extLst>
              <a:ext uri="{FF2B5EF4-FFF2-40B4-BE49-F238E27FC236}">
                <a16:creationId xmlns:a16="http://schemas.microsoft.com/office/drawing/2014/main" id="{9A215A86-5991-4077-B523-BB79AF1B9DD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6431195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Content Placeholder 2"/>
          <p:cNvSpPr>
            <a:spLocks noGrp="1"/>
          </p:cNvSpPr>
          <p:nvPr>
            <p:ph idx="1"/>
          </p:nvPr>
        </p:nvSpPr>
        <p:spPr/>
        <p:txBody>
          <a:bodyPr/>
          <a:lstStyle/>
          <a:p>
            <a:pPr algn="ctr" eaLnBrk="1" hangingPunct="1"/>
            <a:endParaRPr lang="en-US" b="1" dirty="0">
              <a:latin typeface="Franklin Gothic Medium" panose="020B0603020102020204" pitchFamily="34" charset="0"/>
            </a:endParaRPr>
          </a:p>
          <a:p>
            <a:pPr algn="ctr" eaLnBrk="1" hangingPunct="1"/>
            <a:r>
              <a:rPr lang="en-US" sz="4000" b="1" dirty="0">
                <a:latin typeface="Franklin Gothic Medium" panose="020B0603020102020204" pitchFamily="34" charset="0"/>
              </a:rPr>
              <a:t>Getting to the Kitchen Table </a:t>
            </a:r>
            <a:endParaRPr lang="en-US" sz="5400" dirty="0">
              <a:latin typeface="Franklin Gothic Medium" panose="020B0603020102020204" pitchFamily="34" charset="0"/>
            </a:endParaRPr>
          </a:p>
          <a:p>
            <a:pPr algn="ctr" eaLnBrk="1" hangingPunct="1"/>
            <a:r>
              <a:rPr lang="en-US" sz="4000" b="1" dirty="0">
                <a:latin typeface="Franklin Gothic Medium" panose="020B0603020102020204" pitchFamily="34" charset="0"/>
              </a:rPr>
              <a:t>Introductions and Why You’re Here </a:t>
            </a:r>
            <a:endParaRPr lang="en-US" sz="5400" dirty="0">
              <a:latin typeface="Franklin Gothic Medium" panose="020B0603020102020204" pitchFamily="34" charset="0"/>
            </a:endParaRPr>
          </a:p>
          <a:p>
            <a:pPr algn="ctr" eaLnBrk="1" hangingPunct="1"/>
            <a:r>
              <a:rPr lang="en-US" sz="4000" b="1" dirty="0">
                <a:latin typeface="Franklin Gothic Medium" panose="020B0603020102020204" pitchFamily="34" charset="0"/>
              </a:rPr>
              <a:t>Listening </a:t>
            </a:r>
            <a:endParaRPr lang="en-US" sz="5400" dirty="0">
              <a:latin typeface="Franklin Gothic Medium" panose="020B0603020102020204" pitchFamily="34" charset="0"/>
            </a:endParaRPr>
          </a:p>
          <a:p>
            <a:pPr algn="ctr" eaLnBrk="1" hangingPunct="1"/>
            <a:r>
              <a:rPr lang="en-US" sz="4000" b="1" dirty="0">
                <a:latin typeface="Franklin Gothic Medium" panose="020B0603020102020204" pitchFamily="34" charset="0"/>
              </a:rPr>
              <a:t>Communicating the Vision </a:t>
            </a:r>
            <a:endParaRPr lang="en-US" sz="5400" dirty="0">
              <a:latin typeface="Franklin Gothic Medium" panose="020B0603020102020204" pitchFamily="34" charset="0"/>
            </a:endParaRPr>
          </a:p>
          <a:p>
            <a:pPr algn="ctr" eaLnBrk="1" hangingPunct="1"/>
            <a:r>
              <a:rPr lang="en-US" sz="4000" b="1" dirty="0">
                <a:latin typeface="Franklin Gothic Medium" panose="020B0603020102020204" pitchFamily="34" charset="0"/>
              </a:rPr>
              <a:t>Make the Ask </a:t>
            </a:r>
            <a:endParaRPr lang="en-US" sz="5400" dirty="0">
              <a:latin typeface="Franklin Gothic Medium" panose="020B0603020102020204" pitchFamily="34" charset="0"/>
            </a:endParaRPr>
          </a:p>
          <a:p>
            <a:pPr algn="ctr" eaLnBrk="1" hangingPunct="1"/>
            <a:endParaRPr lang="en-US" sz="4400" b="1" dirty="0">
              <a:latin typeface="Franklin Gothic Medium" panose="020B0603020102020204" pitchFamily="34" charset="0"/>
              <a:ea typeface="ＭＳ Ｐゴシック" charset="0"/>
            </a:endParaRPr>
          </a:p>
        </p:txBody>
      </p:sp>
      <p:sp>
        <p:nvSpPr>
          <p:cNvPr id="112642" name="Title 1"/>
          <p:cNvSpPr>
            <a:spLocks noGrp="1"/>
          </p:cNvSpPr>
          <p:nvPr>
            <p:ph type="title"/>
          </p:nvPr>
        </p:nvSpPr>
        <p:spPr/>
        <p:txBody>
          <a:bodyPr/>
          <a:lstStyle/>
          <a:p>
            <a:r>
              <a:rPr lang="en-US" sz="5400" dirty="0">
                <a:latin typeface="Franklin Gothic Medium" panose="020B0603020102020204" pitchFamily="34" charset="0"/>
              </a:rPr>
              <a:t>Station Visit Agenda </a:t>
            </a:r>
            <a:endParaRPr lang="en-US" sz="5400" dirty="0">
              <a:effectLst/>
              <a:latin typeface="Franklin Gothic Medium" panose="020B0603020102020204" pitchFamily="34" charset="0"/>
            </a:endParaRPr>
          </a:p>
        </p:txBody>
      </p:sp>
      <p:sp>
        <p:nvSpPr>
          <p:cNvPr id="4" name="Footer Placeholder 3">
            <a:extLst>
              <a:ext uri="{FF2B5EF4-FFF2-40B4-BE49-F238E27FC236}">
                <a16:creationId xmlns:a16="http://schemas.microsoft.com/office/drawing/2014/main" id="{73B6B733-58D8-4BC8-BF29-773FCBD6731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7628496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7B8384-AC60-3E4A-B8EF-A0C3EB35C475}"/>
              </a:ext>
            </a:extLst>
          </p:cNvPr>
          <p:cNvSpPr>
            <a:spLocks noGrp="1"/>
          </p:cNvSpPr>
          <p:nvPr>
            <p:ph idx="1"/>
          </p:nvPr>
        </p:nvSpPr>
        <p:spPr/>
        <p:txBody>
          <a:bodyPr/>
          <a:lstStyle/>
          <a:p>
            <a:pPr algn="ctr" eaLnBrk="1" hangingPunct="1"/>
            <a:endParaRPr lang="en-US" sz="4000" b="1" dirty="0">
              <a:latin typeface="Franklin Gothic Medium" panose="020B0603020102020204" pitchFamily="34" charset="0"/>
            </a:endParaRPr>
          </a:p>
          <a:p>
            <a:pPr algn="ctr" eaLnBrk="1" hangingPunct="1"/>
            <a:r>
              <a:rPr lang="en-US" sz="4000" b="1" dirty="0">
                <a:latin typeface="Franklin Gothic Medium" panose="020B0603020102020204" pitchFamily="34" charset="0"/>
              </a:rPr>
              <a:t>Important issues</a:t>
            </a:r>
            <a:br>
              <a:rPr lang="en-US" sz="4000" b="1" dirty="0">
                <a:latin typeface="Franklin Gothic Medium" panose="020B0603020102020204" pitchFamily="34" charset="0"/>
              </a:rPr>
            </a:br>
            <a:r>
              <a:rPr lang="en-US" sz="4000" b="1" dirty="0">
                <a:latin typeface="Franklin Gothic Medium" panose="020B0603020102020204" pitchFamily="34" charset="0"/>
              </a:rPr>
              <a:t>Obstacles to joining</a:t>
            </a:r>
            <a:br>
              <a:rPr lang="en-US" sz="4000" b="1" dirty="0">
                <a:latin typeface="Franklin Gothic Medium" panose="020B0603020102020204" pitchFamily="34" charset="0"/>
              </a:rPr>
            </a:br>
            <a:r>
              <a:rPr lang="en-US" sz="4000" b="1" dirty="0">
                <a:latin typeface="Franklin Gothic Medium" panose="020B0603020102020204" pitchFamily="34" charset="0"/>
              </a:rPr>
              <a:t>Opinions on current union initiatives</a:t>
            </a:r>
            <a:br>
              <a:rPr lang="en-US" sz="4000" b="1" dirty="0">
                <a:latin typeface="Franklin Gothic Medium" panose="020B0603020102020204" pitchFamily="34" charset="0"/>
              </a:rPr>
            </a:br>
            <a:r>
              <a:rPr lang="en-US" sz="4000" b="1" dirty="0">
                <a:latin typeface="Franklin Gothic Medium" panose="020B0603020102020204" pitchFamily="34" charset="0"/>
              </a:rPr>
              <a:t>Identifying potential leaders and supporters </a:t>
            </a:r>
          </a:p>
          <a:p>
            <a:pPr algn="ctr" eaLnBrk="1" hangingPunct="1"/>
            <a:r>
              <a:rPr lang="en-US" sz="4000" b="1" dirty="0">
                <a:latin typeface="Franklin Gothic Medium" panose="020B0603020102020204" pitchFamily="34" charset="0"/>
              </a:rPr>
              <a:t>Identifying union-haters </a:t>
            </a:r>
            <a:endParaRPr lang="en-US" sz="5400" b="1" dirty="0">
              <a:latin typeface="Franklin Gothic Medium" panose="020B0603020102020204" pitchFamily="34" charset="0"/>
            </a:endParaRPr>
          </a:p>
          <a:p>
            <a:endParaRPr lang="en-US" dirty="0">
              <a:latin typeface="Franklin Gothic Medium" panose="020B0603020102020204" pitchFamily="34" charset="0"/>
            </a:endParaRPr>
          </a:p>
        </p:txBody>
      </p:sp>
      <p:sp>
        <p:nvSpPr>
          <p:cNvPr id="3" name="Title 2">
            <a:extLst>
              <a:ext uri="{FF2B5EF4-FFF2-40B4-BE49-F238E27FC236}">
                <a16:creationId xmlns:a16="http://schemas.microsoft.com/office/drawing/2014/main" id="{B74539F3-D0BC-C047-9B5F-01E9BCE0DE07}"/>
              </a:ext>
            </a:extLst>
          </p:cNvPr>
          <p:cNvSpPr>
            <a:spLocks noGrp="1"/>
          </p:cNvSpPr>
          <p:nvPr>
            <p:ph type="title"/>
          </p:nvPr>
        </p:nvSpPr>
        <p:spPr/>
        <p:txBody>
          <a:bodyPr/>
          <a:lstStyle/>
          <a:p>
            <a:r>
              <a:rPr lang="en-US" sz="4800" dirty="0">
                <a:latin typeface="Franklin Gothic Medium" panose="020B0603020102020204" pitchFamily="34" charset="0"/>
              </a:rPr>
              <a:t>What to Listening for From Discussion</a:t>
            </a:r>
          </a:p>
        </p:txBody>
      </p:sp>
      <p:sp>
        <p:nvSpPr>
          <p:cNvPr id="4" name="Footer Placeholder 3">
            <a:extLst>
              <a:ext uri="{FF2B5EF4-FFF2-40B4-BE49-F238E27FC236}">
                <a16:creationId xmlns:a16="http://schemas.microsoft.com/office/drawing/2014/main" id="{5078ECD8-79B8-4536-9AE8-FB302F644B17}"/>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15301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5221" y="2333295"/>
            <a:ext cx="11261558" cy="1491987"/>
          </a:xfrm>
        </p:spPr>
        <p:txBody>
          <a:bodyPr>
            <a:normAutofit/>
          </a:bodyPr>
          <a:lstStyle/>
          <a:p>
            <a:r>
              <a:rPr lang="en-US" sz="4800" b="1" dirty="0">
                <a:latin typeface="Franklin Gothic Medium" panose="020B0603020102020204" pitchFamily="34" charset="0"/>
              </a:rPr>
              <a:t>Changing The Culture</a:t>
            </a:r>
            <a:br>
              <a:rPr lang="en-US" sz="4800" b="1" dirty="0">
                <a:latin typeface="Franklin Gothic Medium" panose="020B0603020102020204" pitchFamily="34" charset="0"/>
              </a:rPr>
            </a:br>
            <a:r>
              <a:rPr lang="en-US" sz="4800" b="1" dirty="0">
                <a:latin typeface="Franklin Gothic Medium" panose="020B0603020102020204" pitchFamily="34" charset="0"/>
              </a:rPr>
              <a:t>Changing Attitudes</a:t>
            </a:r>
            <a:endParaRPr lang="en-US" sz="4800" dirty="0">
              <a:latin typeface="Franklin Gothic Medium" panose="020B0603020102020204" pitchFamily="34" charset="0"/>
            </a:endParaRPr>
          </a:p>
        </p:txBody>
      </p:sp>
      <p:sp>
        <p:nvSpPr>
          <p:cNvPr id="5" name="Footer Placeholder 3">
            <a:extLst>
              <a:ext uri="{FF2B5EF4-FFF2-40B4-BE49-F238E27FC236}">
                <a16:creationId xmlns:a16="http://schemas.microsoft.com/office/drawing/2014/main" id="{A7ED73F7-617C-4529-A84A-90755258F7F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26458105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ctrTitle"/>
          </p:nvPr>
        </p:nvSpPr>
        <p:spPr/>
        <p:txBody>
          <a:bodyPr/>
          <a:lstStyle/>
          <a:p>
            <a:pPr eaLnBrk="1" hangingPunct="1"/>
            <a:r>
              <a:rPr lang="en-US" sz="4800" b="1" dirty="0">
                <a:latin typeface="Franklin Gothic Medium" panose="020B0603020102020204" pitchFamily="34" charset="0"/>
                <a:ea typeface="ＭＳ Ｐゴシック" charset="0"/>
              </a:rPr>
              <a:t>The Big Idea</a:t>
            </a:r>
            <a:br>
              <a:rPr lang="en-US" sz="4800" b="1" dirty="0">
                <a:latin typeface="Franklin Gothic Medium" panose="020B0603020102020204" pitchFamily="34" charset="0"/>
                <a:ea typeface="ＭＳ Ｐゴシック" charset="0"/>
              </a:rPr>
            </a:br>
            <a:endParaRPr lang="en-US" sz="4800" b="1" dirty="0">
              <a:latin typeface="Franklin Gothic Medium" panose="020B0603020102020204" pitchFamily="34" charset="0"/>
              <a:ea typeface="ＭＳ Ｐゴシック" charset="0"/>
            </a:endParaRPr>
          </a:p>
        </p:txBody>
      </p:sp>
      <p:sp>
        <p:nvSpPr>
          <p:cNvPr id="3" name="Footer Placeholder 3">
            <a:extLst>
              <a:ext uri="{FF2B5EF4-FFF2-40B4-BE49-F238E27FC236}">
                <a16:creationId xmlns:a16="http://schemas.microsoft.com/office/drawing/2014/main" id="{EFB4F6EC-3810-4C57-B1B8-BEC236A62464}"/>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5592789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E31E0A-84FD-D94E-B43E-39FD0CC3DB64}"/>
              </a:ext>
            </a:extLst>
          </p:cNvPr>
          <p:cNvSpPr>
            <a:spLocks noGrp="1"/>
          </p:cNvSpPr>
          <p:nvPr>
            <p:ph idx="1"/>
          </p:nvPr>
        </p:nvSpPr>
        <p:spPr/>
        <p:txBody>
          <a:bodyPr/>
          <a:lstStyle/>
          <a:p>
            <a:pPr algn="ctr"/>
            <a:endParaRPr lang="en-US" sz="3600" b="1" dirty="0">
              <a:latin typeface="Franklin Gothic Medium" panose="020B0603020102020204" pitchFamily="34" charset="0"/>
            </a:endParaRPr>
          </a:p>
          <a:p>
            <a:pPr algn="ctr"/>
            <a:endParaRPr lang="en-US" sz="3600" b="1" dirty="0">
              <a:latin typeface="Franklin Gothic Medium" panose="020B0603020102020204" pitchFamily="34" charset="0"/>
            </a:endParaRPr>
          </a:p>
          <a:p>
            <a:pPr algn="ctr"/>
            <a:r>
              <a:rPr lang="en-US" sz="3600" b="1" dirty="0">
                <a:latin typeface="Franklin Gothic Medium" panose="020B0603020102020204" pitchFamily="34" charset="0"/>
              </a:rPr>
              <a:t>Immediately follow-up on any questions or concerns</a:t>
            </a:r>
          </a:p>
          <a:p>
            <a:pPr algn="ctr"/>
            <a:r>
              <a:rPr lang="en-US" sz="3600" b="1" dirty="0">
                <a:latin typeface="Franklin Gothic Medium" panose="020B0603020102020204" pitchFamily="34" charset="0"/>
              </a:rPr>
              <a:t>Input new members into local’s database</a:t>
            </a:r>
          </a:p>
          <a:p>
            <a:pPr algn="ctr"/>
            <a:r>
              <a:rPr lang="en-US" sz="3600" b="1" dirty="0">
                <a:latin typeface="Franklin Gothic Medium" panose="020B0603020102020204" pitchFamily="34" charset="0"/>
              </a:rPr>
              <a:t>Enter new members into the IAFF database</a:t>
            </a:r>
          </a:p>
          <a:p>
            <a:pPr algn="ctr"/>
            <a:r>
              <a:rPr lang="en-US" sz="3600" b="1" dirty="0">
                <a:latin typeface="Franklin Gothic Medium" panose="020B0603020102020204" pitchFamily="34" charset="0"/>
              </a:rPr>
              <a:t>Reassess the duty roster</a:t>
            </a:r>
          </a:p>
          <a:p>
            <a:r>
              <a:rPr lang="en-US" sz="3600" dirty="0">
                <a:latin typeface="Franklin Gothic Medium" panose="020B0603020102020204" pitchFamily="34" charset="0"/>
              </a:rPr>
              <a:t> </a:t>
            </a:r>
          </a:p>
          <a:p>
            <a:r>
              <a:rPr lang="en-US" sz="3600" dirty="0">
                <a:latin typeface="Franklin Gothic Medium" panose="020B0603020102020204" pitchFamily="34" charset="0"/>
              </a:rPr>
              <a:t> </a:t>
            </a:r>
          </a:p>
          <a:p>
            <a:r>
              <a:rPr lang="en-US" sz="3600" dirty="0">
                <a:latin typeface="Franklin Gothic Medium" panose="020B0603020102020204" pitchFamily="34" charset="0"/>
              </a:rPr>
              <a:t> </a:t>
            </a:r>
          </a:p>
          <a:p>
            <a:r>
              <a:rPr lang="en-US" sz="3600" dirty="0">
                <a:latin typeface="Franklin Gothic Medium" panose="020B0603020102020204" pitchFamily="34" charset="0"/>
              </a:rPr>
              <a:t> </a:t>
            </a:r>
          </a:p>
          <a:p>
            <a:endParaRPr lang="en-US" sz="3600" dirty="0">
              <a:latin typeface="Franklin Gothic Medium" panose="020B0603020102020204" pitchFamily="34" charset="0"/>
            </a:endParaRPr>
          </a:p>
        </p:txBody>
      </p:sp>
      <p:sp>
        <p:nvSpPr>
          <p:cNvPr id="3" name="Title 2">
            <a:extLst>
              <a:ext uri="{FF2B5EF4-FFF2-40B4-BE49-F238E27FC236}">
                <a16:creationId xmlns:a16="http://schemas.microsoft.com/office/drawing/2014/main" id="{565DC4F1-4E07-0344-B19A-7FFBDCD022E5}"/>
              </a:ext>
            </a:extLst>
          </p:cNvPr>
          <p:cNvSpPr>
            <a:spLocks noGrp="1"/>
          </p:cNvSpPr>
          <p:nvPr>
            <p:ph type="title"/>
          </p:nvPr>
        </p:nvSpPr>
        <p:spPr/>
        <p:txBody>
          <a:bodyPr/>
          <a:lstStyle/>
          <a:p>
            <a:r>
              <a:rPr lang="en-US" sz="4800" dirty="0">
                <a:latin typeface="Franklin Gothic Medium" panose="020B0603020102020204" pitchFamily="34" charset="0"/>
              </a:rPr>
              <a:t>Post Visit</a:t>
            </a:r>
          </a:p>
        </p:txBody>
      </p:sp>
      <p:sp>
        <p:nvSpPr>
          <p:cNvPr id="4" name="Footer Placeholder 3">
            <a:extLst>
              <a:ext uri="{FF2B5EF4-FFF2-40B4-BE49-F238E27FC236}">
                <a16:creationId xmlns:a16="http://schemas.microsoft.com/office/drawing/2014/main" id="{30B5136A-1BF8-45D0-88D5-BDD28CA8EEE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4510106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0717" y="1239170"/>
            <a:ext cx="11522104" cy="4669666"/>
          </a:xfrm>
        </p:spPr>
        <p:txBody>
          <a:bodyPr/>
          <a:lstStyle/>
          <a:p>
            <a:pPr marL="571500" indent="-571500" eaLnBrk="1" hangingPunct="1">
              <a:buFont typeface="Arial" panose="020B0604020202020204" pitchFamily="34" charset="0"/>
              <a:buChar char="•"/>
            </a:pPr>
            <a:r>
              <a:rPr lang="en-US" sz="3600" b="1" dirty="0">
                <a:latin typeface="Franklin Gothic Medium" panose="020B0603020102020204" pitchFamily="34" charset="0"/>
                <a:ea typeface="ＭＳ Ｐゴシック" charset="0"/>
              </a:rPr>
              <a:t>Keep detailed notes of each meeting for each non-member.  </a:t>
            </a:r>
          </a:p>
          <a:p>
            <a:pPr marL="571500" indent="-571500" eaLnBrk="1" hangingPunct="1">
              <a:buFont typeface="Arial" panose="020B0604020202020204" pitchFamily="34" charset="0"/>
              <a:buChar char="•"/>
            </a:pPr>
            <a:r>
              <a:rPr lang="en-US" sz="3600" b="1" dirty="0">
                <a:latin typeface="Franklin Gothic Medium" panose="020B0603020102020204" pitchFamily="34" charset="0"/>
                <a:ea typeface="ＭＳ Ｐゴシック" charset="0"/>
              </a:rPr>
              <a:t>What are their issues? </a:t>
            </a:r>
          </a:p>
          <a:p>
            <a:pPr marL="571500" indent="-571500" eaLnBrk="1" hangingPunct="1">
              <a:buFont typeface="Arial" panose="020B0604020202020204" pitchFamily="34" charset="0"/>
              <a:buChar char="•"/>
            </a:pPr>
            <a:r>
              <a:rPr lang="en-US" sz="3600" b="1" dirty="0">
                <a:latin typeface="Franklin Gothic Medium" panose="020B0603020102020204" pitchFamily="34" charset="0"/>
                <a:ea typeface="ＭＳ Ｐゴシック" charset="0"/>
              </a:rPr>
              <a:t>Why are they not a member? </a:t>
            </a:r>
          </a:p>
          <a:p>
            <a:pPr marL="571500" indent="-571500" eaLnBrk="1" hangingPunct="1">
              <a:buFont typeface="Arial" panose="020B0604020202020204" pitchFamily="34" charset="0"/>
              <a:buChar char="•"/>
            </a:pPr>
            <a:r>
              <a:rPr lang="en-US" sz="3600" b="1" dirty="0">
                <a:latin typeface="Franklin Gothic Medium" panose="020B0603020102020204" pitchFamily="34" charset="0"/>
                <a:ea typeface="ＭＳ Ｐゴシック" charset="0"/>
              </a:rPr>
              <a:t>What did they seem interested in that the union can have a positive impact on?  </a:t>
            </a:r>
          </a:p>
          <a:p>
            <a:pPr marL="571500" indent="-571500" eaLnBrk="1" hangingPunct="1">
              <a:buFont typeface="Arial" panose="020B0604020202020204" pitchFamily="34" charset="0"/>
              <a:buChar char="•"/>
            </a:pPr>
            <a:r>
              <a:rPr lang="en-US" sz="3600" b="1" dirty="0">
                <a:latin typeface="Franklin Gothic Medium" panose="020B0603020102020204" pitchFamily="34" charset="0"/>
                <a:ea typeface="ＭＳ Ｐゴシック" charset="0"/>
              </a:rPr>
              <a:t>Always follow up on things you say you'll follow up on.</a:t>
            </a:r>
            <a:r>
              <a:rPr lang="en-US" sz="3600" b="1" dirty="0">
                <a:latin typeface="Franklin Gothic Medium" panose="020B0603020102020204" pitchFamily="34" charset="0"/>
                <a:ea typeface="ＭＳ Ｐゴシック" charset="0"/>
                <a:cs typeface="ＭＳ Ｐゴシック" charset="0"/>
              </a:rPr>
              <a:t> </a:t>
            </a:r>
          </a:p>
          <a:p>
            <a:endParaRPr lang="en-US" sz="3200" dirty="0">
              <a:latin typeface="Franklin Gothic Medium" panose="020B0603020102020204" pitchFamily="34" charset="0"/>
            </a:endParaRPr>
          </a:p>
        </p:txBody>
      </p:sp>
      <p:sp>
        <p:nvSpPr>
          <p:cNvPr id="116738" name="Title 1"/>
          <p:cNvSpPr>
            <a:spLocks noGrp="1"/>
          </p:cNvSpPr>
          <p:nvPr>
            <p:ph type="title"/>
          </p:nvPr>
        </p:nvSpPr>
        <p:spPr/>
        <p:txBody>
          <a:bodyPr>
            <a:spAutoFit/>
          </a:bodyPr>
          <a:lstStyle/>
          <a:p>
            <a:r>
              <a:rPr lang="en-US" sz="4800" dirty="0">
                <a:solidFill>
                  <a:srgbClr val="FFC000"/>
                </a:solidFill>
                <a:latin typeface="Franklin Gothic Medium" panose="020B0603020102020204" pitchFamily="34" charset="0"/>
              </a:rPr>
              <a:t>Assessments</a:t>
            </a:r>
          </a:p>
        </p:txBody>
      </p:sp>
      <p:sp>
        <p:nvSpPr>
          <p:cNvPr id="4" name="Footer Placeholder 3">
            <a:extLst>
              <a:ext uri="{FF2B5EF4-FFF2-40B4-BE49-F238E27FC236}">
                <a16:creationId xmlns:a16="http://schemas.microsoft.com/office/drawing/2014/main" id="{AA1BDD57-0577-4FE6-B12F-501EE504EE4F}"/>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26682822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3"/>
          <p:cNvSpPr>
            <a:spLocks noGrp="1"/>
          </p:cNvSpPr>
          <p:nvPr>
            <p:ph type="ctrTitle"/>
          </p:nvPr>
        </p:nvSpPr>
        <p:spPr/>
        <p:txBody>
          <a:bodyPr>
            <a:normAutofit/>
          </a:bodyPr>
          <a:lstStyle/>
          <a:p>
            <a:pPr eaLnBrk="1" hangingPunct="1"/>
            <a:r>
              <a:rPr lang="en-US" sz="4800" b="1" dirty="0">
                <a:latin typeface="Franklin Gothic Medium" panose="020B0603020102020204" pitchFamily="34" charset="0"/>
                <a:ea typeface="ＭＳ Ｐゴシック" charset="0"/>
              </a:rPr>
              <a:t>For gains to be made this work has to be systematic and consistent</a:t>
            </a:r>
            <a:br>
              <a:rPr lang="en-US" sz="4800" b="1" dirty="0">
                <a:latin typeface="Franklin Gothic Medium" panose="020B0603020102020204" pitchFamily="34" charset="0"/>
                <a:ea typeface="ＭＳ Ｐゴシック" charset="0"/>
              </a:rPr>
            </a:br>
            <a:endParaRPr lang="en-US" sz="4800" b="1" dirty="0">
              <a:latin typeface="Franklin Gothic Medium" panose="020B0603020102020204" pitchFamily="34" charset="0"/>
              <a:ea typeface="ＭＳ Ｐゴシック" charset="0"/>
            </a:endParaRPr>
          </a:p>
        </p:txBody>
      </p:sp>
      <p:sp>
        <p:nvSpPr>
          <p:cNvPr id="3" name="Footer Placeholder 3">
            <a:extLst>
              <a:ext uri="{FF2B5EF4-FFF2-40B4-BE49-F238E27FC236}">
                <a16:creationId xmlns:a16="http://schemas.microsoft.com/office/drawing/2014/main" id="{6FDF505E-2D24-498A-8FD7-ECB75DFBA6A3}"/>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05817426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09404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54040750-F526-7C45-9D84-95BEF00C0A16}"/>
              </a:ext>
            </a:extLst>
          </p:cNvPr>
          <p:cNvSpPr>
            <a:spLocks noGrp="1"/>
          </p:cNvSpPr>
          <p:nvPr>
            <p:ph idx="1"/>
          </p:nvPr>
        </p:nvSpPr>
        <p:spPr>
          <a:xfrm>
            <a:off x="481259" y="1097280"/>
            <a:ext cx="11261562" cy="3946208"/>
          </a:xfrm>
        </p:spPr>
        <p:txBody>
          <a:bodyPr/>
          <a:lstStyle/>
          <a:p>
            <a:pPr algn="ctr"/>
            <a:endParaRPr lang="en-US" dirty="0">
              <a:latin typeface="Franklin Gothic Medium" panose="020B0603020102020204" pitchFamily="34" charset="0"/>
            </a:endParaRPr>
          </a:p>
          <a:p>
            <a:pPr algn="ctr"/>
            <a:r>
              <a:rPr lang="en-US" sz="5400" b="1" dirty="0">
                <a:latin typeface="Franklin Gothic Medium" panose="020B0603020102020204" pitchFamily="34" charset="0"/>
              </a:rPr>
              <a:t>What can I do to contribute to meeting the goal of organizing and more engagement?</a:t>
            </a:r>
          </a:p>
          <a:p>
            <a:pPr algn="ctr"/>
            <a:endParaRPr lang="en-US" dirty="0">
              <a:latin typeface="Franklin Gothic Medium" panose="020B0603020102020204" pitchFamily="34" charset="0"/>
            </a:endParaRPr>
          </a:p>
        </p:txBody>
      </p:sp>
      <p:sp>
        <p:nvSpPr>
          <p:cNvPr id="2" name="Title 1">
            <a:extLst>
              <a:ext uri="{FF2B5EF4-FFF2-40B4-BE49-F238E27FC236}">
                <a16:creationId xmlns:a16="http://schemas.microsoft.com/office/drawing/2014/main" id="{CCFABDF2-7BD8-9B43-AB72-2D771F149A6C}"/>
              </a:ext>
            </a:extLst>
          </p:cNvPr>
          <p:cNvSpPr>
            <a:spLocks noGrp="1"/>
          </p:cNvSpPr>
          <p:nvPr>
            <p:ph type="title"/>
          </p:nvPr>
        </p:nvSpPr>
        <p:spPr/>
        <p:txBody>
          <a:bodyPr/>
          <a:lstStyle/>
          <a:p>
            <a:r>
              <a:rPr lang="en-US" sz="4800" dirty="0">
                <a:latin typeface="Franklin Gothic Medium" panose="020B0603020102020204" pitchFamily="34" charset="0"/>
              </a:rPr>
              <a:t>When You Go Home…Ask Yourself</a:t>
            </a:r>
          </a:p>
        </p:txBody>
      </p:sp>
      <p:sp>
        <p:nvSpPr>
          <p:cNvPr id="4" name="Footer Placeholder 3">
            <a:extLst>
              <a:ext uri="{FF2B5EF4-FFF2-40B4-BE49-F238E27FC236}">
                <a16:creationId xmlns:a16="http://schemas.microsoft.com/office/drawing/2014/main" id="{6BE7ABFD-EEFC-4156-A6C7-73F876AFE28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32438786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259" y="1270701"/>
            <a:ext cx="11261562" cy="4669666"/>
          </a:xfrm>
        </p:spPr>
        <p:txBody>
          <a:bodyPr>
            <a:noAutofit/>
          </a:bodyPr>
          <a:lstStyle/>
          <a:p>
            <a:r>
              <a:rPr lang="en-US" sz="2800" b="1" dirty="0">
                <a:latin typeface="Franklin Gothic Medium" panose="020B0603020102020204" pitchFamily="34" charset="0"/>
              </a:rPr>
              <a:t>What do you want to accomplish?</a:t>
            </a:r>
          </a:p>
          <a:p>
            <a:pPr lvl="1"/>
            <a:r>
              <a:rPr lang="en-US" sz="2400" b="1" dirty="0">
                <a:latin typeface="Franklin Gothic Medium" panose="020B0603020102020204" pitchFamily="34" charset="0"/>
              </a:rPr>
              <a:t>Make Members Understand Value</a:t>
            </a:r>
          </a:p>
          <a:p>
            <a:r>
              <a:rPr lang="en-US" sz="2800" b="1" dirty="0">
                <a:latin typeface="Franklin Gothic Medium" panose="020B0603020102020204" pitchFamily="34" charset="0"/>
              </a:rPr>
              <a:t>Goals? </a:t>
            </a:r>
          </a:p>
          <a:p>
            <a:pPr lvl="1"/>
            <a:r>
              <a:rPr lang="en-US" sz="2400" b="1" dirty="0">
                <a:latin typeface="Franklin Gothic Medium" panose="020B0603020102020204" pitchFamily="34" charset="0"/>
              </a:rPr>
              <a:t>Showcase what the Union Does to Enhance Standard of living, lifestyle</a:t>
            </a:r>
          </a:p>
          <a:p>
            <a:r>
              <a:rPr lang="en-US" sz="2800" b="1" dirty="0">
                <a:latin typeface="Franklin Gothic Medium" panose="020B0603020102020204" pitchFamily="34" charset="0"/>
              </a:rPr>
              <a:t>Objectives</a:t>
            </a:r>
          </a:p>
          <a:p>
            <a:pPr lvl="1"/>
            <a:r>
              <a:rPr lang="en-US" sz="2400" b="1" dirty="0">
                <a:latin typeface="Franklin Gothic Medium" panose="020B0603020102020204" pitchFamily="34" charset="0"/>
              </a:rPr>
              <a:t>Communicate Better</a:t>
            </a:r>
          </a:p>
          <a:p>
            <a:pPr lvl="1"/>
            <a:r>
              <a:rPr lang="en-US" sz="2400" b="1" dirty="0">
                <a:latin typeface="Franklin Gothic Medium" panose="020B0603020102020204" pitchFamily="34" charset="0"/>
              </a:rPr>
              <a:t>Highlight Everything We Do</a:t>
            </a:r>
          </a:p>
          <a:p>
            <a:r>
              <a:rPr lang="en-US" sz="2800" b="1" dirty="0">
                <a:latin typeface="Franklin Gothic Medium" panose="020B0603020102020204" pitchFamily="34" charset="0"/>
              </a:rPr>
              <a:t>Measureable</a:t>
            </a:r>
          </a:p>
          <a:p>
            <a:pPr lvl="1"/>
            <a:r>
              <a:rPr lang="en-US" sz="2400" b="1" dirty="0">
                <a:latin typeface="Franklin Gothic Medium" panose="020B0603020102020204" pitchFamily="34" charset="0"/>
              </a:rPr>
              <a:t>Increase interest</a:t>
            </a:r>
          </a:p>
          <a:p>
            <a:pPr lvl="1"/>
            <a:r>
              <a:rPr lang="en-US" sz="2400" b="1" dirty="0">
                <a:latin typeface="Franklin Gothic Medium" panose="020B0603020102020204" pitchFamily="34" charset="0"/>
              </a:rPr>
              <a:t>Increase members</a:t>
            </a:r>
          </a:p>
          <a:p>
            <a:pPr lvl="1"/>
            <a:endParaRPr lang="en-US" sz="2400" b="1" dirty="0">
              <a:latin typeface="Franklin Gothic Medium" panose="020B0603020102020204" pitchFamily="34" charset="0"/>
            </a:endParaRPr>
          </a:p>
          <a:p>
            <a:endParaRPr lang="en-US" sz="1800" b="1" dirty="0">
              <a:latin typeface="Franklin Gothic Medium" panose="020B0603020102020204" pitchFamily="34" charset="0"/>
            </a:endParaRPr>
          </a:p>
        </p:txBody>
      </p:sp>
      <p:sp>
        <p:nvSpPr>
          <p:cNvPr id="2" name="Title 1"/>
          <p:cNvSpPr>
            <a:spLocks noGrp="1"/>
          </p:cNvSpPr>
          <p:nvPr>
            <p:ph type="title"/>
          </p:nvPr>
        </p:nvSpPr>
        <p:spPr/>
        <p:txBody>
          <a:bodyPr/>
          <a:lstStyle/>
          <a:p>
            <a:r>
              <a:rPr lang="en-US" sz="5400" b="1" dirty="0">
                <a:solidFill>
                  <a:srgbClr val="FFC000"/>
                </a:solidFill>
                <a:latin typeface="Franklin Gothic Medium" panose="020B0603020102020204" pitchFamily="34" charset="0"/>
              </a:rPr>
              <a:t>Goals/Objectives</a:t>
            </a:r>
          </a:p>
        </p:txBody>
      </p:sp>
      <p:sp>
        <p:nvSpPr>
          <p:cNvPr id="4" name="Footer Placeholder 3">
            <a:extLst>
              <a:ext uri="{FF2B5EF4-FFF2-40B4-BE49-F238E27FC236}">
                <a16:creationId xmlns:a16="http://schemas.microsoft.com/office/drawing/2014/main" id="{07ED8983-C24C-4C1B-BC01-A04A43D29135}"/>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2266403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5221" y="1396918"/>
            <a:ext cx="11261558" cy="2270710"/>
          </a:xfrm>
        </p:spPr>
        <p:txBody>
          <a:bodyPr>
            <a:normAutofit/>
          </a:bodyPr>
          <a:lstStyle/>
          <a:p>
            <a:pPr eaLnBrk="1" hangingPunct="1"/>
            <a:r>
              <a:rPr lang="en-US" sz="5400" b="1" dirty="0">
                <a:latin typeface="Franklin Gothic Medium" panose="020B0603020102020204" pitchFamily="34" charset="0"/>
                <a:ea typeface="ＭＳ Ｐゴシック" charset="0"/>
              </a:rPr>
              <a:t>Time Concerns</a:t>
            </a:r>
            <a:br>
              <a:rPr lang="en-US" sz="5400" b="1" dirty="0">
                <a:latin typeface="Franklin Gothic Medium" panose="020B0603020102020204" pitchFamily="34" charset="0"/>
                <a:ea typeface="ＭＳ Ｐゴシック" charset="0"/>
              </a:rPr>
            </a:br>
            <a:r>
              <a:rPr lang="en-US" sz="5400" b="1" dirty="0">
                <a:latin typeface="Franklin Gothic Medium" panose="020B0603020102020204" pitchFamily="34" charset="0"/>
                <a:ea typeface="ＭＳ Ｐゴシック" charset="0"/>
              </a:rPr>
              <a:t>Breaking Concerns</a:t>
            </a:r>
            <a:br>
              <a:rPr lang="en-US" sz="4800" dirty="0">
                <a:latin typeface="Franklin Gothic Medium" panose="020B0603020102020204" pitchFamily="34" charset="0"/>
                <a:ea typeface="ＭＳ Ｐゴシック" charset="0"/>
                <a:cs typeface="ＭＳ Ｐゴシック" charset="0"/>
              </a:rPr>
            </a:br>
            <a:endParaRPr lang="en-US" sz="4800" dirty="0">
              <a:latin typeface="Franklin Gothic Medium" panose="020B0603020102020204" pitchFamily="34" charset="0"/>
              <a:ea typeface="ＭＳ Ｐゴシック" charset="0"/>
              <a:cs typeface="ＭＳ Ｐゴシック" charset="0"/>
            </a:endParaRPr>
          </a:p>
        </p:txBody>
      </p:sp>
      <p:sp>
        <p:nvSpPr>
          <p:cNvPr id="7171" name="Subtitle 2"/>
          <p:cNvSpPr>
            <a:spLocks noGrp="1"/>
          </p:cNvSpPr>
          <p:nvPr>
            <p:ph type="subTitle" idx="1"/>
          </p:nvPr>
        </p:nvSpPr>
        <p:spPr>
          <a:xfrm>
            <a:off x="1524000" y="3805320"/>
            <a:ext cx="9144000" cy="1655762"/>
          </a:xfrm>
        </p:spPr>
        <p:txBody>
          <a:bodyPr>
            <a:normAutofit/>
          </a:bodyPr>
          <a:lstStyle/>
          <a:p>
            <a:pPr eaLnBrk="1" hangingPunct="1"/>
            <a:r>
              <a:rPr lang="en-US" sz="4000" b="1" dirty="0">
                <a:solidFill>
                  <a:srgbClr val="FF0000"/>
                </a:solidFill>
                <a:latin typeface="Franklin Gothic Medium" panose="020B0603020102020204" pitchFamily="34" charset="0"/>
                <a:ea typeface="ＭＳ Ｐゴシック" charset="0"/>
                <a:cs typeface="ＭＳ Ｐゴシック" charset="0"/>
              </a:rPr>
              <a:t>How Do I Add Membership </a:t>
            </a:r>
          </a:p>
          <a:p>
            <a:pPr eaLnBrk="1" hangingPunct="1"/>
            <a:r>
              <a:rPr lang="en-US" sz="4000" b="1" dirty="0">
                <a:solidFill>
                  <a:srgbClr val="FF0000"/>
                </a:solidFill>
                <a:latin typeface="Franklin Gothic Medium" panose="020B0603020102020204" pitchFamily="34" charset="0"/>
                <a:ea typeface="ＭＳ Ｐゴシック" charset="0"/>
                <a:cs typeface="ＭＳ Ｐゴシック" charset="0"/>
              </a:rPr>
              <a:t>Development Into My Day?</a:t>
            </a:r>
          </a:p>
        </p:txBody>
      </p:sp>
      <p:sp>
        <p:nvSpPr>
          <p:cNvPr id="4" name="Footer Placeholder 3">
            <a:extLst>
              <a:ext uri="{FF2B5EF4-FFF2-40B4-BE49-F238E27FC236}">
                <a16:creationId xmlns:a16="http://schemas.microsoft.com/office/drawing/2014/main" id="{BFCB58AC-A397-4924-A5F9-588C2E831A5D}"/>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125292921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5400" dirty="0">
                <a:latin typeface="Franklin Gothic Medium" panose="020B0603020102020204" pitchFamily="34" charset="0"/>
              </a:rPr>
              <a:t>Baby Steps</a:t>
            </a:r>
            <a:br>
              <a:rPr lang="en-US" sz="4800" dirty="0">
                <a:latin typeface="Franklin Gothic Medium" panose="020B0603020102020204" pitchFamily="34" charset="0"/>
              </a:rPr>
            </a:br>
            <a:endParaRPr lang="en-US" sz="54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A2DFBB7E-E5F7-49ED-8076-6C7D080FCE69}"/>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90257382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2153663"/>
            <a:ext cx="12192000" cy="2270710"/>
          </a:xfrm>
        </p:spPr>
        <p:txBody>
          <a:bodyPr/>
          <a:lstStyle/>
          <a:p>
            <a:r>
              <a:rPr lang="en-US" sz="4800" dirty="0">
                <a:solidFill>
                  <a:srgbClr val="FF0000"/>
                </a:solidFill>
                <a:latin typeface="Franklin Gothic Medium" panose="020B0603020102020204" pitchFamily="34" charset="0"/>
              </a:rPr>
              <a:t>Our mindset must go from should… to must</a:t>
            </a:r>
            <a:br>
              <a:rPr lang="en-US" sz="4800" dirty="0">
                <a:latin typeface="Franklin Gothic Medium" panose="020B0603020102020204" pitchFamily="34" charset="0"/>
              </a:rPr>
            </a:br>
            <a:endParaRPr lang="en-US" sz="4800" dirty="0">
              <a:latin typeface="Franklin Gothic Medium" panose="020B0603020102020204" pitchFamily="34" charset="0"/>
            </a:endParaRPr>
          </a:p>
        </p:txBody>
      </p:sp>
      <p:sp>
        <p:nvSpPr>
          <p:cNvPr id="3" name="Footer Placeholder 3">
            <a:extLst>
              <a:ext uri="{FF2B5EF4-FFF2-40B4-BE49-F238E27FC236}">
                <a16:creationId xmlns:a16="http://schemas.microsoft.com/office/drawing/2014/main" id="{DA1A1ABD-4130-4F56-B877-0FCA394537AC}"/>
              </a:ext>
            </a:extLst>
          </p:cNvPr>
          <p:cNvSpPr>
            <a:spLocks noGrp="1"/>
          </p:cNvSpPr>
          <p:nvPr>
            <p:ph type="ftr" sz="quarter" idx="11"/>
          </p:nvPr>
        </p:nvSpPr>
        <p:spPr>
          <a:xfrm>
            <a:off x="1005840" y="6309359"/>
            <a:ext cx="6400800" cy="338328"/>
          </a:xfrm>
        </p:spPr>
        <p:txBody>
          <a:bodyPr/>
          <a:lstStyle/>
          <a:p>
            <a:pPr>
              <a:defRPr/>
            </a:pPr>
            <a:r>
              <a:rPr lang="en-US" dirty="0"/>
              <a:t>NYSPFFA Labor Conference, Binghamton NY, Feb 24-26 2020</a:t>
            </a:r>
          </a:p>
        </p:txBody>
      </p:sp>
    </p:spTree>
    <p:extLst>
      <p:ext uri="{BB962C8B-B14F-4D97-AF65-F5344CB8AC3E}">
        <p14:creationId xmlns:p14="http://schemas.microsoft.com/office/powerpoint/2010/main" val="4083423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2&quot; unique_id=&quot;10317&quot;&gt;&lt;object type=&quot;3&quot; unique_id=&quot;10318&quot;&gt;&lt;property id=&quot;20148&quot; value=&quot;5&quot;/&gt;&lt;property id=&quot;20300&quot; value=&quot;Slide 1&quot;/&gt;&lt;property id=&quot;20307&quot; value=&quot;279&quot;/&gt;&lt;/object&gt;&lt;object type=&quot;3&quot; unique_id=&quot;10319&quot;&gt;&lt;property id=&quot;20148&quot; value=&quot;5&quot;/&gt;&lt;property id=&quot;20300&quot; value=&quot;Slide 2 - &amp;quot;General President’s Office&amp;quot;&quot;/&gt;&lt;property id=&quot;20307&quot; value=&quot;280&quot;/&gt;&lt;/object&gt;&lt;object type=&quot;3&quot; unique_id=&quot;10350&quot;&gt;&lt;property id=&quot;20148&quot; value=&quot;5&quot;/&gt;&lt;property id=&quot;20300&quot; value=&quot;Slide 3 - &amp;quot;General Secretary-Treasurer’s Office  &amp;quot;&quot;/&gt;&lt;property id=&quot;20307&quot; value=&quot;281&quot;/&gt;&lt;/object&gt;&lt;/object&gt;&lt;object type=&quot;8&quot; unique_id=&quot;10325&quot;&gt;&lt;/object&gt;&lt;/object&gt;&lt;/database&gt;"/>
  <p:tag name="SECTOMILLISECCONVERTED" val="1"/>
</p:tagLst>
</file>

<file path=ppt/theme/theme1.xml><?xml version="1.0" encoding="utf-8"?>
<a:theme xmlns:a="http://schemas.openxmlformats.org/drawingml/2006/main" name="Slide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LTS2018_PPT_Template_4x3.potx" id="{89504AF7-F1BF-4D7B-AB87-BB68FE08A508}" vid="{55531C3C-6383-4CAB-A9C7-934731D42B83}"/>
    </a:ext>
  </a:extLst>
</a:theme>
</file>

<file path=ppt/theme/theme2.xml><?xml version="1.0" encoding="utf-8"?>
<a:theme xmlns:a="http://schemas.openxmlformats.org/drawingml/2006/main" name="Custom Slide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3549</TotalTime>
  <Words>2949</Words>
  <Application>Microsoft Office PowerPoint</Application>
  <PresentationFormat>Widescreen</PresentationFormat>
  <Paragraphs>454</Paragraphs>
  <Slides>104</Slides>
  <Notes>21</Notes>
  <HiddenSlides>0</HiddenSlides>
  <MMClips>8</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104</vt:i4>
      </vt:variant>
    </vt:vector>
  </HeadingPairs>
  <TitlesOfParts>
    <vt:vector size="111" baseType="lpstr">
      <vt:lpstr>Arial</vt:lpstr>
      <vt:lpstr>Bebas Neue</vt:lpstr>
      <vt:lpstr>Calibri</vt:lpstr>
      <vt:lpstr>Calibri Light</vt:lpstr>
      <vt:lpstr>Franklin Gothic Medium</vt:lpstr>
      <vt:lpstr>Slide Master</vt:lpstr>
      <vt:lpstr>Custom Slide Master</vt:lpstr>
      <vt:lpstr>Strengthening Member Engagement In Preparation    For Future Battles </vt:lpstr>
      <vt:lpstr>PowerPoint Presentation</vt:lpstr>
      <vt:lpstr>PowerPoint Presentation</vt:lpstr>
      <vt:lpstr>This Is An Open Discussion  No Judgments  No Right or Wrong Answers  One Size Doesn’t Fit All </vt:lpstr>
      <vt:lpstr>Brainstorming  Breakthrough… Discard Old Thinking  Push Outside Your Comfort Zone  Push Outside Your Role In The Union </vt:lpstr>
      <vt:lpstr>There Is No Magic Bullet To This    Just Because It Hasn’t Worked Doesn’t Mean It Won’t </vt:lpstr>
      <vt:lpstr>It’s Not A Campaign  It’s Not PR  It’s Not Communications</vt:lpstr>
      <vt:lpstr>It’s About Change</vt:lpstr>
      <vt:lpstr>Changing The Culture Changing Attitudes</vt:lpstr>
      <vt:lpstr>“I communicate, but the members don’t pay attention…they don’t care.”  “I send E-Mails… They Don’t Read Them!”  “My members don’t give a shit about the issues.”  “It’s always the same 4-5 people doing all of the work.” </vt:lpstr>
      <vt:lpstr>WHY????</vt:lpstr>
      <vt:lpstr>WE ARE UNDER ATTACK!</vt:lpstr>
      <vt:lpstr>Alarm Bells Are Going Off  Sirens Are Sounding</vt:lpstr>
      <vt:lpstr>Too often in our union, we ignore alarms -- not because we’re not listening, but because we have become numb.  We get used to doing business the same way for every situation.  Too often… We get too comfortable…</vt:lpstr>
      <vt:lpstr>Our Future is At Stake</vt:lpstr>
      <vt:lpstr>PowerPoint Presentation</vt:lpstr>
      <vt:lpstr>Why Target Fire Fighters?</vt:lpstr>
      <vt:lpstr>Fighting Against Stereotypes</vt:lpstr>
      <vt:lpstr>PowerPoint Presentation</vt:lpstr>
      <vt:lpstr>WHERE DO MEMBERS GET THEIR INFO?</vt:lpstr>
      <vt:lpstr>History of Messaging- How We Got Here</vt:lpstr>
      <vt:lpstr>Quick History of Mass Media</vt:lpstr>
      <vt:lpstr>Quick History of Mass Media</vt:lpstr>
      <vt:lpstr>Quick History of Mass Media</vt:lpstr>
      <vt:lpstr>BRAINWASHING OR MESSAGING??</vt:lpstr>
      <vt:lpstr>BRAINWASHING OR MESSAGING??</vt:lpstr>
      <vt:lpstr>Influence of Fake News </vt:lpstr>
      <vt:lpstr>FAKE NEWS</vt:lpstr>
      <vt:lpstr>Parody Sites Taken as Real News</vt:lpstr>
      <vt:lpstr>Memes with Celebrities</vt:lpstr>
      <vt:lpstr>Your Role In Strengthening Messaging</vt:lpstr>
      <vt:lpstr>Win the Battle at the Kitchen Table</vt:lpstr>
      <vt:lpstr>THINK OF… SURROGATES</vt:lpstr>
      <vt:lpstr>PowerPoint Presentation</vt:lpstr>
      <vt:lpstr>Show Your Members Value</vt:lpstr>
      <vt:lpstr>DON’T ASSUME…</vt:lpstr>
      <vt:lpstr>How Does Your Local Operate?</vt:lpstr>
      <vt:lpstr>PowerPoint Presentation</vt:lpstr>
      <vt:lpstr>How are we getting there?</vt:lpstr>
      <vt:lpstr>The Rule Of Finite Resources</vt:lpstr>
      <vt:lpstr>Serves as an ongoing reminder of the project’s strategic objectives  Their value in setting expectations, buy-in, and quickly updating stakeholders</vt:lpstr>
      <vt:lpstr> Building Strong Locals Through  Internal Organizing  </vt:lpstr>
      <vt:lpstr>Internal organizing is about strengthening our union.  Members will only remain in our union if it is a powerful organization that gets results.  Stronger Unions = members who see themselves with a duty and obligation to stay informed and involved</vt:lpstr>
      <vt:lpstr>Our Strength- Membership Density</vt:lpstr>
      <vt:lpstr>PowerPoint Presentation</vt:lpstr>
      <vt:lpstr> What are we going to do? </vt:lpstr>
      <vt:lpstr>Systematic personal contact  </vt:lpstr>
      <vt:lpstr>“Internal Organizing Committee” must make one-on-one or small group contact with every fire fighter </vt:lpstr>
      <vt:lpstr>You have to go after them  We’re not salesman selling a product  It’s not always a presentation  Active listening is key</vt:lpstr>
      <vt:lpstr>We can do more together through the IAFF than we can as individual employees  </vt:lpstr>
      <vt:lpstr>  Talking Union  </vt:lpstr>
      <vt:lpstr>PowerPoint Presentation</vt:lpstr>
      <vt:lpstr>Just because we are delivering information doesn’t mean we are communicating</vt:lpstr>
      <vt:lpstr>PowerPoint Presentation</vt:lpstr>
      <vt:lpstr>CHAIR </vt:lpstr>
      <vt:lpstr>24/7 Communications World </vt:lpstr>
      <vt:lpstr>Members have A LOT of channels </vt:lpstr>
      <vt:lpstr>PowerPoint Presentation</vt:lpstr>
      <vt:lpstr>Developing Common Vision</vt:lpstr>
      <vt:lpstr>LOCAL FOCUS </vt:lpstr>
      <vt:lpstr>How many of you organized your local? </vt:lpstr>
      <vt:lpstr>Most locals have a long history and current leaders never had to organize</vt:lpstr>
      <vt:lpstr>In representation efforts our message  is laser focused</vt:lpstr>
      <vt:lpstr>After a union wins, we let our guard down and run the local’s daily operations</vt:lpstr>
      <vt:lpstr>Membership turns over, old guard disappears   No one remembers, why our union?</vt:lpstr>
      <vt:lpstr>PowerPoint Presentation</vt:lpstr>
      <vt:lpstr>No union/labor education </vt:lpstr>
      <vt:lpstr>The Current Situation </vt:lpstr>
      <vt:lpstr>Membership engagement/communications  should never stop!  It’s an ongoing activity   It’s like you are always in  a representation election</vt:lpstr>
      <vt:lpstr>PowerPoint Presentation</vt:lpstr>
      <vt:lpstr>Do new members receive a quality introduction to their/your union?  Do you have an on-going  education program?</vt:lpstr>
      <vt:lpstr>Incorporate member activity  around issues &amp; services </vt:lpstr>
      <vt:lpstr>Why Should People Want To…</vt:lpstr>
      <vt:lpstr>PowerPoint Presentation</vt:lpstr>
      <vt:lpstr>Why IAFF</vt:lpstr>
      <vt:lpstr>PowerPoint Presentation</vt:lpstr>
      <vt:lpstr>  Using Your Duty Roster as a Roadmap To Fulfill Your call to action    </vt:lpstr>
      <vt:lpstr>The Stop Light Method The Stop Light Method The Stop Light Method</vt:lpstr>
      <vt:lpstr>Color Coding</vt:lpstr>
      <vt:lpstr>PowerPoint Presentation</vt:lpstr>
      <vt:lpstr>Process</vt:lpstr>
      <vt:lpstr>PowerPoint Presentation</vt:lpstr>
      <vt:lpstr>Before The Visit </vt:lpstr>
      <vt:lpstr>Assessment/Database Information</vt:lpstr>
      <vt:lpstr>The Firehouse</vt:lpstr>
      <vt:lpstr>Items To Bring </vt:lpstr>
      <vt:lpstr>One-on-One Basics</vt:lpstr>
      <vt:lpstr>Station Visit Agenda </vt:lpstr>
      <vt:lpstr>What to Listening for From Discussion</vt:lpstr>
      <vt:lpstr>The Big Idea </vt:lpstr>
      <vt:lpstr>Post Visit</vt:lpstr>
      <vt:lpstr>Assessments</vt:lpstr>
      <vt:lpstr>For gains to be made this work has to be systematic and consistent </vt:lpstr>
      <vt:lpstr>PowerPoint Presentation</vt:lpstr>
      <vt:lpstr>When You Go Home…Ask Yourself</vt:lpstr>
      <vt:lpstr>Goals/Objectives</vt:lpstr>
      <vt:lpstr>Time Concerns Breaking Concerns </vt:lpstr>
      <vt:lpstr>Baby Steps </vt:lpstr>
      <vt:lpstr>Our mindset must go from should… to must </vt:lpstr>
      <vt:lpstr>PowerPoint Presentation</vt:lpstr>
      <vt:lpstr>We Stand on Our Brothers Shoulders</vt:lpstr>
      <vt:lpstr>What is Our Legacy?</vt:lpstr>
      <vt:lpstr>I Will Get To It Someday</vt:lpstr>
      <vt:lpstr>PowerPoint Presentation</vt:lpstr>
    </vt:vector>
  </TitlesOfParts>
  <Company>CC Design Group,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Vinci, Matt</dc:creator>
  <cp:lastModifiedBy>Treglio, Mark</cp:lastModifiedBy>
  <cp:revision>329</cp:revision>
  <cp:lastPrinted>2017-10-06T17:02:58Z</cp:lastPrinted>
  <dcterms:created xsi:type="dcterms:W3CDTF">2009-11-24T05:31:26Z</dcterms:created>
  <dcterms:modified xsi:type="dcterms:W3CDTF">2020-02-20T04:22:48Z</dcterms:modified>
</cp:coreProperties>
</file>