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81" r:id="rId5"/>
    <p:sldId id="282" r:id="rId6"/>
    <p:sldId id="286" r:id="rId7"/>
    <p:sldId id="284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85" r:id="rId16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E113D1-27ED-AD16-FFB2-79795206D8CC}" v="950" dt="2019-06-16T15:38:31.9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68" autoAdjust="0"/>
    <p:restoredTop sz="94590" autoAdjust="0"/>
  </p:normalViewPr>
  <p:slideViewPr>
    <p:cSldViewPr snapToGrid="0">
      <p:cViewPr>
        <p:scale>
          <a:sx n="80" d="100"/>
          <a:sy n="80" d="100"/>
        </p:scale>
        <p:origin x="-58" y="3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3" y="1028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-2275" y="-77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Ruhlen" userId="S::sruhlen@satterlaw.onmicrosoft.com::109227e5-f954-45ae-8689-17144b9cf49d" providerId="AD" clId="Web-{CFE113D1-27ED-AD16-FFB2-79795206D8CC}"/>
    <pc:docChg chg="addSld delSld modSld sldOrd">
      <pc:chgData name="Sarah Ruhlen" userId="S::sruhlen@satterlaw.onmicrosoft.com::109227e5-f954-45ae-8689-17144b9cf49d" providerId="AD" clId="Web-{CFE113D1-27ED-AD16-FFB2-79795206D8CC}" dt="2019-06-16T15:43:33.344" v="3458" actId="20577"/>
      <pc:docMkLst>
        <pc:docMk/>
      </pc:docMkLst>
      <pc:sldChg chg="modSp ord">
        <pc:chgData name="Sarah Ruhlen" userId="S::sruhlen@satterlaw.onmicrosoft.com::109227e5-f954-45ae-8689-17144b9cf49d" providerId="AD" clId="Web-{CFE113D1-27ED-AD16-FFB2-79795206D8CC}" dt="2019-06-16T12:30:34.235" v="14" actId="20577"/>
        <pc:sldMkLst>
          <pc:docMk/>
          <pc:sldMk cId="1783290925" sldId="269"/>
        </pc:sldMkLst>
        <pc:spChg chg="mod">
          <ac:chgData name="Sarah Ruhlen" userId="S::sruhlen@satterlaw.onmicrosoft.com::109227e5-f954-45ae-8689-17144b9cf49d" providerId="AD" clId="Web-{CFE113D1-27ED-AD16-FFB2-79795206D8CC}" dt="2019-06-16T12:30:34.235" v="14" actId="20577"/>
          <ac:spMkLst>
            <pc:docMk/>
            <pc:sldMk cId="1783290925" sldId="269"/>
            <ac:spMk id="3" creationId="{00000000-0000-0000-0000-000000000000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2:53:42.019" v="40" actId="20577"/>
        <pc:sldMkLst>
          <pc:docMk/>
          <pc:sldMk cId="3096396982" sldId="271"/>
        </pc:sldMkLst>
        <pc:spChg chg="mod">
          <ac:chgData name="Sarah Ruhlen" userId="S::sruhlen@satterlaw.onmicrosoft.com::109227e5-f954-45ae-8689-17144b9cf49d" providerId="AD" clId="Web-{CFE113D1-27ED-AD16-FFB2-79795206D8CC}" dt="2019-06-16T12:53:42.019" v="40" actId="20577"/>
          <ac:spMkLst>
            <pc:docMk/>
            <pc:sldMk cId="3096396982" sldId="271"/>
            <ac:spMk id="2" creationId="{00000000-0000-0000-0000-000000000000}"/>
          </ac:spMkLst>
        </pc:spChg>
        <pc:spChg chg="mod">
          <ac:chgData name="Sarah Ruhlen" userId="S::sruhlen@satterlaw.onmicrosoft.com::109227e5-f954-45ae-8689-17144b9cf49d" providerId="AD" clId="Web-{CFE113D1-27ED-AD16-FFB2-79795206D8CC}" dt="2019-06-16T12:32:13.847" v="32" actId="20577"/>
          <ac:spMkLst>
            <pc:docMk/>
            <pc:sldMk cId="3096396982" sldId="271"/>
            <ac:spMk id="3" creationId="{00000000-0000-0000-0000-000000000000}"/>
          </ac:spMkLst>
        </pc:spChg>
        <pc:picChg chg="ord">
          <ac:chgData name="Sarah Ruhlen" userId="S::sruhlen@satterlaw.onmicrosoft.com::109227e5-f954-45ae-8689-17144b9cf49d" providerId="AD" clId="Web-{CFE113D1-27ED-AD16-FFB2-79795206D8CC}" dt="2019-06-16T12:45:57.649" v="34"/>
          <ac:picMkLst>
            <pc:docMk/>
            <pc:sldMk cId="3096396982" sldId="271"/>
            <ac:picMk id="4" creationId="{00000000-0000-0000-0000-000000000000}"/>
          </ac:picMkLst>
        </pc:picChg>
      </pc:sldChg>
      <pc:sldChg chg="modSp ord">
        <pc:chgData name="Sarah Ruhlen" userId="S::sruhlen@satterlaw.onmicrosoft.com::109227e5-f954-45ae-8689-17144b9cf49d" providerId="AD" clId="Web-{CFE113D1-27ED-AD16-FFB2-79795206D8CC}" dt="2019-06-16T12:31:37.705" v="24" actId="20577"/>
        <pc:sldMkLst>
          <pc:docMk/>
          <pc:sldMk cId="2921347456" sldId="272"/>
        </pc:sldMkLst>
        <pc:spChg chg="mod">
          <ac:chgData name="Sarah Ruhlen" userId="S::sruhlen@satterlaw.onmicrosoft.com::109227e5-f954-45ae-8689-17144b9cf49d" providerId="AD" clId="Web-{CFE113D1-27ED-AD16-FFB2-79795206D8CC}" dt="2019-06-16T12:31:37.705" v="24" actId="20577"/>
          <ac:spMkLst>
            <pc:docMk/>
            <pc:sldMk cId="2921347456" sldId="272"/>
            <ac:spMk id="3" creationId="{00000000-0000-0000-0000-000000000000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2:33:55.193" v="33" actId="20577"/>
        <pc:sldMkLst>
          <pc:docMk/>
          <pc:sldMk cId="3555844427" sldId="273"/>
        </pc:sldMkLst>
        <pc:spChg chg="mod">
          <ac:chgData name="Sarah Ruhlen" userId="S::sruhlen@satterlaw.onmicrosoft.com::109227e5-f954-45ae-8689-17144b9cf49d" providerId="AD" clId="Web-{CFE113D1-27ED-AD16-FFB2-79795206D8CC}" dt="2019-06-16T12:33:55.193" v="33" actId="20577"/>
          <ac:spMkLst>
            <pc:docMk/>
            <pc:sldMk cId="3555844427" sldId="273"/>
            <ac:spMk id="3" creationId="{00000000-0000-0000-0000-000000000000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38:31.983" v="3439" actId="20577"/>
        <pc:sldMkLst>
          <pc:docMk/>
          <pc:sldMk cId="3107808460" sldId="283"/>
        </pc:sldMkLst>
        <pc:spChg chg="mod">
          <ac:chgData name="Sarah Ruhlen" userId="S::sruhlen@satterlaw.onmicrosoft.com::109227e5-f954-45ae-8689-17144b9cf49d" providerId="AD" clId="Web-{CFE113D1-27ED-AD16-FFB2-79795206D8CC}" dt="2019-06-16T15:38:31.983" v="3439" actId="20577"/>
          <ac:spMkLst>
            <pc:docMk/>
            <pc:sldMk cId="3107808460" sldId="283"/>
            <ac:spMk id="3" creationId="{00000000-0000-0000-0000-000000000000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39:55.190" v="3444" actId="20577"/>
        <pc:sldMkLst>
          <pc:docMk/>
          <pc:sldMk cId="310966308" sldId="285"/>
        </pc:sldMkLst>
        <pc:spChg chg="mod">
          <ac:chgData name="Sarah Ruhlen" userId="S::sruhlen@satterlaw.onmicrosoft.com::109227e5-f954-45ae-8689-17144b9cf49d" providerId="AD" clId="Web-{CFE113D1-27ED-AD16-FFB2-79795206D8CC}" dt="2019-06-16T15:39:55.190" v="3444" actId="20577"/>
          <ac:spMkLst>
            <pc:docMk/>
            <pc:sldMk cId="310966308" sldId="285"/>
            <ac:spMk id="3" creationId="{974025F8-E891-4C5B-94FE-7386E9A26409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40:31.679" v="3447" actId="20577"/>
        <pc:sldMkLst>
          <pc:docMk/>
          <pc:sldMk cId="2645348412" sldId="287"/>
        </pc:sldMkLst>
        <pc:spChg chg="mod">
          <ac:chgData name="Sarah Ruhlen" userId="S::sruhlen@satterlaw.onmicrosoft.com::109227e5-f954-45ae-8689-17144b9cf49d" providerId="AD" clId="Web-{CFE113D1-27ED-AD16-FFB2-79795206D8CC}" dt="2019-06-16T15:40:31.679" v="3447" actId="20577"/>
          <ac:spMkLst>
            <pc:docMk/>
            <pc:sldMk cId="2645348412" sldId="287"/>
            <ac:spMk id="3" creationId="{974025F8-E891-4C5B-94FE-7386E9A26409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42:13.274" v="3456" actId="20577"/>
        <pc:sldMkLst>
          <pc:docMk/>
          <pc:sldMk cId="2870902314" sldId="288"/>
        </pc:sldMkLst>
        <pc:spChg chg="mod">
          <ac:chgData name="Sarah Ruhlen" userId="S::sruhlen@satterlaw.onmicrosoft.com::109227e5-f954-45ae-8689-17144b9cf49d" providerId="AD" clId="Web-{CFE113D1-27ED-AD16-FFB2-79795206D8CC}" dt="2019-06-16T15:42:13.274" v="3456" actId="20577"/>
          <ac:spMkLst>
            <pc:docMk/>
            <pc:sldMk cId="2870902314" sldId="288"/>
            <ac:spMk id="3" creationId="{974025F8-E891-4C5B-94FE-7386E9A26409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41:06.130" v="3450" actId="20577"/>
        <pc:sldMkLst>
          <pc:docMk/>
          <pc:sldMk cId="4253201273" sldId="290"/>
        </pc:sldMkLst>
        <pc:spChg chg="mod">
          <ac:chgData name="Sarah Ruhlen" userId="S::sruhlen@satterlaw.onmicrosoft.com::109227e5-f954-45ae-8689-17144b9cf49d" providerId="AD" clId="Web-{CFE113D1-27ED-AD16-FFB2-79795206D8CC}" dt="2019-06-16T15:41:06.130" v="3450" actId="20577"/>
          <ac:spMkLst>
            <pc:docMk/>
            <pc:sldMk cId="4253201273" sldId="290"/>
            <ac:spMk id="3" creationId="{974025F8-E891-4C5B-94FE-7386E9A26409}"/>
          </ac:spMkLst>
        </pc:spChg>
      </pc:sldChg>
      <pc:sldChg chg="modSp">
        <pc:chgData name="Sarah Ruhlen" userId="S::sruhlen@satterlaw.onmicrosoft.com::109227e5-f954-45ae-8689-17144b9cf49d" providerId="AD" clId="Web-{CFE113D1-27ED-AD16-FFB2-79795206D8CC}" dt="2019-06-16T15:41:36.710" v="3453" actId="20577"/>
        <pc:sldMkLst>
          <pc:docMk/>
          <pc:sldMk cId="2161577776" sldId="293"/>
        </pc:sldMkLst>
        <pc:spChg chg="mod">
          <ac:chgData name="Sarah Ruhlen" userId="S::sruhlen@satterlaw.onmicrosoft.com::109227e5-f954-45ae-8689-17144b9cf49d" providerId="AD" clId="Web-{CFE113D1-27ED-AD16-FFB2-79795206D8CC}" dt="2019-06-16T15:41:36.710" v="3453" actId="20577"/>
          <ac:spMkLst>
            <pc:docMk/>
            <pc:sldMk cId="2161577776" sldId="293"/>
            <ac:spMk id="3" creationId="{974025F8-E891-4C5B-94FE-7386E9A26409}"/>
          </ac:spMkLst>
        </pc:spChg>
      </pc:sldChg>
      <pc:sldChg chg="modSp add replId">
        <pc:chgData name="Sarah Ruhlen" userId="S::sruhlen@satterlaw.onmicrosoft.com::109227e5-f954-45ae-8689-17144b9cf49d" providerId="AD" clId="Web-{CFE113D1-27ED-AD16-FFB2-79795206D8CC}" dt="2019-06-16T14:47:44.460" v="1085" actId="20577"/>
        <pc:sldMkLst>
          <pc:docMk/>
          <pc:sldMk cId="3807754110" sldId="295"/>
        </pc:sldMkLst>
        <pc:spChg chg="mod">
          <ac:chgData name="Sarah Ruhlen" userId="S::sruhlen@satterlaw.onmicrosoft.com::109227e5-f954-45ae-8689-17144b9cf49d" providerId="AD" clId="Web-{CFE113D1-27ED-AD16-FFB2-79795206D8CC}" dt="2019-06-16T12:53:55.394" v="51" actId="20577"/>
          <ac:spMkLst>
            <pc:docMk/>
            <pc:sldMk cId="3807754110" sldId="295"/>
            <ac:spMk id="2" creationId="{00000000-0000-0000-0000-000000000000}"/>
          </ac:spMkLst>
        </pc:spChg>
        <pc:spChg chg="mod">
          <ac:chgData name="Sarah Ruhlen" userId="S::sruhlen@satterlaw.onmicrosoft.com::109227e5-f954-45ae-8689-17144b9cf49d" providerId="AD" clId="Web-{CFE113D1-27ED-AD16-FFB2-79795206D8CC}" dt="2019-06-16T14:47:44.460" v="1085" actId="20577"/>
          <ac:spMkLst>
            <pc:docMk/>
            <pc:sldMk cId="3807754110" sldId="295"/>
            <ac:spMk id="3" creationId="{00000000-0000-0000-0000-000000000000}"/>
          </ac:spMkLst>
        </pc:spChg>
      </pc:sldChg>
      <pc:sldChg chg="addSp modSp add replId">
        <pc:chgData name="Sarah Ruhlen" userId="S::sruhlen@satterlaw.onmicrosoft.com::109227e5-f954-45ae-8689-17144b9cf49d" providerId="AD" clId="Web-{CFE113D1-27ED-AD16-FFB2-79795206D8CC}" dt="2019-06-16T13:00:40.091" v="760" actId="20577"/>
        <pc:sldMkLst>
          <pc:docMk/>
          <pc:sldMk cId="1663829381" sldId="296"/>
        </pc:sldMkLst>
        <pc:spChg chg="mod">
          <ac:chgData name="Sarah Ruhlen" userId="S::sruhlen@satterlaw.onmicrosoft.com::109227e5-f954-45ae-8689-17144b9cf49d" providerId="AD" clId="Web-{CFE113D1-27ED-AD16-FFB2-79795206D8CC}" dt="2019-06-16T12:54:20.535" v="69" actId="20577"/>
          <ac:spMkLst>
            <pc:docMk/>
            <pc:sldMk cId="1663829381" sldId="296"/>
            <ac:spMk id="2" creationId="{00000000-0000-0000-0000-000000000000}"/>
          </ac:spMkLst>
        </pc:spChg>
        <pc:spChg chg="add mod">
          <ac:chgData name="Sarah Ruhlen" userId="S::sruhlen@satterlaw.onmicrosoft.com::109227e5-f954-45ae-8689-17144b9cf49d" providerId="AD" clId="Web-{CFE113D1-27ED-AD16-FFB2-79795206D8CC}" dt="2019-06-16T13:00:40.091" v="760" actId="20577"/>
          <ac:spMkLst>
            <pc:docMk/>
            <pc:sldMk cId="1663829381" sldId="296"/>
            <ac:spMk id="5" creationId="{4C188AD8-CF5E-4FCD-9C2A-95B5A3E1C723}"/>
          </ac:spMkLst>
        </pc:spChg>
      </pc:sldChg>
      <pc:sldChg chg="new del">
        <pc:chgData name="Sarah Ruhlen" userId="S::sruhlen@satterlaw.onmicrosoft.com::109227e5-f954-45ae-8689-17144b9cf49d" providerId="AD" clId="Web-{CFE113D1-27ED-AD16-FFB2-79795206D8CC}" dt="2019-06-16T12:54:08.035" v="54"/>
        <pc:sldMkLst>
          <pc:docMk/>
          <pc:sldMk cId="3689373485" sldId="296"/>
        </pc:sldMkLst>
      </pc:sldChg>
      <pc:sldChg chg="modSp add replId">
        <pc:chgData name="Sarah Ruhlen" userId="S::sruhlen@satterlaw.onmicrosoft.com::109227e5-f954-45ae-8689-17144b9cf49d" providerId="AD" clId="Web-{CFE113D1-27ED-AD16-FFB2-79795206D8CC}" dt="2019-06-16T14:50:44.015" v="1509" actId="20577"/>
        <pc:sldMkLst>
          <pc:docMk/>
          <pc:sldMk cId="1180397704" sldId="297"/>
        </pc:sldMkLst>
        <pc:spChg chg="mod">
          <ac:chgData name="Sarah Ruhlen" userId="S::sruhlen@satterlaw.onmicrosoft.com::109227e5-f954-45ae-8689-17144b9cf49d" providerId="AD" clId="Web-{CFE113D1-27ED-AD16-FFB2-79795206D8CC}" dt="2019-06-16T14:47:24.741" v="1080" actId="20577"/>
          <ac:spMkLst>
            <pc:docMk/>
            <pc:sldMk cId="1180397704" sldId="297"/>
            <ac:spMk id="2" creationId="{00000000-0000-0000-0000-000000000000}"/>
          </ac:spMkLst>
        </pc:spChg>
        <pc:spChg chg="mod">
          <ac:chgData name="Sarah Ruhlen" userId="S::sruhlen@satterlaw.onmicrosoft.com::109227e5-f954-45ae-8689-17144b9cf49d" providerId="AD" clId="Web-{CFE113D1-27ED-AD16-FFB2-79795206D8CC}" dt="2019-06-16T14:50:44.015" v="1509" actId="20577"/>
          <ac:spMkLst>
            <pc:docMk/>
            <pc:sldMk cId="1180397704" sldId="297"/>
            <ac:spMk id="5" creationId="{4C188AD8-CF5E-4FCD-9C2A-95B5A3E1C723}"/>
          </ac:spMkLst>
        </pc:spChg>
      </pc:sldChg>
      <pc:sldChg chg="modSp add replId">
        <pc:chgData name="Sarah Ruhlen" userId="S::sruhlen@satterlaw.onmicrosoft.com::109227e5-f954-45ae-8689-17144b9cf49d" providerId="AD" clId="Web-{CFE113D1-27ED-AD16-FFB2-79795206D8CC}" dt="2019-06-16T14:59:30.662" v="2012" actId="20577"/>
        <pc:sldMkLst>
          <pc:docMk/>
          <pc:sldMk cId="3473673624" sldId="298"/>
        </pc:sldMkLst>
        <pc:spChg chg="mod">
          <ac:chgData name="Sarah Ruhlen" userId="S::sruhlen@satterlaw.onmicrosoft.com::109227e5-f954-45ae-8689-17144b9cf49d" providerId="AD" clId="Web-{CFE113D1-27ED-AD16-FFB2-79795206D8CC}" dt="2019-06-16T14:59:30.662" v="2012" actId="20577"/>
          <ac:spMkLst>
            <pc:docMk/>
            <pc:sldMk cId="3473673624" sldId="29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8E9ACC4-AF58-4D98-95DE-1FE5DE8BF308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1A91C3A-0050-4B7C-8A7F-33F1A20D8D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287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A14677FA-E30E-4E51-BC11-BFBEA040D663}" type="datetimeFigureOut">
              <a:rPr lang="en-US"/>
              <a:t>2/19/2020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9888CC4-65F8-4343-8EA1-CB5BA83766F7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543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E612-5329-4BE3-9AE0-07319E4A1B97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8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06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10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184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66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080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18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6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31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61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79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E4E9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3C30E13-CCFE-4666-A457-7EB6F8FADA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>
              <a:solidFill>
                <a:srgbClr val="E4E9E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73B310D-3739-4F43-B10C-59BE602742D7}" type="datetimeFigureOut">
              <a:rPr lang="en-US" smtClean="0">
                <a:solidFill>
                  <a:srgbClr val="E4E9EF"/>
                </a:solidFill>
              </a:rPr>
              <a:pPr/>
              <a:t>2/19/2020</a:t>
            </a:fld>
            <a:endParaRPr lang="en-US" dirty="0">
              <a:solidFill>
                <a:srgbClr val="E4E9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2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s.findlaw.com/ny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29658"/>
            <a:ext cx="10363200" cy="3151742"/>
          </a:xfrm>
        </p:spPr>
        <p:txBody>
          <a:bodyPr/>
          <a:lstStyle/>
          <a:p>
            <a:r>
              <a:rPr lang="en-US" dirty="0" smtClean="0"/>
              <a:t>#</a:t>
            </a:r>
            <a:r>
              <a:rPr lang="en-US" dirty="0" err="1" smtClean="0"/>
              <a:t>MeToo</a:t>
            </a:r>
            <a:r>
              <a:rPr lang="en-US" dirty="0" smtClean="0"/>
              <a:t>.  Yes, You.</a:t>
            </a:r>
            <a:endParaRPr lang="en-US" dirty="0">
              <a:latin typeface="Garamond"/>
              <a:cs typeface="Garamon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6000" y="3657600"/>
            <a:ext cx="6299200" cy="21951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Garamond"/>
                <a:cs typeface="Garamond"/>
              </a:rPr>
              <a:t>Navigating the Changing Legal Landscape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446" y="5537614"/>
            <a:ext cx="4122616" cy="10659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400" y="5486403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Sarah E. Ruhlen, Esq.</a:t>
            </a:r>
          </a:p>
          <a:p>
            <a:r>
              <a:rPr lang="en-US" sz="1200" dirty="0">
                <a:solidFill>
                  <a:prstClr val="black"/>
                </a:solidFill>
              </a:rPr>
              <a:t>Satter </a:t>
            </a:r>
            <a:r>
              <a:rPr lang="en-US" sz="1200" dirty="0" smtClean="0">
                <a:solidFill>
                  <a:prstClr val="black"/>
                </a:solidFill>
              </a:rPr>
              <a:t>Ruhlen Law </a:t>
            </a:r>
            <a:r>
              <a:rPr lang="en-US" sz="1200" dirty="0">
                <a:solidFill>
                  <a:prstClr val="black"/>
                </a:solidFill>
              </a:rPr>
              <a:t>Firm, PLLC</a:t>
            </a:r>
          </a:p>
          <a:p>
            <a:r>
              <a:rPr lang="en-US" sz="1200" dirty="0">
                <a:solidFill>
                  <a:prstClr val="black"/>
                </a:solidFill>
              </a:rPr>
              <a:t>217 South Salina Street, 6</a:t>
            </a:r>
            <a:r>
              <a:rPr lang="en-US" sz="1200" baseline="30000" dirty="0">
                <a:solidFill>
                  <a:prstClr val="black"/>
                </a:solidFill>
              </a:rPr>
              <a:t>th</a:t>
            </a:r>
            <a:r>
              <a:rPr lang="en-US" sz="1200" dirty="0">
                <a:solidFill>
                  <a:prstClr val="black"/>
                </a:solidFill>
              </a:rPr>
              <a:t> Floor</a:t>
            </a:r>
          </a:p>
          <a:p>
            <a:r>
              <a:rPr lang="en-US" sz="1200" dirty="0">
                <a:solidFill>
                  <a:prstClr val="black"/>
                </a:solidFill>
              </a:rPr>
              <a:t>Syracuse, NY 13202</a:t>
            </a:r>
          </a:p>
          <a:p>
            <a:r>
              <a:rPr lang="en-US" sz="1200" dirty="0">
                <a:solidFill>
                  <a:prstClr val="black"/>
                </a:solidFill>
              </a:rPr>
              <a:t>315-471-0405</a:t>
            </a:r>
          </a:p>
          <a:p>
            <a:r>
              <a:rPr lang="en-US" sz="1200" dirty="0">
                <a:solidFill>
                  <a:prstClr val="black"/>
                </a:solidFill>
              </a:rPr>
              <a:t>sruhlen@satterlaw.com</a:t>
            </a:r>
          </a:p>
        </p:txBody>
      </p:sp>
    </p:spTree>
    <p:extLst>
      <p:ext uri="{BB962C8B-B14F-4D97-AF65-F5344CB8AC3E}">
        <p14:creationId xmlns:p14="http://schemas.microsoft.com/office/powerpoint/2010/main" val="31665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70" y="5554285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733424" y="1629509"/>
            <a:ext cx="968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32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Nondisclosure Agreements (NDAs)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700" y="2362200"/>
            <a:ext cx="850582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Garamond" panose="02020404030301010803" pitchFamily="18" charset="0"/>
              </a:rPr>
              <a:t>2018 Amendments: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CPLR §5003-b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Requires that NDA be the </a:t>
            </a:r>
            <a:r>
              <a:rPr lang="en-US" sz="2800" i="1" dirty="0" smtClean="0">
                <a:latin typeface="Garamond" panose="02020404030301010803" pitchFamily="18" charset="0"/>
              </a:rPr>
              <a:t>plaintiff’s</a:t>
            </a:r>
            <a:r>
              <a:rPr lang="en-US" sz="2800" dirty="0" smtClean="0">
                <a:latin typeface="Garamond" panose="02020404030301010803" pitchFamily="18" charset="0"/>
              </a:rPr>
              <a:t> preference. 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Requires plaintiff to take 21 days before </a:t>
            </a:r>
            <a:r>
              <a:rPr lang="en-US" sz="2800" i="1" dirty="0" smtClean="0">
                <a:latin typeface="Garamond" panose="02020404030301010803" pitchFamily="18" charset="0"/>
              </a:rPr>
              <a:t>signing</a:t>
            </a:r>
            <a:r>
              <a:rPr lang="en-US" sz="2800" dirty="0">
                <a:latin typeface="Garamond" panose="02020404030301010803" pitchFamily="18" charset="0"/>
              </a:rPr>
              <a:t> </a:t>
            </a:r>
            <a:r>
              <a:rPr lang="en-US" sz="2800" dirty="0" smtClean="0">
                <a:latin typeface="Garamond" panose="02020404030301010803" pitchFamily="18" charset="0"/>
              </a:rPr>
              <a:t>NDA. 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Gives plaintiff a 7-day revocation period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GOL §5-336 said the same thing</a:t>
            </a:r>
            <a:endParaRPr lang="en-US" sz="28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25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945" y="5737860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819149" y="1200884"/>
            <a:ext cx="968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32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Nondisclosure Agreements (NDAs)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04950" y="1914525"/>
            <a:ext cx="85058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Garamond" panose="02020404030301010803" pitchFamily="18" charset="0"/>
              </a:rPr>
              <a:t>2019 Amendments: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CPLR §5003-b stayed the same, except it now applies to all harassment (not just sexual harassment claims)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Garamond" panose="02020404030301010803" pitchFamily="18" charset="0"/>
              </a:rPr>
              <a:t>GOL §5-336 changed significantly: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Garamond" panose="02020404030301010803" pitchFamily="18" charset="0"/>
              </a:rPr>
              <a:t>The </a:t>
            </a:r>
            <a:r>
              <a:rPr lang="en-US" sz="2000" dirty="0">
                <a:latin typeface="Garamond" panose="02020404030301010803" pitchFamily="18" charset="0"/>
              </a:rPr>
              <a:t>NDA is </a:t>
            </a:r>
            <a:r>
              <a:rPr lang="en-US" sz="2000" b="1" dirty="0">
                <a:latin typeface="Garamond" panose="02020404030301010803" pitchFamily="18" charset="0"/>
              </a:rPr>
              <a:t>void</a:t>
            </a:r>
            <a:r>
              <a:rPr lang="en-US" sz="2000" dirty="0">
                <a:latin typeface="Garamond" panose="02020404030301010803" pitchFamily="18" charset="0"/>
              </a:rPr>
              <a:t> if it </a:t>
            </a:r>
            <a:r>
              <a:rPr lang="en-US" sz="2000" dirty="0" smtClean="0">
                <a:latin typeface="Garamond" panose="02020404030301010803" pitchFamily="18" charset="0"/>
              </a:rPr>
              <a:t>restricts </a:t>
            </a:r>
            <a:r>
              <a:rPr lang="en-US" sz="2000" dirty="0">
                <a:latin typeface="Garamond" panose="02020404030301010803" pitchFamily="18" charset="0"/>
              </a:rPr>
              <a:t>the complainant from </a:t>
            </a:r>
            <a:r>
              <a:rPr lang="en-US" sz="2000" b="1" dirty="0">
                <a:latin typeface="Garamond" panose="02020404030301010803" pitchFamily="18" charset="0"/>
              </a:rPr>
              <a:t>initiating, testifying, assisting, complying with a subpoena from, or participating in any manner with an investigation </a:t>
            </a:r>
            <a:r>
              <a:rPr lang="en-US" sz="2000" dirty="0">
                <a:latin typeface="Garamond" panose="02020404030301010803" pitchFamily="18" charset="0"/>
              </a:rPr>
              <a:t>conducted by the appropriate local, state, or federal agency.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Garamond" panose="02020404030301010803" pitchFamily="18" charset="0"/>
              </a:rPr>
              <a:t>The </a:t>
            </a:r>
            <a:r>
              <a:rPr lang="en-US" sz="2000" dirty="0">
                <a:latin typeface="Garamond" panose="02020404030301010803" pitchFamily="18" charset="0"/>
              </a:rPr>
              <a:t>NDA is </a:t>
            </a:r>
            <a:r>
              <a:rPr lang="en-US" sz="2000" b="1" dirty="0">
                <a:latin typeface="Garamond" panose="02020404030301010803" pitchFamily="18" charset="0"/>
              </a:rPr>
              <a:t>void unless it informs the employee </a:t>
            </a:r>
            <a:r>
              <a:rPr lang="en-US" sz="2000" dirty="0">
                <a:latin typeface="Garamond" panose="02020404030301010803" pitchFamily="18" charset="0"/>
              </a:rPr>
              <a:t>that the provision </a:t>
            </a:r>
            <a:r>
              <a:rPr lang="en-US" sz="2000" b="1" dirty="0">
                <a:latin typeface="Garamond" panose="02020404030301010803" pitchFamily="18" charset="0"/>
              </a:rPr>
              <a:t>does not prohibit </a:t>
            </a:r>
            <a:r>
              <a:rPr lang="en-US" sz="2000" dirty="0" smtClean="0">
                <a:latin typeface="Garamond" panose="02020404030301010803" pitchFamily="18" charset="0"/>
              </a:rPr>
              <a:t>them from </a:t>
            </a:r>
            <a:r>
              <a:rPr lang="en-US" sz="2000" dirty="0">
                <a:latin typeface="Garamond" panose="02020404030301010803" pitchFamily="18" charset="0"/>
              </a:rPr>
              <a:t>speaking with law enforcement, the EEOC, SDHR, local human rights commissions, or the employee’s attorney. </a:t>
            </a:r>
          </a:p>
        </p:txBody>
      </p:sp>
    </p:spTree>
    <p:extLst>
      <p:ext uri="{BB962C8B-B14F-4D97-AF65-F5344CB8AC3E}">
        <p14:creationId xmlns:p14="http://schemas.microsoft.com/office/powerpoint/2010/main" val="28790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062" y="5554285"/>
            <a:ext cx="3993661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332893" y="1629509"/>
            <a:ext cx="65180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3600" dirty="0">
                <a:solidFill>
                  <a:prstClr val="black"/>
                </a:solidFill>
                <a:latin typeface="Garamond" panose="02020404030301010803" pitchFamily="18" charset="0"/>
              </a:rPr>
              <a:t>Sarah E. Ruhlen, Esq.</a:t>
            </a:r>
          </a:p>
          <a:p>
            <a:pPr marL="114300" indent="0" algn="ctr">
              <a:buNone/>
            </a:pPr>
            <a:r>
              <a:rPr lang="en-US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Satter Ruhlen </a:t>
            </a: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Law Firm, PLLC</a:t>
            </a:r>
          </a:p>
          <a:p>
            <a:pPr marL="114300" indent="0" algn="ctr">
              <a:buNone/>
            </a:pP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217 South Salina Street, 6</a:t>
            </a:r>
            <a:r>
              <a:rPr lang="en-US" sz="2000" baseline="30000" dirty="0">
                <a:solidFill>
                  <a:prstClr val="black"/>
                </a:solidFill>
                <a:latin typeface="Garamond" panose="02020404030301010803" pitchFamily="18" charset="0"/>
              </a:rPr>
              <a:t>th</a:t>
            </a: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 Floor</a:t>
            </a:r>
          </a:p>
          <a:p>
            <a:pPr marL="114300" indent="0" algn="ctr">
              <a:buNone/>
            </a:pP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Syracuse, NY 13202</a:t>
            </a:r>
          </a:p>
          <a:p>
            <a:pPr marL="114300" indent="0" algn="ctr">
              <a:buNone/>
            </a:pP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315-471-0405</a:t>
            </a:r>
          </a:p>
          <a:p>
            <a:pPr marL="114300" indent="0" algn="ctr">
              <a:buNone/>
            </a:pP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sruhlen@satterlaw.com</a:t>
            </a:r>
          </a:p>
          <a:p>
            <a:pPr marL="114300" indent="0" algn="ctr">
              <a:buNone/>
            </a:pPr>
            <a:r>
              <a:rPr lang="en-US" sz="2000" dirty="0">
                <a:solidFill>
                  <a:prstClr val="black"/>
                </a:solidFill>
                <a:latin typeface="Garamond" panose="02020404030301010803" pitchFamily="18" charset="0"/>
              </a:rPr>
              <a:t>satterlaw.com</a:t>
            </a:r>
          </a:p>
        </p:txBody>
      </p:sp>
    </p:spTree>
    <p:extLst>
      <p:ext uri="{BB962C8B-B14F-4D97-AF65-F5344CB8AC3E}">
        <p14:creationId xmlns:p14="http://schemas.microsoft.com/office/powerpoint/2010/main" val="11400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062" y="5554285"/>
            <a:ext cx="3993661" cy="1032629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645" y="571500"/>
            <a:ext cx="2925809" cy="4800600"/>
          </a:xfrm>
        </p:spPr>
      </p:pic>
      <p:sp>
        <p:nvSpPr>
          <p:cNvPr id="6" name="TextBox 5"/>
          <p:cNvSpPr txBox="1"/>
          <p:nvPr/>
        </p:nvSpPr>
        <p:spPr>
          <a:xfrm>
            <a:off x="4743450" y="3438525"/>
            <a:ext cx="369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Roberta Reardon, New York State Labor Commissioner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6775" y="4295775"/>
            <a:ext cx="3695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(screen shot from Part I of the State’s Sexual Harassment Prevention Training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43450" y="590550"/>
            <a:ext cx="51339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#</a:t>
            </a:r>
            <a:r>
              <a:rPr lang="en-US" sz="3200" dirty="0" err="1" smtClean="0"/>
              <a:t>MeToo</a:t>
            </a:r>
            <a:r>
              <a:rPr lang="en-US" sz="3200" dirty="0" smtClean="0"/>
              <a:t> Amendments have familiarized everyone with the basics of sexual harassment – including annual training.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647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numCol="3">
            <a:normAutofit/>
          </a:bodyPr>
          <a:lstStyle/>
          <a:p>
            <a:pPr lvl="0"/>
            <a:r>
              <a:rPr lang="en-US" dirty="0" smtClean="0"/>
              <a:t>Race</a:t>
            </a:r>
            <a:endParaRPr lang="en-US" dirty="0"/>
          </a:p>
          <a:p>
            <a:pPr lvl="0"/>
            <a:r>
              <a:rPr lang="en-US" dirty="0"/>
              <a:t>Creed</a:t>
            </a:r>
          </a:p>
          <a:p>
            <a:pPr lvl="0"/>
            <a:r>
              <a:rPr lang="en-US" dirty="0"/>
              <a:t>Color</a:t>
            </a:r>
          </a:p>
          <a:p>
            <a:pPr lvl="0"/>
            <a:r>
              <a:rPr lang="en-US" dirty="0"/>
              <a:t>National origin</a:t>
            </a:r>
          </a:p>
          <a:p>
            <a:pPr lvl="0"/>
            <a:r>
              <a:rPr lang="en-US" dirty="0"/>
              <a:t>Sexual orientation</a:t>
            </a:r>
          </a:p>
          <a:p>
            <a:pPr lvl="0"/>
            <a:r>
              <a:rPr lang="en-US" dirty="0"/>
              <a:t>Military status</a:t>
            </a:r>
          </a:p>
          <a:p>
            <a:pPr lvl="0"/>
            <a:r>
              <a:rPr lang="en-US" dirty="0"/>
              <a:t>Sex</a:t>
            </a:r>
          </a:p>
          <a:p>
            <a:pPr lvl="0"/>
            <a:r>
              <a:rPr lang="en-US" dirty="0"/>
              <a:t>Age</a:t>
            </a:r>
          </a:p>
          <a:p>
            <a:pPr lvl="0"/>
            <a:r>
              <a:rPr lang="en-US" dirty="0"/>
              <a:t>Marital status</a:t>
            </a:r>
          </a:p>
          <a:p>
            <a:pPr lvl="0"/>
            <a:r>
              <a:rPr lang="en-US" dirty="0"/>
              <a:t>Domestic violence victim status</a:t>
            </a:r>
          </a:p>
          <a:p>
            <a:pPr lvl="0"/>
            <a:r>
              <a:rPr lang="en-US" dirty="0"/>
              <a:t>Disability</a:t>
            </a:r>
          </a:p>
          <a:p>
            <a:pPr lvl="0"/>
            <a:r>
              <a:rPr lang="en-US" dirty="0"/>
              <a:t>Pregnancy-related condition</a:t>
            </a:r>
          </a:p>
          <a:p>
            <a:pPr lvl="0"/>
            <a:r>
              <a:rPr lang="en-US" dirty="0"/>
              <a:t>Predisposing genetic characteristics</a:t>
            </a:r>
          </a:p>
          <a:p>
            <a:pPr lvl="0"/>
            <a:r>
              <a:rPr lang="en-US" dirty="0"/>
              <a:t>Prior arrest or conviction record</a:t>
            </a:r>
          </a:p>
          <a:p>
            <a:pPr lvl="0"/>
            <a:r>
              <a:rPr lang="en-US" dirty="0"/>
              <a:t>Gender Identity or Expression</a:t>
            </a:r>
          </a:p>
          <a:p>
            <a:pPr lvl="0"/>
            <a:r>
              <a:rPr lang="en-US" dirty="0"/>
              <a:t>Familial status</a:t>
            </a:r>
          </a:p>
          <a:p>
            <a:pPr lvl="0"/>
            <a:r>
              <a:rPr lang="en-US" dirty="0"/>
              <a:t>Lawful source of income (in housing only)</a:t>
            </a:r>
          </a:p>
          <a:p>
            <a:endParaRPr lang="en-US" dirty="0" smtClean="0"/>
          </a:p>
          <a:p>
            <a:r>
              <a:rPr lang="en-US" dirty="0" smtClean="0"/>
              <a:t>Retaliation </a:t>
            </a:r>
            <a:r>
              <a:rPr lang="en-US" dirty="0"/>
              <a:t>for opposing unlawful discriminatory practices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062" y="5554285"/>
            <a:ext cx="3993661" cy="1032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600075"/>
            <a:ext cx="10125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Protected Classes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10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062" y="5554285"/>
            <a:ext cx="3993661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323368" y="1219934"/>
            <a:ext cx="6518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Things We Already Knew: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699" y="2019300"/>
            <a:ext cx="85058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296(1)c):  A labor organization may not exclude, expel from membership, or discriminate against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296(1)(e):  It is illegal to retaliate against someone for reporting harassment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296(1-a):  A labor organization may not discriminate against apprentices/trainees in a union-controlled apprenticeship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296(3):  A labor organization must provide reasonable accommodations to apprentices/trainees in a union-controlled apprenticeship program</a:t>
            </a:r>
            <a:endParaRPr lang="en-US" sz="2400" dirty="0"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5554285"/>
            <a:ext cx="464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https://codes.findlaw.com/ny/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66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70" y="5554285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733424" y="1629509"/>
            <a:ext cx="9686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Something that should worry </a:t>
            </a:r>
            <a:r>
              <a:rPr lang="en-US" sz="4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YOU</a:t>
            </a: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700" y="2362200"/>
            <a:ext cx="85058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Garamond" panose="02020404030301010803" pitchFamily="18" charset="0"/>
              </a:rPr>
              <a:t>New York State Public Officers Law Sections 17-a and 18-a: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A public employer can claw back the amount of a sexual harassment judgment attributable to an individual employee out of the employee’s paycheck.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Judgment $100,000.00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Employer 50% at fault, Employee 50% at fault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Garamond" panose="02020404030301010803" pitchFamily="18" charset="0"/>
              </a:rPr>
              <a:t>Employee pays employer $50,000.00 out of pocket.</a:t>
            </a:r>
            <a:endParaRPr lang="en-US" sz="2400" dirty="0" smtClean="0">
              <a:latin typeface="Garamond" panose="020204040303010108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If the employee is no longer working there, the public employer can get a money judgment against the employee and institute collections.  </a:t>
            </a:r>
            <a:endParaRPr lang="en-US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5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676274" y="1229459"/>
            <a:ext cx="9686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Some Things that should worry the </a:t>
            </a:r>
            <a:r>
              <a:rPr lang="en-US" sz="4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UNION</a:t>
            </a: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001086"/>
              </p:ext>
            </p:extLst>
          </p:nvPr>
        </p:nvGraphicFramePr>
        <p:xfrm>
          <a:off x="792300" y="1973580"/>
          <a:ext cx="9304200" cy="43248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7025"/>
                <a:gridCol w="3476625"/>
                <a:gridCol w="4400550"/>
              </a:tblGrid>
              <a:tr h="184555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 </a:t>
                      </a:r>
                      <a:endParaRPr lang="en-US" sz="7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2018</a:t>
                      </a:r>
                      <a:endParaRPr lang="en-US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2019</a:t>
                      </a:r>
                      <a:endParaRPr lang="en-US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184555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Harassment Protections</a:t>
                      </a:r>
                      <a:endParaRPr lang="en-US" sz="105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Just sexual harassment</a:t>
                      </a:r>
                      <a:endParaRPr lang="en-US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All types of illegal harassment</a:t>
                      </a:r>
                      <a:endParaRPr lang="en-US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902717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Definition of employer</a:t>
                      </a:r>
                      <a:endParaRPr lang="en-US" sz="105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292(5): Any employer with one or more employees for purposes of sexual harassment only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Eff. 2/8/2020:  292(5): All employers within the state.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[N.B. Labor Organizations already prohibited from discrimination/harassment]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1263803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Prohibitions</a:t>
                      </a:r>
                      <a:endParaRPr lang="en-US" sz="105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296-d:  Sexual harassment of non-employees in the workplace:  “a contractor, subcontractor, vendor, consultant, </a:t>
                      </a:r>
                      <a:r>
                        <a:rPr lang="en-US" sz="1400" b="1" dirty="0">
                          <a:effectLst/>
                        </a:rPr>
                        <a:t>or other person providing services..</a:t>
                      </a:r>
                      <a:r>
                        <a:rPr lang="en-US" sz="1400" dirty="0">
                          <a:effectLst/>
                        </a:rPr>
                        <a:t>.”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296-d:  Unlawful discrimination against non-employees in the workplace (incl. contractor, etc.). 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296(1)(h):  For an employer or labor organization to subject </a:t>
                      </a:r>
                      <a:r>
                        <a:rPr lang="en-US" sz="1400" b="1" dirty="0">
                          <a:effectLst/>
                        </a:rPr>
                        <a:t>any individual </a:t>
                      </a:r>
                      <a:r>
                        <a:rPr lang="en-US" sz="1400" dirty="0">
                          <a:effectLst/>
                        </a:rPr>
                        <a:t>to harassment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361086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Statute of Limitations</a:t>
                      </a:r>
                      <a:endParaRPr lang="en-US" sz="105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297(5):  One year</a:t>
                      </a:r>
                      <a:endParaRPr lang="en-US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297(5):  sexual harassment:  3 years</a:t>
                      </a:r>
                      <a:endParaRPr lang="en-US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54163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Defenses</a:t>
                      </a:r>
                      <a:endParaRPr lang="en-US" sz="105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Farrager-Ellerth – harassee was expected to use internal complaint procedures</a:t>
                      </a:r>
                      <a:endParaRPr lang="en-US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296(1)(h):  It is no longer a defense that a </a:t>
                      </a:r>
                      <a:r>
                        <a:rPr lang="en-US" sz="1400" dirty="0" err="1">
                          <a:effectLst/>
                        </a:rPr>
                        <a:t>harassee</a:t>
                      </a:r>
                      <a:r>
                        <a:rPr lang="en-US" sz="1400" dirty="0">
                          <a:effectLst/>
                        </a:rPr>
                        <a:t> failed to complain internally.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  <a:tr h="722173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Level of conduct</a:t>
                      </a:r>
                      <a:endParaRPr lang="en-US" sz="105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Conduct so severe and pervasive that it changed the terms and conditions of employment 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296(1)(h):  Conduct that subjects an individual to inferior terms and conditions.  </a:t>
                      </a:r>
                      <a:endParaRPr lang="en-US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9135" marR="391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20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70" y="5554285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733424" y="1629509"/>
            <a:ext cx="9686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4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Hypotheticals</a:t>
            </a:r>
          </a:p>
        </p:txBody>
      </p:sp>
      <p:pic>
        <p:nvPicPr>
          <p:cNvPr id="2050" name="Picture 2" descr="C:\Program Files (x86)\Microsoft Office\MEDIA\CAGCAT10\j014962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019" y="2377935"/>
            <a:ext cx="4743356" cy="337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32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70" y="5554285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733424" y="1629509"/>
            <a:ext cx="968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32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Training and Policy Requirements – Labor Law §201(g)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700" y="2362200"/>
            <a:ext cx="85058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Garamond" panose="02020404030301010803" pitchFamily="18" charset="0"/>
              </a:rPr>
              <a:t>Model Sexual Harassment Policies, </a:t>
            </a:r>
            <a:r>
              <a:rPr lang="en-US" sz="2400" dirty="0" err="1" smtClean="0">
                <a:latin typeface="Garamond" panose="02020404030301010803" pitchFamily="18" charset="0"/>
              </a:rPr>
              <a:t>Powerpoints</a:t>
            </a:r>
            <a:r>
              <a:rPr lang="en-US" sz="2400" dirty="0" smtClean="0">
                <a:latin typeface="Garamond" panose="02020404030301010803" pitchFamily="18" charset="0"/>
              </a:rPr>
              <a:t>, and Videos are available at the Division of Human Rights Website.  </a:t>
            </a:r>
          </a:p>
          <a:p>
            <a:r>
              <a:rPr lang="en-US" sz="2400" dirty="0" smtClean="0">
                <a:latin typeface="Garamond" panose="02020404030301010803" pitchFamily="18" charset="0"/>
              </a:rPr>
              <a:t>Training should be: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Interactive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In the primary language of the employee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Garamond" panose="02020404030301010803" pitchFamily="18" charset="0"/>
              </a:rPr>
              <a:t>Annual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Garamond" panose="02020404030301010803" pitchFamily="18" charset="0"/>
            </a:endParaRPr>
          </a:p>
          <a:p>
            <a:r>
              <a:rPr lang="en-US" sz="2400" dirty="0" smtClean="0">
                <a:latin typeface="Garamond" panose="02020404030301010803" pitchFamily="18" charset="0"/>
              </a:rPr>
              <a:t>Is your Local providing annual sexual harassment training to the Exec Board?  To Members?  Should it be?</a:t>
            </a:r>
            <a:endParaRPr lang="en-US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84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70" y="5554285"/>
            <a:ext cx="3321445" cy="1032629"/>
          </a:xfrm>
          <a:prstGeom prst="rect">
            <a:avLst/>
          </a:prstGeom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733424" y="1629509"/>
            <a:ext cx="968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>
              <a:buNone/>
            </a:pPr>
            <a:r>
              <a:rPr lang="en-US" sz="32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Nondisclosure Agreements (NDAs)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700" y="2362200"/>
            <a:ext cx="85058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Garamond" panose="02020404030301010803" pitchFamily="18" charset="0"/>
              </a:rPr>
              <a:t>Why does the harasser want an NDA when settling a harassment claim?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Garamond" panose="02020404030301010803" pitchFamily="18" charset="0"/>
              </a:rPr>
              <a:t>Why would a </a:t>
            </a:r>
            <a:r>
              <a:rPr lang="en-US" sz="3200" dirty="0" err="1" smtClean="0">
                <a:latin typeface="Garamond" panose="02020404030301010803" pitchFamily="18" charset="0"/>
              </a:rPr>
              <a:t>harassee</a:t>
            </a:r>
            <a:r>
              <a:rPr lang="en-US" sz="3200" dirty="0" smtClean="0">
                <a:latin typeface="Garamond" panose="02020404030301010803" pitchFamily="18" charset="0"/>
              </a:rPr>
              <a:t> want an NDA when settling a harassment claim?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Garamond" panose="02020404030301010803" pitchFamily="18" charset="0"/>
              </a:rPr>
              <a:t>Why do lawmakers want to discourage the use of NDAs?</a:t>
            </a:r>
            <a:endParaRPr lang="en-US" sz="32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56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AEAAC16551E04D8BAA05689A0B120B" ma:contentTypeVersion="0" ma:contentTypeDescription="Create a new document." ma:contentTypeScope="" ma:versionID="401cb3ef836f402a85868f80d47d61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7b4a4f76bea50102067bc7ec8c6d4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64BBB4-127D-44F8-9906-BB653B09C9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391C34-D3B9-40D2-8496-46A4BA129D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FCC2F82-738C-42B9-9CBE-D38528C7781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3087</TotalTime>
  <Words>771</Words>
  <Application>Microsoft Office PowerPoint</Application>
  <PresentationFormat>Custom</PresentationFormat>
  <Paragraphs>102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Adjacency</vt:lpstr>
      <vt:lpstr>#MeToo.  Yes, You.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Ruhlen</dc:creator>
  <cp:lastModifiedBy>Sarah Ruhlen</cp:lastModifiedBy>
  <cp:revision>518</cp:revision>
  <cp:lastPrinted>2016-06-09T15:15:08Z</cp:lastPrinted>
  <dcterms:created xsi:type="dcterms:W3CDTF">2012-07-27T01:16:44Z</dcterms:created>
  <dcterms:modified xsi:type="dcterms:W3CDTF">2020-02-19T21:46:29Z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0x01010053AEAAC16551E04D8BAA05689A0B120B</vt:lpwstr>
  </property>
</Properties>
</file>