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7.jpg" ContentType="image/jpg"/>
  <Override PartName="/ppt/media/image8.jpg" ContentType="image/jpg"/>
  <Override PartName="/ppt/media/image9.jpg" ContentType="image/jpg"/>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77"/>
  </p:notesMasterIdLst>
  <p:sldIdLst>
    <p:sldId id="1684" r:id="rId3"/>
    <p:sldId id="1686" r:id="rId4"/>
    <p:sldId id="1669" r:id="rId5"/>
    <p:sldId id="1687" r:id="rId6"/>
    <p:sldId id="267" r:id="rId7"/>
    <p:sldId id="1709" r:id="rId8"/>
    <p:sldId id="1660" r:id="rId9"/>
    <p:sldId id="1706" r:id="rId10"/>
    <p:sldId id="1710" r:id="rId11"/>
    <p:sldId id="1711" r:id="rId12"/>
    <p:sldId id="1641" r:id="rId13"/>
    <p:sldId id="1688" r:id="rId14"/>
    <p:sldId id="1637" r:id="rId15"/>
    <p:sldId id="1640" r:id="rId16"/>
    <p:sldId id="1638" r:id="rId17"/>
    <p:sldId id="1639" r:id="rId18"/>
    <p:sldId id="1651" r:id="rId19"/>
    <p:sldId id="325" r:id="rId20"/>
    <p:sldId id="268" r:id="rId21"/>
    <p:sldId id="1689" r:id="rId22"/>
    <p:sldId id="1690" r:id="rId23"/>
    <p:sldId id="1691" r:id="rId24"/>
    <p:sldId id="1692" r:id="rId25"/>
    <p:sldId id="390" r:id="rId26"/>
    <p:sldId id="386" r:id="rId27"/>
    <p:sldId id="1693" r:id="rId28"/>
    <p:sldId id="1694" r:id="rId29"/>
    <p:sldId id="1652" r:id="rId30"/>
    <p:sldId id="1653" r:id="rId31"/>
    <p:sldId id="1654" r:id="rId32"/>
    <p:sldId id="1655" r:id="rId33"/>
    <p:sldId id="1656" r:id="rId34"/>
    <p:sldId id="1657" r:id="rId35"/>
    <p:sldId id="1665" r:id="rId36"/>
    <p:sldId id="274" r:id="rId37"/>
    <p:sldId id="276" r:id="rId38"/>
    <p:sldId id="278" r:id="rId39"/>
    <p:sldId id="1674" r:id="rId40"/>
    <p:sldId id="279" r:id="rId41"/>
    <p:sldId id="1676" r:id="rId42"/>
    <p:sldId id="282" r:id="rId43"/>
    <p:sldId id="283" r:id="rId44"/>
    <p:sldId id="284" r:id="rId45"/>
    <p:sldId id="285" r:id="rId46"/>
    <p:sldId id="286" r:id="rId47"/>
    <p:sldId id="1677" r:id="rId48"/>
    <p:sldId id="1685" r:id="rId49"/>
    <p:sldId id="1678" r:id="rId50"/>
    <p:sldId id="287" r:id="rId51"/>
    <p:sldId id="288" r:id="rId52"/>
    <p:sldId id="289" r:id="rId53"/>
    <p:sldId id="1707" r:id="rId54"/>
    <p:sldId id="291" r:id="rId55"/>
    <p:sldId id="1695" r:id="rId56"/>
    <p:sldId id="1696" r:id="rId57"/>
    <p:sldId id="1658" r:id="rId58"/>
    <p:sldId id="292" r:id="rId59"/>
    <p:sldId id="1703" r:id="rId60"/>
    <p:sldId id="1704" r:id="rId61"/>
    <p:sldId id="314" r:id="rId62"/>
    <p:sldId id="316" r:id="rId63"/>
    <p:sldId id="341" r:id="rId64"/>
    <p:sldId id="304" r:id="rId65"/>
    <p:sldId id="305" r:id="rId66"/>
    <p:sldId id="313" r:id="rId67"/>
    <p:sldId id="340" r:id="rId68"/>
    <p:sldId id="319" r:id="rId69"/>
    <p:sldId id="363" r:id="rId70"/>
    <p:sldId id="322" r:id="rId71"/>
    <p:sldId id="362" r:id="rId72"/>
    <p:sldId id="373" r:id="rId73"/>
    <p:sldId id="1705" r:id="rId74"/>
    <p:sldId id="306" r:id="rId75"/>
    <p:sldId id="1708"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1" autoAdjust="0"/>
    <p:restoredTop sz="94660"/>
  </p:normalViewPr>
  <p:slideViewPr>
    <p:cSldViewPr snapToGrid="0">
      <p:cViewPr varScale="1">
        <p:scale>
          <a:sx n="72" d="100"/>
          <a:sy n="72" d="100"/>
        </p:scale>
        <p:origin x="60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Percentage</c:v>
                </c:pt>
              </c:strCache>
            </c:strRef>
          </c:tx>
          <c:spPr>
            <a:solidFill>
              <a:srgbClr val="C00000"/>
            </a:solidFill>
            <a:scene3d>
              <a:camera prst="orthographicFront"/>
              <a:lightRig rig="threePt" dir="t"/>
            </a:scene3d>
            <a:sp3d prstMaterial="matte">
              <a:bevelT w="127000" h="63500"/>
            </a:sp3d>
          </c:spPr>
          <c:dPt>
            <c:idx val="0"/>
            <c:bubble3D val="0"/>
            <c:spPr>
              <a:solidFill>
                <a:srgbClr val="FFC000"/>
              </a:solidFill>
              <a:ln w="19050">
                <a:solidFill>
                  <a:schemeClr val="lt1"/>
                </a:solidFill>
              </a:ln>
              <a:effectLst/>
              <a:scene3d>
                <a:camera prst="orthographicFront"/>
                <a:lightRig rig="threePt" dir="t"/>
              </a:scene3d>
              <a:sp3d prstMaterial="matte">
                <a:bevelT w="127000" h="63500"/>
              </a:sp3d>
            </c:spPr>
            <c:extLst>
              <c:ext xmlns:c16="http://schemas.microsoft.com/office/drawing/2014/chart" uri="{C3380CC4-5D6E-409C-BE32-E72D297353CC}">
                <c16:uniqueId val="{00000001-F8AE-4D9A-8185-1824D31B3EF7}"/>
              </c:ext>
            </c:extLst>
          </c:dPt>
          <c:dPt>
            <c:idx val="1"/>
            <c:bubble3D val="0"/>
            <c:spPr>
              <a:solidFill>
                <a:srgbClr val="C00000"/>
              </a:solidFill>
              <a:ln w="19050">
                <a:solidFill>
                  <a:schemeClr val="lt1"/>
                </a:solidFill>
              </a:ln>
              <a:effectLst/>
              <a:scene3d>
                <a:camera prst="orthographicFront"/>
                <a:lightRig rig="threePt" dir="t"/>
              </a:scene3d>
              <a:sp3d prstMaterial="matte">
                <a:bevelT w="127000" h="63500"/>
              </a:sp3d>
            </c:spPr>
            <c:extLst>
              <c:ext xmlns:c16="http://schemas.microsoft.com/office/drawing/2014/chart" uri="{C3380CC4-5D6E-409C-BE32-E72D297353CC}">
                <c16:uniqueId val="{00000003-F8AE-4D9A-8185-1824D31B3EF7}"/>
              </c:ext>
            </c:extLst>
          </c:dPt>
          <c:cat>
            <c:strRef>
              <c:f>Sheet1!$A$2:$A$3</c:f>
              <c:strCache>
                <c:ptCount val="2"/>
                <c:pt idx="0">
                  <c:v>Volunteer</c:v>
                </c:pt>
                <c:pt idx="1">
                  <c:v>Career</c:v>
                </c:pt>
              </c:strCache>
            </c:strRef>
          </c:cat>
          <c:val>
            <c:numRef>
              <c:f>Sheet1!$B$2:$B$3</c:f>
              <c:numCache>
                <c:formatCode>General</c:formatCode>
                <c:ptCount val="2"/>
                <c:pt idx="0">
                  <c:v>20</c:v>
                </c:pt>
                <c:pt idx="1">
                  <c:v>80</c:v>
                </c:pt>
              </c:numCache>
            </c:numRef>
          </c:val>
          <c:extLst>
            <c:ext xmlns:c16="http://schemas.microsoft.com/office/drawing/2014/chart" uri="{C3380CC4-5D6E-409C-BE32-E72D297353CC}">
              <c16:uniqueId val="{00000004-F8AE-4D9A-8185-1824D31B3EF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32808748215748473"/>
          <c:y val="0.85656663014647072"/>
          <c:w val="0.3393141814420082"/>
          <c:h val="0.12875274399127762"/>
        </c:manualLayout>
      </c:layout>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Arial Narrow" panose="020B060602020203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plotArea>
    <c:legend>
      <c:legendPos val="r"/>
      <c:layout>
        <c:manualLayout>
          <c:xMode val="edge"/>
          <c:yMode val="edge"/>
          <c:x val="0.71634563648293959"/>
          <c:y val="6.9915600393700789E-2"/>
          <c:w val="0.27115436351706035"/>
          <c:h val="0.90027805118110238"/>
        </c:manualLayout>
      </c:layout>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3.jpg"/></Relationships>
</file>

<file path=ppt/drawings/drawing1.xml><?xml version="1.0" encoding="utf-8"?>
<c:userShapes xmlns:c="http://schemas.openxmlformats.org/drawingml/2006/chart">
  <cdr:relSizeAnchor xmlns:cdr="http://schemas.openxmlformats.org/drawingml/2006/chartDrawing">
    <cdr:from>
      <cdr:x>0.37037</cdr:x>
      <cdr:y>0.13102</cdr:y>
    </cdr:from>
    <cdr:to>
      <cdr:x>0.58333</cdr:x>
      <cdr:y>0.5</cdr:y>
    </cdr:to>
    <cdr:pic>
      <cdr:nvPicPr>
        <cdr:cNvPr id="2" name="Picture 1">
          <a:extLst xmlns:a="http://schemas.openxmlformats.org/drawingml/2006/main">
            <a:ext uri="{FF2B5EF4-FFF2-40B4-BE49-F238E27FC236}">
              <a16:creationId xmlns:a16="http://schemas.microsoft.com/office/drawing/2014/main" id="{773BF5ED-0D63-426B-936F-3FF103E38BE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048000" y="622300"/>
          <a:ext cx="1752600" cy="1752600"/>
        </a:xfrm>
        <a:prstGeom xmlns:a="http://schemas.openxmlformats.org/drawingml/2006/main" prst="rect">
          <a:avLst/>
        </a:prstGeom>
        <a:effectLst xmlns:a="http://schemas.openxmlformats.org/drawingml/2006/main">
          <a:reflection endPos="0" dist="50800" dir="5400000" sy="-100000" algn="bl" rotWithShape="0"/>
          <a:softEdge rad="190500"/>
        </a:effectLst>
      </cdr:spPr>
    </cdr:pic>
  </cdr:relSizeAnchor>
  <cdr:relSizeAnchor xmlns:cdr="http://schemas.openxmlformats.org/drawingml/2006/chartDrawing">
    <cdr:from>
      <cdr:x>0.05556</cdr:x>
      <cdr:y>0.13102</cdr:y>
    </cdr:from>
    <cdr:to>
      <cdr:x>0.26852</cdr:x>
      <cdr:y>0.5</cdr:y>
    </cdr:to>
    <cdr:pic>
      <cdr:nvPicPr>
        <cdr:cNvPr id="3" name="Picture 2">
          <a:extLst xmlns:a="http://schemas.openxmlformats.org/drawingml/2006/main">
            <a:ext uri="{FF2B5EF4-FFF2-40B4-BE49-F238E27FC236}">
              <a16:creationId xmlns:a16="http://schemas.microsoft.com/office/drawing/2014/main" id="{4E774E16-EAED-4DB5-B85E-1481D3EB5C2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457200" y="622300"/>
          <a:ext cx="1752600" cy="1752600"/>
        </a:xfrm>
        <a:prstGeom xmlns:a="http://schemas.openxmlformats.org/drawingml/2006/main" prst="rect">
          <a:avLst/>
        </a:prstGeom>
        <a:effectLst xmlns:a="http://schemas.openxmlformats.org/drawingml/2006/main">
          <a:softEdge rad="127000"/>
        </a:effectLst>
      </cdr:spPr>
    </cdr:pic>
  </cdr:relSizeAnchor>
  <cdr:relSizeAnchor xmlns:cdr="http://schemas.openxmlformats.org/drawingml/2006/chartDrawing">
    <cdr:from>
      <cdr:x>0.69118</cdr:x>
      <cdr:y>0.13042</cdr:y>
    </cdr:from>
    <cdr:to>
      <cdr:x>0.90414</cdr:x>
      <cdr:y>0.49941</cdr:y>
    </cdr:to>
    <cdr:pic>
      <cdr:nvPicPr>
        <cdr:cNvPr id="4" name="Picture 3">
          <a:extLst xmlns:a="http://schemas.openxmlformats.org/drawingml/2006/main">
            <a:ext uri="{FF2B5EF4-FFF2-40B4-BE49-F238E27FC236}">
              <a16:creationId xmlns:a16="http://schemas.microsoft.com/office/drawing/2014/main" id="{B389DFAB-8A6C-4359-BDEC-266A1EC29D1A}"/>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5688106" y="619478"/>
          <a:ext cx="1752600" cy="1752600"/>
        </a:xfrm>
        <a:prstGeom xmlns:a="http://schemas.openxmlformats.org/drawingml/2006/main" prst="rect">
          <a:avLst/>
        </a:prstGeom>
        <a:effectLst xmlns:a="http://schemas.openxmlformats.org/drawingml/2006/main">
          <a:softEdge rad="127000"/>
        </a:effectLst>
      </cdr:spPr>
    </cdr:pic>
  </cdr:relSizeAnchor>
  <cdr:relSizeAnchor xmlns:cdr="http://schemas.openxmlformats.org/drawingml/2006/chartDrawing">
    <cdr:from>
      <cdr:x>0.05985</cdr:x>
      <cdr:y>0.04813</cdr:y>
    </cdr:from>
    <cdr:to>
      <cdr:x>0.19874</cdr:x>
      <cdr:y>0.24064</cdr:y>
    </cdr:to>
    <cdr:sp macro="" textlink="">
      <cdr:nvSpPr>
        <cdr:cNvPr id="5" name="TextBox 4"/>
        <cdr:cNvSpPr txBox="1"/>
      </cdr:nvSpPr>
      <cdr:spPr>
        <a:xfrm xmlns:a="http://schemas.openxmlformats.org/drawingml/2006/main">
          <a:off x="492560" y="228600"/>
          <a:ext cx="11430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400" b="1" dirty="0">
              <a:solidFill>
                <a:schemeClr val="tx1"/>
              </a:solidFill>
              <a:latin typeface="Arial" panose="020B0604020202020204" pitchFamily="34" charset="0"/>
              <a:cs typeface="Arial" panose="020B0604020202020204" pitchFamily="34" charset="0"/>
            </a:rPr>
            <a:t>CAREER - </a:t>
          </a:r>
          <a:r>
            <a:rPr lang="en-US" sz="2400" b="1" dirty="0">
              <a:solidFill>
                <a:srgbClr val="FF0000"/>
              </a:solidFill>
              <a:latin typeface="Arial" panose="020B0604020202020204" pitchFamily="34" charset="0"/>
              <a:cs typeface="Arial" panose="020B0604020202020204" pitchFamily="34" charset="0"/>
            </a:rPr>
            <a:t>25%</a:t>
          </a:r>
        </a:p>
      </cdr:txBody>
    </cdr:sp>
  </cdr:relSizeAnchor>
  <cdr:relSizeAnchor xmlns:cdr="http://schemas.openxmlformats.org/drawingml/2006/chartDrawing">
    <cdr:from>
      <cdr:x>0.32837</cdr:x>
      <cdr:y>0.04813</cdr:y>
    </cdr:from>
    <cdr:to>
      <cdr:x>0.46726</cdr:x>
      <cdr:y>0.24064</cdr:y>
    </cdr:to>
    <cdr:sp macro="" textlink="">
      <cdr:nvSpPr>
        <cdr:cNvPr id="6" name="TextBox 1"/>
        <cdr:cNvSpPr txBox="1"/>
      </cdr:nvSpPr>
      <cdr:spPr>
        <a:xfrm xmlns:a="http://schemas.openxmlformats.org/drawingml/2006/main">
          <a:off x="2702360" y="228600"/>
          <a:ext cx="11430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chemeClr val="tx1"/>
              </a:solidFill>
              <a:latin typeface="Arial" panose="020B0604020202020204" pitchFamily="34" charset="0"/>
              <a:cs typeface="Arial" panose="020B0604020202020204" pitchFamily="34" charset="0"/>
            </a:rPr>
            <a:t>COMBINATION - </a:t>
          </a:r>
          <a:r>
            <a:rPr lang="en-US" sz="2400" b="1" dirty="0">
              <a:solidFill>
                <a:srgbClr val="FF0000"/>
              </a:solidFill>
              <a:latin typeface="Arial" panose="020B0604020202020204" pitchFamily="34" charset="0"/>
              <a:cs typeface="Arial" panose="020B0604020202020204" pitchFamily="34" charset="0"/>
            </a:rPr>
            <a:t>25%</a:t>
          </a:r>
        </a:p>
      </cdr:txBody>
    </cdr:sp>
  </cdr:relSizeAnchor>
  <cdr:relSizeAnchor xmlns:cdr="http://schemas.openxmlformats.org/drawingml/2006/chartDrawing">
    <cdr:from>
      <cdr:x>0.67096</cdr:x>
      <cdr:y>0.04813</cdr:y>
    </cdr:from>
    <cdr:to>
      <cdr:x>0.80985</cdr:x>
      <cdr:y>0.24064</cdr:y>
    </cdr:to>
    <cdr:sp macro="" textlink="">
      <cdr:nvSpPr>
        <cdr:cNvPr id="7" name="TextBox 1"/>
        <cdr:cNvSpPr txBox="1"/>
      </cdr:nvSpPr>
      <cdr:spPr>
        <a:xfrm xmlns:a="http://schemas.openxmlformats.org/drawingml/2006/main">
          <a:off x="5521760" y="228600"/>
          <a:ext cx="1143000" cy="9144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chemeClr val="tx1"/>
              </a:solidFill>
              <a:latin typeface="Arial" panose="020B0604020202020204" pitchFamily="34" charset="0"/>
              <a:cs typeface="Arial" panose="020B0604020202020204" pitchFamily="34" charset="0"/>
            </a:rPr>
            <a:t>VOLUNTEER - </a:t>
          </a:r>
          <a:r>
            <a:rPr lang="en-US" sz="2400" b="1" dirty="0">
              <a:solidFill>
                <a:srgbClr val="FF0000"/>
              </a:solidFill>
              <a:latin typeface="Arial" panose="020B0604020202020204" pitchFamily="34" charset="0"/>
              <a:cs typeface="Arial" panose="020B0604020202020204" pitchFamily="34" charset="0"/>
            </a:rPr>
            <a:t>25%</a:t>
          </a:r>
        </a:p>
      </cdr:txBody>
    </cdr:sp>
  </cdr:relSizeAnchor>
  <cdr:relSizeAnchor xmlns:cdr="http://schemas.openxmlformats.org/drawingml/2006/chartDrawing">
    <cdr:from>
      <cdr:x>0.02778</cdr:x>
      <cdr:y>0.68579</cdr:y>
    </cdr:from>
    <cdr:to>
      <cdr:x>0.17593</cdr:x>
      <cdr:y>0.94247</cdr:y>
    </cdr:to>
    <cdr:pic>
      <cdr:nvPicPr>
        <cdr:cNvPr id="8" name="Picture 7">
          <a:extLst xmlns:a="http://schemas.openxmlformats.org/drawingml/2006/main">
            <a:ext uri="{FF2B5EF4-FFF2-40B4-BE49-F238E27FC236}">
              <a16:creationId xmlns:a16="http://schemas.microsoft.com/office/drawing/2014/main" id="{F70E2B9D-DE60-4BB5-821F-D190A1E74E5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28599" y="3257378"/>
          <a:ext cx="1219215" cy="1219178"/>
        </a:xfrm>
        <a:prstGeom xmlns:a="http://schemas.openxmlformats.org/drawingml/2006/main" prst="rect">
          <a:avLst/>
        </a:prstGeom>
        <a:effectLst xmlns:a="http://schemas.openxmlformats.org/drawingml/2006/main">
          <a:softEdge rad="127000"/>
        </a:effectLst>
      </cdr:spPr>
    </cdr:pic>
  </cdr:relSizeAnchor>
  <cdr:relSizeAnchor xmlns:cdr="http://schemas.openxmlformats.org/drawingml/2006/chartDrawing">
    <cdr:from>
      <cdr:x>0.26852</cdr:x>
      <cdr:y>0.6738</cdr:y>
    </cdr:from>
    <cdr:to>
      <cdr:x>0.4568</cdr:x>
      <cdr:y>1</cdr:y>
    </cdr:to>
    <cdr:pic>
      <cdr:nvPicPr>
        <cdr:cNvPr id="9" name="Picture 8">
          <a:extLst xmlns:a="http://schemas.openxmlformats.org/drawingml/2006/main">
            <a:ext uri="{FF2B5EF4-FFF2-40B4-BE49-F238E27FC236}">
              <a16:creationId xmlns:a16="http://schemas.microsoft.com/office/drawing/2014/main" id="{8E84DEB1-F0F8-4544-93AB-5D8AA5B02AD4}"/>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209799" y="3200415"/>
          <a:ext cx="1549469" cy="1549385"/>
        </a:xfrm>
        <a:prstGeom xmlns:a="http://schemas.openxmlformats.org/drawingml/2006/main" prst="rect">
          <a:avLst/>
        </a:prstGeom>
        <a:effectLst xmlns:a="http://schemas.openxmlformats.org/drawingml/2006/main">
          <a:softEdge rad="190500"/>
        </a:effectLst>
      </cdr:spPr>
    </cdr:pic>
  </cdr:relSizeAnchor>
  <cdr:relSizeAnchor xmlns:cdr="http://schemas.openxmlformats.org/drawingml/2006/chartDrawing">
    <cdr:from>
      <cdr:x>0.81481</cdr:x>
      <cdr:y>0.70184</cdr:y>
    </cdr:from>
    <cdr:to>
      <cdr:x>0.96296</cdr:x>
      <cdr:y>0.95852</cdr:y>
    </cdr:to>
    <cdr:pic>
      <cdr:nvPicPr>
        <cdr:cNvPr id="10" name="Picture 9">
          <a:extLst xmlns:a="http://schemas.openxmlformats.org/drawingml/2006/main">
            <a:ext uri="{FF2B5EF4-FFF2-40B4-BE49-F238E27FC236}">
              <a16:creationId xmlns:a16="http://schemas.microsoft.com/office/drawing/2014/main" id="{CE880F3A-2AB9-411B-823A-5A47765B10B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6705599" y="3333578"/>
          <a:ext cx="1219215" cy="1219178"/>
        </a:xfrm>
        <a:prstGeom xmlns:a="http://schemas.openxmlformats.org/drawingml/2006/main" prst="rect">
          <a:avLst/>
        </a:prstGeom>
        <a:effectLst xmlns:a="http://schemas.openxmlformats.org/drawingml/2006/main">
          <a:softEdge rad="114300"/>
        </a:effectLst>
      </cdr:spPr>
    </cdr:pic>
  </cdr:relSizeAnchor>
  <cdr:relSizeAnchor xmlns:cdr="http://schemas.openxmlformats.org/drawingml/2006/chartDrawing">
    <cdr:from>
      <cdr:x>0.01852</cdr:x>
      <cdr:y>0.60558</cdr:y>
    </cdr:from>
    <cdr:to>
      <cdr:x>0.15741</cdr:x>
      <cdr:y>0.79809</cdr:y>
    </cdr:to>
    <cdr:sp macro="" textlink="">
      <cdr:nvSpPr>
        <cdr:cNvPr id="11" name="TextBox 1"/>
        <cdr:cNvSpPr txBox="1"/>
      </cdr:nvSpPr>
      <cdr:spPr>
        <a:xfrm xmlns:a="http://schemas.openxmlformats.org/drawingml/2006/main">
          <a:off x="152399" y="2876378"/>
          <a:ext cx="1143009" cy="91438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chemeClr val="tx1"/>
              </a:solidFill>
              <a:latin typeface="Arial" panose="020B0604020202020204" pitchFamily="34" charset="0"/>
              <a:cs typeface="Arial" panose="020B0604020202020204" pitchFamily="34" charset="0"/>
            </a:rPr>
            <a:t>SFTA - </a:t>
          </a:r>
          <a:r>
            <a:rPr lang="en-US" sz="2400" b="1" dirty="0">
              <a:solidFill>
                <a:srgbClr val="FF0000"/>
              </a:solidFill>
              <a:latin typeface="Arial" panose="020B0604020202020204" pitchFamily="34" charset="0"/>
              <a:cs typeface="Arial" panose="020B0604020202020204" pitchFamily="34" charset="0"/>
            </a:rPr>
            <a:t>3%</a:t>
          </a:r>
        </a:p>
      </cdr:txBody>
    </cdr:sp>
  </cdr:relSizeAnchor>
  <cdr:relSizeAnchor xmlns:cdr="http://schemas.openxmlformats.org/drawingml/2006/chartDrawing">
    <cdr:from>
      <cdr:x>0.72627</cdr:x>
      <cdr:y>0.60709</cdr:y>
    </cdr:from>
    <cdr:to>
      <cdr:x>0.86516</cdr:x>
      <cdr:y>0.7996</cdr:y>
    </cdr:to>
    <cdr:sp macro="" textlink="">
      <cdr:nvSpPr>
        <cdr:cNvPr id="12" name="TextBox 1"/>
        <cdr:cNvSpPr txBox="1"/>
      </cdr:nvSpPr>
      <cdr:spPr>
        <a:xfrm xmlns:a="http://schemas.openxmlformats.org/drawingml/2006/main">
          <a:off x="7354907" y="3402079"/>
          <a:ext cx="1406526" cy="107880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rgbClr val="002060"/>
              </a:solidFill>
            </a:rPr>
            <a:t>         </a:t>
          </a:r>
          <a:r>
            <a:rPr lang="en-US" sz="2400" b="1" dirty="0">
              <a:solidFill>
                <a:schemeClr val="tx1"/>
              </a:solidFill>
              <a:latin typeface="Arial" panose="020B0604020202020204" pitchFamily="34" charset="0"/>
              <a:cs typeface="Arial" panose="020B0604020202020204" pitchFamily="34" charset="0"/>
            </a:rPr>
            <a:t>N-A EMS - </a:t>
          </a:r>
          <a:r>
            <a:rPr lang="en-US" sz="2400" b="1" dirty="0">
              <a:solidFill>
                <a:srgbClr val="FF0000"/>
              </a:solidFill>
              <a:latin typeface="Arial" panose="020B0604020202020204" pitchFamily="34" charset="0"/>
              <a:cs typeface="Arial" panose="020B0604020202020204" pitchFamily="34" charset="0"/>
            </a:rPr>
            <a:t>2%</a:t>
          </a:r>
        </a:p>
      </cdr:txBody>
    </cdr:sp>
  </cdr:relSizeAnchor>
  <cdr:relSizeAnchor xmlns:cdr="http://schemas.openxmlformats.org/drawingml/2006/chartDrawing">
    <cdr:from>
      <cdr:x>0.24074</cdr:x>
      <cdr:y>0.60709</cdr:y>
    </cdr:from>
    <cdr:to>
      <cdr:x>0.45457</cdr:x>
      <cdr:y>0.71534</cdr:y>
    </cdr:to>
    <cdr:sp macro="" textlink="">
      <cdr:nvSpPr>
        <cdr:cNvPr id="13" name="TextBox 1"/>
        <cdr:cNvSpPr txBox="1"/>
      </cdr:nvSpPr>
      <cdr:spPr>
        <a:xfrm xmlns:a="http://schemas.openxmlformats.org/drawingml/2006/main">
          <a:off x="2437952" y="3402078"/>
          <a:ext cx="2165437" cy="60662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b="1" dirty="0">
              <a:solidFill>
                <a:schemeClr val="tx1"/>
              </a:solidFill>
              <a:latin typeface="Arial" panose="020B0604020202020204" pitchFamily="34" charset="0"/>
              <a:cs typeface="Arial" panose="020B0604020202020204" pitchFamily="34" charset="0"/>
            </a:rPr>
            <a:t>OPEN COMP-</a:t>
          </a:r>
          <a:r>
            <a:rPr lang="en-US" sz="2400" b="1" dirty="0">
              <a:solidFill>
                <a:srgbClr val="FF0000"/>
              </a:solidFill>
              <a:latin typeface="Arial" panose="020B0604020202020204" pitchFamily="34" charset="0"/>
              <a:cs typeface="Arial" panose="020B0604020202020204" pitchFamily="34" charset="0"/>
            </a:rPr>
            <a:t>10%         </a:t>
          </a:r>
          <a:r>
            <a:rPr lang="en-US" sz="2400" b="1" dirty="0">
              <a:solidFill>
                <a:schemeClr val="tx1"/>
              </a:solidFill>
              <a:latin typeface="Arial" panose="020B0604020202020204" pitchFamily="34" charset="0"/>
              <a:cs typeface="Arial" panose="020B0604020202020204" pitchFamily="34" charset="0"/>
            </a:rPr>
            <a:t>FPS - </a:t>
          </a:r>
          <a:r>
            <a:rPr lang="en-US" sz="2400" b="1" dirty="0">
              <a:solidFill>
                <a:srgbClr val="FF0000"/>
              </a:solidFill>
              <a:latin typeface="Arial" panose="020B0604020202020204" pitchFamily="34" charset="0"/>
              <a:cs typeface="Arial" panose="020B0604020202020204" pitchFamily="34" charset="0"/>
            </a:rPr>
            <a:t>10% </a:t>
          </a:r>
        </a:p>
      </cdr:txBody>
    </cdr:sp>
  </cdr:relSizeAnchor>
  <cdr:relSizeAnchor xmlns:cdr="http://schemas.openxmlformats.org/drawingml/2006/chartDrawing">
    <cdr:from>
      <cdr:x>0.55511</cdr:x>
      <cdr:y>0.6738</cdr:y>
    </cdr:from>
    <cdr:to>
      <cdr:x>0.74339</cdr:x>
      <cdr:y>1</cdr:y>
    </cdr:to>
    <cdr:pic>
      <cdr:nvPicPr>
        <cdr:cNvPr id="14" name="Picture 13">
          <a:extLst xmlns:a="http://schemas.openxmlformats.org/drawingml/2006/main">
            <a:ext uri="{FF2B5EF4-FFF2-40B4-BE49-F238E27FC236}">
              <a16:creationId xmlns:a16="http://schemas.microsoft.com/office/drawing/2014/main" id="{33D651B0-2914-4D52-9BB4-0024EDFA9AA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4568301" y="3200415"/>
          <a:ext cx="1549469" cy="1549385"/>
        </a:xfrm>
        <a:prstGeom xmlns:a="http://schemas.openxmlformats.org/drawingml/2006/main" prst="rect">
          <a:avLst/>
        </a:prstGeom>
        <a:effectLst xmlns:a="http://schemas.openxmlformats.org/drawingml/2006/main">
          <a:softEdge rad="190500"/>
        </a:effectLst>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62AEA-25A8-45A0-95FB-7E00C8147180}" type="datetimeFigureOut">
              <a:rPr lang="en-US" smtClean="0"/>
              <a:t>6/29/2021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CB0648-CE92-4DFB-B0FF-5A95D9675389}" type="slidenum">
              <a:rPr lang="en-US" smtClean="0"/>
              <a:t>‹#›</a:t>
            </a:fld>
            <a:endParaRPr lang="en-US"/>
          </a:p>
        </p:txBody>
      </p:sp>
    </p:spTree>
    <p:extLst>
      <p:ext uri="{BB962C8B-B14F-4D97-AF65-F5344CB8AC3E}">
        <p14:creationId xmlns:p14="http://schemas.microsoft.com/office/powerpoint/2010/main" val="981190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0" fontAlgn="base" latinLnBrk="0" hangingPunct="0">
              <a:lnSpc>
                <a:spcPct val="100000"/>
              </a:lnSpc>
              <a:spcBef>
                <a:spcPct val="0"/>
              </a:spcBef>
              <a:spcAft>
                <a:spcPct val="0"/>
              </a:spcAft>
              <a:buClrTx/>
              <a:buSzTx/>
              <a:buFontTx/>
              <a:buNone/>
              <a:tabLst/>
              <a:defRPr/>
            </a:pPr>
            <a:fld id="{39DE559D-2ACA-4EE9-B65E-1ACCD042CEB3}"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555922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69E70C-ACDB-4E96-AEC8-8FD2581E93B6}" type="slidenum">
              <a:rPr lang="en-US" smtClean="0"/>
              <a:pPr/>
              <a:t>6</a:t>
            </a:fld>
            <a:endParaRPr lang="en-US" dirty="0"/>
          </a:p>
        </p:txBody>
      </p:sp>
    </p:spTree>
    <p:extLst>
      <p:ext uri="{BB962C8B-B14F-4D97-AF65-F5344CB8AC3E}">
        <p14:creationId xmlns:p14="http://schemas.microsoft.com/office/powerpoint/2010/main" val="1406705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9E70C-ACDB-4E96-AEC8-8FD2581E93B6}" type="slidenum">
              <a:rPr lang="en-US" smtClean="0"/>
              <a:pPr/>
              <a:t>7</a:t>
            </a:fld>
            <a:endParaRPr lang="en-US" dirty="0"/>
          </a:p>
        </p:txBody>
      </p:sp>
    </p:spTree>
    <p:extLst>
      <p:ext uri="{BB962C8B-B14F-4D97-AF65-F5344CB8AC3E}">
        <p14:creationId xmlns:p14="http://schemas.microsoft.com/office/powerpoint/2010/main" val="2851689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69E70C-ACDB-4E96-AEC8-8FD2581E93B6}" type="slidenum">
              <a:rPr lang="en-US" smtClean="0"/>
              <a:pPr/>
              <a:t>9</a:t>
            </a:fld>
            <a:endParaRPr lang="en-US" dirty="0"/>
          </a:p>
        </p:txBody>
      </p:sp>
    </p:spTree>
    <p:extLst>
      <p:ext uri="{BB962C8B-B14F-4D97-AF65-F5344CB8AC3E}">
        <p14:creationId xmlns:p14="http://schemas.microsoft.com/office/powerpoint/2010/main" val="4250173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69E70C-ACDB-4E96-AEC8-8FD2581E93B6}" type="slidenum">
              <a:rPr lang="en-US" smtClean="0"/>
              <a:pPr/>
              <a:t>10</a:t>
            </a:fld>
            <a:endParaRPr lang="en-US" dirty="0"/>
          </a:p>
        </p:txBody>
      </p:sp>
    </p:spTree>
    <p:extLst>
      <p:ext uri="{BB962C8B-B14F-4D97-AF65-F5344CB8AC3E}">
        <p14:creationId xmlns:p14="http://schemas.microsoft.com/office/powerpoint/2010/main" val="4099575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-Must be Broken and not in service</a:t>
            </a:r>
          </a:p>
          <a:p>
            <a:r>
              <a:rPr lang="en-US" dirty="0"/>
              <a:t>-Need more for those that don’t have </a:t>
            </a:r>
          </a:p>
          <a:p>
            <a:r>
              <a:rPr lang="en-US" dirty="0"/>
              <a:t>-Medium priority that will be funded – this is the one you want if you need new PPE</a:t>
            </a:r>
          </a:p>
        </p:txBody>
      </p:sp>
      <p:sp>
        <p:nvSpPr>
          <p:cNvPr id="4" name="Slide Number Placeholder 3"/>
          <p:cNvSpPr>
            <a:spLocks noGrp="1"/>
          </p:cNvSpPr>
          <p:nvPr>
            <p:ph type="sldNum" sz="quarter" idx="5"/>
          </p:nvPr>
        </p:nvSpPr>
        <p:spPr/>
        <p:txBody>
          <a:bodyPr/>
          <a:lstStyle/>
          <a:p>
            <a:fld id="{31A02AFD-4943-4581-B582-978AF0F38A5A}" type="slidenum">
              <a:rPr lang="en-US" smtClean="0"/>
              <a:t>39</a:t>
            </a:fld>
            <a:endParaRPr lang="en-US"/>
          </a:p>
        </p:txBody>
      </p:sp>
    </p:spTree>
    <p:extLst>
      <p:ext uri="{BB962C8B-B14F-4D97-AF65-F5344CB8AC3E}">
        <p14:creationId xmlns:p14="http://schemas.microsoft.com/office/powerpoint/2010/main" val="952480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DE559D-2ACA-4EE9-B65E-1ACCD042CEB3}" type="slidenum">
              <a:rPr lang="en-US" smtClean="0"/>
              <a:t>48</a:t>
            </a:fld>
            <a:endParaRPr lang="en-US"/>
          </a:p>
        </p:txBody>
      </p:sp>
    </p:spTree>
    <p:extLst>
      <p:ext uri="{BB962C8B-B14F-4D97-AF65-F5344CB8AC3E}">
        <p14:creationId xmlns:p14="http://schemas.microsoft.com/office/powerpoint/2010/main" val="443932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723 over 30 years old</a:t>
            </a:r>
          </a:p>
          <a:p>
            <a:r>
              <a:rPr lang="en-US" dirty="0"/>
              <a:t>FD&gt;Urban&gt;High Priority</a:t>
            </a:r>
          </a:p>
          <a:p>
            <a:r>
              <a:rPr lang="en-US" dirty="0"/>
              <a:t>50</a:t>
            </a:r>
          </a:p>
          <a:p>
            <a:r>
              <a:rPr lang="en-US" dirty="0"/>
              <a:t>1966 aerial ladder truck.</a:t>
            </a:r>
          </a:p>
          <a:p>
            <a:endParaRPr lang="en-US" dirty="0"/>
          </a:p>
          <a:p>
            <a:r>
              <a:rPr lang="en-US" dirty="0"/>
              <a:t>FD&gt;Suburban&gt;High Priority</a:t>
            </a:r>
          </a:p>
          <a:p>
            <a:r>
              <a:rPr lang="en-US" dirty="0"/>
              <a:t>49</a:t>
            </a:r>
          </a:p>
          <a:p>
            <a:r>
              <a:rPr lang="en-US" dirty="0"/>
              <a:t>1967 International/</a:t>
            </a:r>
            <a:r>
              <a:rPr lang="en-US" dirty="0" err="1"/>
              <a:t>Sutphen</a:t>
            </a:r>
            <a:r>
              <a:rPr lang="en-US" dirty="0"/>
              <a:t> (Pumper/Engine 750 </a:t>
            </a:r>
            <a:r>
              <a:rPr lang="en-US" dirty="0" err="1"/>
              <a:t>gpm</a:t>
            </a:r>
            <a:r>
              <a:rPr lang="en-US" dirty="0"/>
              <a:t>)</a:t>
            </a:r>
          </a:p>
          <a:p>
            <a:endParaRPr lang="en-US" dirty="0"/>
          </a:p>
          <a:p>
            <a:r>
              <a:rPr lang="en-US" dirty="0"/>
              <a:t>FD&gt;Rural&gt;High Priority</a:t>
            </a:r>
          </a:p>
          <a:p>
            <a:r>
              <a:rPr lang="en-US" dirty="0"/>
              <a:t>64</a:t>
            </a:r>
          </a:p>
          <a:p>
            <a:r>
              <a:rPr lang="en-US" dirty="0"/>
              <a:t>1952 </a:t>
            </a:r>
            <a:r>
              <a:rPr lang="en-US" dirty="0" err="1"/>
              <a:t>Lafrance</a:t>
            </a:r>
            <a:r>
              <a:rPr lang="en-US" dirty="0"/>
              <a:t> Pumper open canopy cab (Pumper/Engine 750 </a:t>
            </a:r>
            <a:r>
              <a:rPr lang="en-US" dirty="0" err="1"/>
              <a:t>gpm</a:t>
            </a:r>
            <a:r>
              <a:rPr lang="en-US" dirty="0"/>
              <a:t>)</a:t>
            </a:r>
          </a:p>
          <a:p>
            <a:endParaRPr lang="en-US" dirty="0"/>
          </a:p>
          <a:p>
            <a:r>
              <a:rPr lang="en-US" dirty="0"/>
              <a:t>Regional (FD and EMS)&gt;Urban or Suburban or Rural&gt;High Priority</a:t>
            </a:r>
          </a:p>
          <a:p>
            <a:r>
              <a:rPr lang="en-US" dirty="0"/>
              <a:t>54</a:t>
            </a:r>
          </a:p>
          <a:p>
            <a:r>
              <a:rPr lang="en-US" dirty="0"/>
              <a:t>1962 American LaFrance 100ft aerial with open rear </a:t>
            </a:r>
            <a:r>
              <a:rPr lang="en-US" dirty="0" err="1"/>
              <a:t>jumpseats</a:t>
            </a:r>
            <a:r>
              <a:rPr lang="en-US" dirty="0"/>
              <a:t> and no pump or water</a:t>
            </a:r>
          </a:p>
          <a:p>
            <a:endParaRPr lang="en-US" dirty="0"/>
          </a:p>
        </p:txBody>
      </p:sp>
      <p:sp>
        <p:nvSpPr>
          <p:cNvPr id="4" name="Slide Number Placeholder 3"/>
          <p:cNvSpPr>
            <a:spLocks noGrp="1"/>
          </p:cNvSpPr>
          <p:nvPr>
            <p:ph type="sldNum" sz="quarter" idx="10"/>
          </p:nvPr>
        </p:nvSpPr>
        <p:spPr/>
        <p:txBody>
          <a:bodyPr/>
          <a:lstStyle/>
          <a:p>
            <a:fld id="{4769E70C-ACDB-4E96-AEC8-8FD2581E93B6}" type="slidenum">
              <a:rPr lang="en-US" smtClean="0"/>
              <a:pPr/>
              <a:t>52</a:t>
            </a:fld>
            <a:endParaRPr lang="en-US" dirty="0"/>
          </a:p>
        </p:txBody>
      </p:sp>
    </p:spTree>
    <p:extLst>
      <p:ext uri="{BB962C8B-B14F-4D97-AF65-F5344CB8AC3E}">
        <p14:creationId xmlns:p14="http://schemas.microsoft.com/office/powerpoint/2010/main" val="2365396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9231" y="2153663"/>
            <a:ext cx="11261558" cy="2270710"/>
          </a:xfrm>
          <a:prstGeom prst="rect">
            <a:avLst/>
          </a:prstGeom>
        </p:spPr>
        <p:txBody>
          <a:bodyPr anchor="b"/>
          <a:lstStyle>
            <a:lvl1pPr algn="ctr">
              <a:defRPr sz="4000">
                <a:solidFill>
                  <a:schemeClr val="tx1"/>
                </a:solidFill>
                <a:latin typeface="Arial" panose="020B0604020202020204" pitchFamily="34" charset="0"/>
                <a:cs typeface="Arial" panose="020B0604020202020204" pitchFamily="34" charset="0"/>
              </a:defRPr>
            </a:lvl1pPr>
          </a:lstStyle>
          <a:p>
            <a:r>
              <a:rPr lang="en-US" dirty="0"/>
              <a:t>Click to edit Master title style </a:t>
            </a:r>
          </a:p>
        </p:txBody>
      </p:sp>
      <p:sp>
        <p:nvSpPr>
          <p:cNvPr id="3" name="Subtitle 2"/>
          <p:cNvSpPr>
            <a:spLocks noGrp="1"/>
          </p:cNvSpPr>
          <p:nvPr>
            <p:ph type="subTitle" idx="1"/>
          </p:nvPr>
        </p:nvSpPr>
        <p:spPr>
          <a:xfrm>
            <a:off x="1524000" y="4516448"/>
            <a:ext cx="9144000" cy="1655762"/>
          </a:xfrm>
        </p:spPr>
        <p:txBody>
          <a:bodyPr/>
          <a:lstStyle>
            <a:lvl1pPr marL="0" indent="0" algn="ctr">
              <a:buNone/>
              <a:defRPr sz="2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Footer Placeholder 3">
            <a:extLst>
              <a:ext uri="{FF2B5EF4-FFF2-40B4-BE49-F238E27FC236}">
                <a16:creationId xmlns:a16="http://schemas.microsoft.com/office/drawing/2014/main" id="{D54AE6B2-0061-49EC-A85B-2F415805D634}"/>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25373679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545F32F-A6A3-4216-B09D-0E991CBF468D}"/>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1556194946"/>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_noHeaderFoot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a:spLocks noGrp="1"/>
          </p:cNvSpPr>
          <p:nvPr>
            <p:ph idx="1" hasCustomPrompt="1"/>
          </p:nvPr>
        </p:nvSpPr>
        <p:spPr>
          <a:xfrm>
            <a:off x="481258" y="228599"/>
            <a:ext cx="11265265" cy="5961185"/>
          </a:xfrm>
        </p:spPr>
        <p:txBody>
          <a:bodyPr/>
          <a:lstStyle>
            <a:lvl1pPr marL="0" indent="0">
              <a:lnSpc>
                <a:spcPct val="100000"/>
              </a:lnSpc>
              <a:buNone/>
              <a:defRPr sz="1800" baseline="0">
                <a:effectLst/>
                <a:latin typeface="Arial" panose="020B0604020202020204" pitchFamily="34" charset="0"/>
                <a:cs typeface="Arial" panose="020B0604020202020204" pitchFamily="34" charset="0"/>
              </a:defRPr>
            </a:lvl1pPr>
            <a:lvl2pPr>
              <a:defRPr sz="2800">
                <a:effectLst/>
                <a:latin typeface="Arial" panose="020B0604020202020204" pitchFamily="34" charset="0"/>
                <a:cs typeface="Arial" panose="020B0604020202020204" pitchFamily="34" charset="0"/>
              </a:defRPr>
            </a:lvl2pPr>
            <a:lvl3pPr>
              <a:defRPr sz="2400">
                <a:effectLst/>
                <a:latin typeface="Arial" panose="020B0604020202020204" pitchFamily="34" charset="0"/>
                <a:cs typeface="Arial" panose="020B0604020202020204" pitchFamily="34" charset="0"/>
              </a:defRPr>
            </a:lvl3pPr>
            <a:lvl4pPr>
              <a:defRPr sz="2000">
                <a:effectLst/>
                <a:latin typeface="Arial" panose="020B0604020202020204" pitchFamily="34" charset="0"/>
                <a:cs typeface="Arial" panose="020B0604020202020204" pitchFamily="34" charset="0"/>
              </a:defRPr>
            </a:lvl4pPr>
            <a:lvl5pPr>
              <a:defRPr sz="1600">
                <a:effectLst/>
                <a:latin typeface="Arial" panose="020B0604020202020204" pitchFamily="34" charset="0"/>
                <a:cs typeface="Arial" panose="020B0604020202020204" pitchFamily="34" charset="0"/>
              </a:defRPr>
            </a:lvl5pPr>
          </a:lstStyle>
          <a:p>
            <a:pPr lvl="0"/>
            <a:r>
              <a:rPr lang="en-US" altLang="en-US" dirty="0"/>
              <a:t>Click an icon to insert your media item</a:t>
            </a:r>
          </a:p>
        </p:txBody>
      </p:sp>
    </p:spTree>
    <p:extLst>
      <p:ext uri="{BB962C8B-B14F-4D97-AF65-F5344CB8AC3E}">
        <p14:creationId xmlns:p14="http://schemas.microsoft.com/office/powerpoint/2010/main" val="2118798507"/>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Custom Slide - Opening Slide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69231" y="2153663"/>
            <a:ext cx="11261558" cy="2270710"/>
          </a:xfrm>
          <a:prstGeom prst="rect">
            <a:avLst/>
          </a:prstGeom>
        </p:spPr>
        <p:txBody>
          <a:bodyPr anchor="b"/>
          <a:lstStyle>
            <a:lvl1pPr algn="ctr">
              <a:defRPr sz="4000">
                <a:solidFill>
                  <a:schemeClr val="tx1"/>
                </a:solidFill>
                <a:latin typeface="Arial" panose="020B0604020202020204" pitchFamily="34" charset="0"/>
                <a:cs typeface="Arial" panose="020B0604020202020204" pitchFamily="34" charset="0"/>
              </a:defRPr>
            </a:lvl1pPr>
          </a:lstStyle>
          <a:p>
            <a:r>
              <a:rPr lang="en-US" dirty="0"/>
              <a:t>Click to edit Master title style </a:t>
            </a:r>
          </a:p>
        </p:txBody>
      </p:sp>
      <p:sp>
        <p:nvSpPr>
          <p:cNvPr id="3" name="Subtitle 2"/>
          <p:cNvSpPr>
            <a:spLocks noGrp="1"/>
          </p:cNvSpPr>
          <p:nvPr>
            <p:ph type="subTitle" idx="1"/>
          </p:nvPr>
        </p:nvSpPr>
        <p:spPr>
          <a:xfrm>
            <a:off x="1524000" y="4516448"/>
            <a:ext cx="9144000" cy="1655762"/>
          </a:xfrm>
          <a:prstGeom prst="rect">
            <a:avLst/>
          </a:prstGeom>
        </p:spPr>
        <p:txBody>
          <a:bodyPr/>
          <a:lstStyle>
            <a:lvl1pPr marL="0" indent="0" algn="ctr">
              <a:buNone/>
              <a:defRPr sz="2800">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Tree>
    <p:extLst>
      <p:ext uri="{BB962C8B-B14F-4D97-AF65-F5344CB8AC3E}">
        <p14:creationId xmlns:p14="http://schemas.microsoft.com/office/powerpoint/2010/main" val="3017219545"/>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Slide - Opening Slide 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8EB3BF-9D58-430B-9656-97B5E13225AE}"/>
              </a:ext>
            </a:extLst>
          </p:cNvPr>
          <p:cNvSpPr>
            <a:spLocks noGrp="1"/>
          </p:cNvSpPr>
          <p:nvPr>
            <p:ph type="title"/>
          </p:nvPr>
        </p:nvSpPr>
        <p:spPr>
          <a:xfrm>
            <a:off x="554737" y="2249424"/>
            <a:ext cx="11091672" cy="2386584"/>
          </a:xfrm>
          <a:prstGeom prst="rect">
            <a:avLst/>
          </a:prstGeom>
        </p:spPr>
        <p:txBody>
          <a:bodyPr anchor="b" anchorCtr="0">
            <a:normAutofit/>
          </a:bodyPr>
          <a:lstStyle>
            <a:lvl1pPr algn="ctr">
              <a:defRPr sz="54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Subtitle 2">
            <a:extLst>
              <a:ext uri="{FF2B5EF4-FFF2-40B4-BE49-F238E27FC236}">
                <a16:creationId xmlns:a16="http://schemas.microsoft.com/office/drawing/2014/main" id="{D3186362-FB88-4632-B962-4A128926327E}"/>
              </a:ext>
            </a:extLst>
          </p:cNvPr>
          <p:cNvSpPr>
            <a:spLocks noGrp="1"/>
          </p:cNvSpPr>
          <p:nvPr>
            <p:ph type="subTitle" idx="1"/>
          </p:nvPr>
        </p:nvSpPr>
        <p:spPr>
          <a:xfrm>
            <a:off x="550817" y="4725445"/>
            <a:ext cx="11090366" cy="1655762"/>
          </a:xfrm>
          <a:prstGeom prst="rect">
            <a:avLst/>
          </a:prstGeom>
        </p:spPr>
        <p:txBody>
          <a:bodyPr>
            <a:normAutofit/>
          </a:bodyPr>
          <a:lstStyle>
            <a:lvl1pPr marL="0" indent="0" algn="ctr">
              <a:buNone/>
              <a:defRPr sz="32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14267195"/>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259" y="1097280"/>
            <a:ext cx="11261562" cy="4669666"/>
          </a:xfrm>
        </p:spPr>
        <p:txBody>
          <a:bodyPr/>
          <a:lstStyle>
            <a:lvl1pPr marL="0" indent="0">
              <a:lnSpc>
                <a:spcPct val="100000"/>
              </a:lnSpc>
              <a:buNone/>
              <a:defRPr sz="3600" b="1">
                <a:effectLst/>
                <a:latin typeface="Arial" panose="020B0604020202020204" pitchFamily="34" charset="0"/>
                <a:cs typeface="Arial" panose="020B0604020202020204" pitchFamily="34" charset="0"/>
              </a:defRPr>
            </a:lvl1pPr>
            <a:lvl2pPr marL="685800" marR="0" indent="-342900" algn="l" defTabSz="685800" rtl="0" eaLnBrk="0" fontAlgn="base" latinLnBrk="0" hangingPunct="0">
              <a:lnSpc>
                <a:spcPct val="100000"/>
              </a:lnSpc>
              <a:spcBef>
                <a:spcPts val="375"/>
              </a:spcBef>
              <a:spcAft>
                <a:spcPct val="0"/>
              </a:spcAft>
              <a:buClrTx/>
              <a:buSzTx/>
              <a:buFont typeface="Arial" panose="020B0604020202020204" pitchFamily="34" charset="0"/>
              <a:buChar char="•"/>
              <a:tabLst/>
              <a:defRPr sz="2800" baseline="0">
                <a:effectLst/>
                <a:latin typeface="Arial" panose="020B0604020202020204" pitchFamily="34" charset="0"/>
                <a:cs typeface="Arial" panose="020B0604020202020204" pitchFamily="34" charset="0"/>
              </a:defRPr>
            </a:lvl2pPr>
            <a:lvl3pPr marL="1257300" indent="-458788">
              <a:defRPr sz="2600">
                <a:effectLst/>
                <a:latin typeface="Arial" panose="020B0604020202020204" pitchFamily="34" charset="0"/>
                <a:cs typeface="Arial" panose="020B0604020202020204" pitchFamily="34" charset="0"/>
              </a:defRPr>
            </a:lvl3pPr>
            <a:lvl4pPr marL="1257300" indent="0">
              <a:buNone/>
              <a:defRPr sz="2200">
                <a:effectLst/>
                <a:latin typeface="Arial" panose="020B0604020202020204" pitchFamily="34" charset="0"/>
                <a:cs typeface="Arial" panose="020B0604020202020204" pitchFamily="34" charset="0"/>
              </a:defRPr>
            </a:lvl4pPr>
            <a:lvl5pPr>
              <a:defRPr sz="1600">
                <a:effectLst/>
                <a:latin typeface="Arial" panose="020B0604020202020204" pitchFamily="34" charset="0"/>
                <a:cs typeface="Arial" panose="020B0604020202020204" pitchFamily="34" charset="0"/>
              </a:defRPr>
            </a:lvl5pPr>
          </a:lstStyle>
          <a:p>
            <a:pPr lvl="0"/>
            <a:r>
              <a:rPr lang="en-US" altLang="en-US" dirty="0"/>
              <a:t>Click to edit Master text styles</a:t>
            </a:r>
          </a:p>
          <a:p>
            <a:pPr lvl="1"/>
            <a:r>
              <a:rPr lang="en-US" altLang="en-US" dirty="0"/>
              <a:t>Bulleted item</a:t>
            </a:r>
          </a:p>
          <a:p>
            <a:pPr marL="685800" marR="0" lvl="1" indent="-342900" algn="l" defTabSz="685800" rtl="0" eaLnBrk="0" fontAlgn="base" latinLnBrk="0" hangingPunct="0">
              <a:lnSpc>
                <a:spcPct val="100000"/>
              </a:lnSpc>
              <a:spcBef>
                <a:spcPts val="375"/>
              </a:spcBef>
              <a:spcAft>
                <a:spcPct val="0"/>
              </a:spcAft>
              <a:buClrTx/>
              <a:buSzTx/>
              <a:buFont typeface="Arial" panose="020B0604020202020204" pitchFamily="34" charset="0"/>
              <a:buChar char="•"/>
              <a:tabLst/>
              <a:defRPr/>
            </a:pPr>
            <a:r>
              <a:rPr lang="en-US" altLang="en-US" dirty="0"/>
              <a:t>Bulleted item</a:t>
            </a:r>
          </a:p>
          <a:p>
            <a:pPr marL="1257300" marR="0" lvl="2" indent="-342900" algn="l" defTabSz="685800" rtl="0" eaLnBrk="0" fontAlgn="base" latinLnBrk="0" hangingPunct="0">
              <a:lnSpc>
                <a:spcPct val="100000"/>
              </a:lnSpc>
              <a:spcBef>
                <a:spcPts val="375"/>
              </a:spcBef>
              <a:spcAft>
                <a:spcPct val="0"/>
              </a:spcAft>
              <a:buClrTx/>
              <a:buSzTx/>
              <a:buFont typeface="Arial" panose="020B0604020202020204" pitchFamily="34" charset="0"/>
              <a:buChar char="•"/>
              <a:tabLst/>
              <a:defRPr/>
            </a:pPr>
            <a:r>
              <a:rPr lang="en-US" altLang="en-US" dirty="0"/>
              <a:t>Bulleted item </a:t>
            </a:r>
          </a:p>
          <a:p>
            <a:pPr marL="1600200" marR="0" lvl="3" indent="-342900" algn="l" defTabSz="685800" rtl="0" eaLnBrk="0" fontAlgn="base" latinLnBrk="0" hangingPunct="0">
              <a:lnSpc>
                <a:spcPct val="100000"/>
              </a:lnSpc>
              <a:spcBef>
                <a:spcPts val="375"/>
              </a:spcBef>
              <a:spcAft>
                <a:spcPct val="0"/>
              </a:spcAft>
              <a:buClrTx/>
              <a:buSzTx/>
              <a:buFont typeface="Arial" panose="020B0604020202020204" pitchFamily="34" charset="0"/>
              <a:buChar char="•"/>
              <a:tabLst/>
              <a:defRPr/>
            </a:pPr>
            <a:r>
              <a:rPr lang="en-US" altLang="en-US" dirty="0"/>
              <a:t>Bulleted item </a:t>
            </a:r>
          </a:p>
          <a:p>
            <a:pPr lvl="2"/>
            <a:endParaRPr lang="en-US" altLang="en-US" dirty="0"/>
          </a:p>
          <a:p>
            <a:pPr lvl="1"/>
            <a:endParaRPr lang="en-US" altLang="en-US" dirty="0"/>
          </a:p>
          <a:p>
            <a:pPr marL="514350" marR="0" lvl="1" indent="-171450" algn="l" defTabSz="685800" rtl="0" eaLnBrk="0" fontAlgn="base" latinLnBrk="0" hangingPunct="0">
              <a:lnSpc>
                <a:spcPct val="90000"/>
              </a:lnSpc>
              <a:spcBef>
                <a:spcPts val="375"/>
              </a:spcBef>
              <a:spcAft>
                <a:spcPct val="0"/>
              </a:spcAft>
              <a:buClrTx/>
              <a:buSzTx/>
              <a:buFont typeface="Arial" panose="020B0604020202020204" pitchFamily="34" charset="0"/>
              <a:buChar char="•"/>
              <a:tabLst/>
              <a:defRPr/>
            </a:pPr>
            <a:endParaRPr lang="en-US" altLang="en-US" dirty="0"/>
          </a:p>
        </p:txBody>
      </p:sp>
      <p:sp>
        <p:nvSpPr>
          <p:cNvPr id="9" name="Title Placeholder 1"/>
          <p:cNvSpPr>
            <a:spLocks noGrp="1"/>
          </p:cNvSpPr>
          <p:nvPr>
            <p:ph type="title" hasCustomPrompt="1"/>
          </p:nvPr>
        </p:nvSpPr>
        <p:spPr bwMode="auto">
          <a:xfrm>
            <a:off x="0" y="45720"/>
            <a:ext cx="12192000" cy="77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4200"/>
            </a:lvl1pPr>
          </a:lstStyle>
          <a:p>
            <a:pPr lvl="0"/>
            <a:r>
              <a:rPr lang="en-US" altLang="en-US" dirty="0"/>
              <a:t>Click to Edit Master Title Style</a:t>
            </a:r>
          </a:p>
        </p:txBody>
      </p:sp>
      <p:sp>
        <p:nvSpPr>
          <p:cNvPr id="2" name="Footer Placeholder 1">
            <a:extLst>
              <a:ext uri="{FF2B5EF4-FFF2-40B4-BE49-F238E27FC236}">
                <a16:creationId xmlns:a16="http://schemas.microsoft.com/office/drawing/2014/main" id="{6FAF9E47-415C-451A-B0F4-09578C0F30C8}"/>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28869161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632" y="1097280"/>
            <a:ext cx="11261562" cy="4946904"/>
          </a:xfrm>
        </p:spPr>
        <p:txBody>
          <a:bodyPr/>
          <a:lstStyle>
            <a:lvl1pPr>
              <a:lnSpc>
                <a:spcPct val="100000"/>
              </a:lnSpc>
              <a:defRPr lang="en-US" altLang="en-US" sz="3200" b="0" kern="1200" dirty="0" smtClean="0">
                <a:solidFill>
                  <a:schemeClr val="tx1"/>
                </a:solidFill>
                <a:effectLst/>
                <a:latin typeface="Arial" panose="020B0604020202020204" pitchFamily="34" charset="0"/>
                <a:ea typeface="+mn-ea"/>
                <a:cs typeface="Arial" panose="020B0604020202020204" pitchFamily="34" charset="0"/>
              </a:defRPr>
            </a:lvl1pPr>
            <a:lvl2pPr marL="800100" indent="-342900">
              <a:lnSpc>
                <a:spcPct val="100000"/>
              </a:lnSpc>
              <a:defRPr sz="2800">
                <a:effectLst/>
                <a:latin typeface="Arial" panose="020B0604020202020204" pitchFamily="34" charset="0"/>
                <a:cs typeface="Arial" panose="020B0604020202020204" pitchFamily="34" charset="0"/>
              </a:defRPr>
            </a:lvl2pPr>
            <a:lvl3pPr>
              <a:lnSpc>
                <a:spcPct val="100000"/>
              </a:lnSpc>
              <a:defRPr sz="2600">
                <a:effectLst/>
                <a:latin typeface="Arial" panose="020B0604020202020204" pitchFamily="34" charset="0"/>
                <a:cs typeface="Arial" panose="020B0604020202020204" pitchFamily="34" charset="0"/>
              </a:defRPr>
            </a:lvl3pPr>
            <a:lvl4pPr marL="1712913" indent="-334963">
              <a:lnSpc>
                <a:spcPct val="100000"/>
              </a:lnSpc>
              <a:defRPr sz="2200">
                <a:effectLst/>
                <a:latin typeface="Arial" panose="020B0604020202020204" pitchFamily="34" charset="0"/>
                <a:cs typeface="Arial" panose="020B0604020202020204" pitchFamily="34" charset="0"/>
              </a:defRPr>
            </a:lvl4pPr>
            <a:lvl5pPr marL="1371600" indent="0">
              <a:buNone/>
              <a:defRPr sz="1600">
                <a:effectLst/>
                <a:latin typeface="Arial" panose="020B0604020202020204" pitchFamily="34" charset="0"/>
                <a:cs typeface="Arial" panose="020B0604020202020204" pitchFamily="34" charset="0"/>
              </a:defRPr>
            </a:lvl5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endParaRPr lang="en-US" altLang="en-US" dirty="0"/>
          </a:p>
        </p:txBody>
      </p:sp>
      <p:sp>
        <p:nvSpPr>
          <p:cNvPr id="9" name="Title Placeholder 1"/>
          <p:cNvSpPr>
            <a:spLocks noGrp="1"/>
          </p:cNvSpPr>
          <p:nvPr>
            <p:ph type="title" hasCustomPrompt="1"/>
          </p:nvPr>
        </p:nvSpPr>
        <p:spPr bwMode="auto">
          <a:xfrm>
            <a:off x="0" y="45720"/>
            <a:ext cx="12192000" cy="77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sz="4200"/>
            </a:lvl1pPr>
          </a:lstStyle>
          <a:p>
            <a:pPr lvl="0"/>
            <a:r>
              <a:rPr lang="en-US" altLang="en-US" dirty="0"/>
              <a:t>Click to Edit Master Title Style</a:t>
            </a:r>
          </a:p>
        </p:txBody>
      </p:sp>
      <p:sp>
        <p:nvSpPr>
          <p:cNvPr id="2" name="Footer Placeholder 1">
            <a:extLst>
              <a:ext uri="{FF2B5EF4-FFF2-40B4-BE49-F238E27FC236}">
                <a16:creationId xmlns:a16="http://schemas.microsoft.com/office/drawing/2014/main" id="{872BDF62-CC5A-431C-A198-91D8446507FD}"/>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3211706385"/>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4632" y="1097280"/>
            <a:ext cx="5538537" cy="4949742"/>
          </a:xfrm>
        </p:spPr>
        <p:txBody>
          <a:bodyPr/>
          <a:lstStyle>
            <a:lvl1pPr>
              <a:lnSpc>
                <a:spcPct val="100000"/>
              </a:lnSpc>
              <a:defRPr>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lnSpc>
                <a:spcPct val="100000"/>
              </a:lnSpc>
              <a:defRPr sz="2600">
                <a:latin typeface="Arial" panose="020B0604020202020204" pitchFamily="34" charset="0"/>
                <a:cs typeface="Arial" panose="020B0604020202020204" pitchFamily="34" charset="0"/>
              </a:defRPr>
            </a:lvl3pPr>
            <a:lvl4pPr>
              <a:lnSpc>
                <a:spcPct val="100000"/>
              </a:lnSpc>
              <a:defRPr sz="22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184899" y="1097280"/>
            <a:ext cx="5642811" cy="4865521"/>
          </a:xfrm>
        </p:spPr>
        <p:txBody>
          <a:bodyPr/>
          <a:lstStyle>
            <a:lvl1pPr>
              <a:lnSpc>
                <a:spcPct val="100000"/>
              </a:lnSpc>
              <a:defRPr>
                <a:latin typeface="Arial" panose="020B0604020202020204" pitchFamily="34" charset="0"/>
                <a:cs typeface="Arial" panose="020B0604020202020204" pitchFamily="34" charset="0"/>
              </a:defRPr>
            </a:lvl1pPr>
            <a:lvl2pPr>
              <a:lnSpc>
                <a:spcPct val="100000"/>
              </a:lnSpc>
              <a:defRPr>
                <a:latin typeface="Arial" panose="020B0604020202020204" pitchFamily="34" charset="0"/>
                <a:cs typeface="Arial" panose="020B0604020202020204" pitchFamily="34" charset="0"/>
              </a:defRPr>
            </a:lvl2pPr>
            <a:lvl3pPr>
              <a:lnSpc>
                <a:spcPct val="100000"/>
              </a:lnSpc>
              <a:defRPr sz="2600">
                <a:latin typeface="Arial" panose="020B0604020202020204" pitchFamily="34" charset="0"/>
                <a:cs typeface="Arial" panose="020B0604020202020204" pitchFamily="34" charset="0"/>
              </a:defRPr>
            </a:lvl3pPr>
            <a:lvl4pPr>
              <a:lnSpc>
                <a:spcPct val="100000"/>
              </a:lnSpc>
              <a:defRPr sz="22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Title Placeholder 1"/>
          <p:cNvSpPr>
            <a:spLocks noGrp="1"/>
          </p:cNvSpPr>
          <p:nvPr>
            <p:ph type="title" hasCustomPrompt="1"/>
          </p:nvPr>
        </p:nvSpPr>
        <p:spPr bwMode="auto">
          <a:xfrm>
            <a:off x="0" y="45720"/>
            <a:ext cx="12192000" cy="77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4200"/>
            </a:lvl1pPr>
          </a:lstStyle>
          <a:p>
            <a:pPr lvl="0"/>
            <a:r>
              <a:rPr lang="en-US" altLang="en-US" dirty="0"/>
              <a:t>Click to Edit Master Title Style</a:t>
            </a:r>
          </a:p>
        </p:txBody>
      </p:sp>
      <p:sp>
        <p:nvSpPr>
          <p:cNvPr id="2" name="Footer Placeholder 1">
            <a:extLst>
              <a:ext uri="{FF2B5EF4-FFF2-40B4-BE49-F238E27FC236}">
                <a16:creationId xmlns:a16="http://schemas.microsoft.com/office/drawing/2014/main" id="{EBC3F6A9-55C9-4A85-95DD-5857F0F65FAE}"/>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816113067"/>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700210" y="1097280"/>
            <a:ext cx="3958389" cy="4743078"/>
          </a:xfrm>
        </p:spPr>
        <p:txBody>
          <a:bodyPr rtlCol="0">
            <a:normAutofit/>
          </a:bodyPr>
          <a:lstStyle>
            <a:lvl1pPr marL="0" indent="0">
              <a:lnSpc>
                <a:spcPct val="100000"/>
              </a:lnSpc>
              <a:buNone/>
              <a:defRPr sz="24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478827" y="1097280"/>
            <a:ext cx="6776215" cy="4751351"/>
          </a:xfrm>
        </p:spPr>
        <p:txBody>
          <a:bodyPr/>
          <a:lstStyle>
            <a:lvl1pPr marL="347663" indent="-347663">
              <a:lnSpc>
                <a:spcPct val="100000"/>
              </a:lnSpc>
              <a:buFont typeface="Arial" panose="020B0604020202020204" pitchFamily="34" charset="0"/>
              <a:buChar char="•"/>
              <a:defRPr sz="3200">
                <a:latin typeface="Arial" panose="020B0604020202020204" pitchFamily="34" charset="0"/>
                <a:cs typeface="Arial" panose="020B0604020202020204" pitchFamily="34" charset="0"/>
              </a:defRPr>
            </a:lvl1pPr>
            <a:lvl2pPr marL="798513" indent="-334963">
              <a:buFont typeface="Arial" panose="020B0604020202020204" pitchFamily="34" charset="0"/>
              <a:buChar char="•"/>
              <a:defRPr sz="2800"/>
            </a:lvl2pPr>
            <a:lvl3pPr marL="1262063" indent="-347663">
              <a:buFont typeface="Arial" panose="020B0604020202020204" pitchFamily="34" charset="0"/>
              <a:buChar char="•"/>
              <a:defRPr sz="2600"/>
            </a:lvl3pPr>
            <a:lvl4pPr marL="1597025" indent="-334963">
              <a:buFont typeface="Arial" panose="020B0604020202020204" pitchFamily="34" charset="0"/>
              <a:buChar char="•"/>
              <a:defRPr sz="220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endParaRPr lang="en-US" dirty="0"/>
          </a:p>
        </p:txBody>
      </p:sp>
      <p:sp>
        <p:nvSpPr>
          <p:cNvPr id="16" name="Title Placeholder 1"/>
          <p:cNvSpPr>
            <a:spLocks noGrp="1"/>
          </p:cNvSpPr>
          <p:nvPr>
            <p:ph type="title" hasCustomPrompt="1"/>
          </p:nvPr>
        </p:nvSpPr>
        <p:spPr bwMode="auto">
          <a:xfrm>
            <a:off x="0" y="45720"/>
            <a:ext cx="12192000" cy="77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4200"/>
            </a:lvl1pPr>
          </a:lstStyle>
          <a:p>
            <a:pPr lvl="0"/>
            <a:r>
              <a:rPr lang="en-US" altLang="en-US" dirty="0"/>
              <a:t>Click to Edit Master Title Style</a:t>
            </a:r>
          </a:p>
        </p:txBody>
      </p:sp>
      <p:sp>
        <p:nvSpPr>
          <p:cNvPr id="2" name="Footer Placeholder 1">
            <a:extLst>
              <a:ext uri="{FF2B5EF4-FFF2-40B4-BE49-F238E27FC236}">
                <a16:creationId xmlns:a16="http://schemas.microsoft.com/office/drawing/2014/main" id="{CA44A060-0F0E-4ACC-BFC8-C55910DE664D}"/>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3469640209"/>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Two Pictur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700210" y="1207084"/>
            <a:ext cx="3958389" cy="2152692"/>
          </a:xfrm>
        </p:spPr>
        <p:txBody>
          <a:bodyPr rtlCol="0">
            <a:normAutofit/>
          </a:bodyPr>
          <a:lstStyle>
            <a:lvl1pPr marL="0" indent="0">
              <a:lnSpc>
                <a:spcPct val="100000"/>
              </a:lnSpc>
              <a:buNone/>
              <a:defRPr sz="24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478827" y="1097280"/>
            <a:ext cx="6776215" cy="5037302"/>
          </a:xfrm>
        </p:spPr>
        <p:txBody>
          <a:bodyPr/>
          <a:lstStyle>
            <a:lvl1pPr marL="0" marR="0" indent="0" algn="l" defTabSz="685800" rtl="0" eaLnBrk="0" fontAlgn="base" latinLnBrk="0" hangingPunct="0">
              <a:lnSpc>
                <a:spcPct val="100000"/>
              </a:lnSpc>
              <a:spcBef>
                <a:spcPts val="750"/>
              </a:spcBef>
              <a:spcAft>
                <a:spcPct val="0"/>
              </a:spcAft>
              <a:buClrTx/>
              <a:buSzTx/>
              <a:buFont typeface="Arial" panose="020B0604020202020204" pitchFamily="34" charset="0"/>
              <a:buNone/>
              <a:tabLst/>
              <a:defRPr sz="3200" b="0">
                <a:latin typeface="Arial" panose="020B0604020202020204" pitchFamily="34" charset="0"/>
                <a:cs typeface="Arial" panose="020B0604020202020204" pitchFamily="34" charset="0"/>
              </a:defRPr>
            </a:lvl1pPr>
            <a:lvl2pPr marL="685800" marR="0" indent="-342900" algn="l" defTabSz="685800" rtl="0" eaLnBrk="0" fontAlgn="base" latinLnBrk="0" hangingPunct="0">
              <a:lnSpc>
                <a:spcPct val="100000"/>
              </a:lnSpc>
              <a:spcBef>
                <a:spcPts val="375"/>
              </a:spcBef>
              <a:spcAft>
                <a:spcPct val="0"/>
              </a:spcAft>
              <a:buClrTx/>
              <a:buSzTx/>
              <a:buFont typeface="Arial" panose="020B0604020202020204" pitchFamily="34" charset="0"/>
              <a:buChar char="•"/>
              <a:tabLst/>
              <a:defRPr sz="1050"/>
            </a:lvl2pPr>
            <a:lvl3pPr marL="1257300" marR="0" indent="-342900" algn="l" defTabSz="685800" rtl="0" eaLnBrk="0" fontAlgn="base" latinLnBrk="0" hangingPunct="0">
              <a:lnSpc>
                <a:spcPct val="100000"/>
              </a:lnSpc>
              <a:spcBef>
                <a:spcPts val="375"/>
              </a:spcBef>
              <a:spcAft>
                <a:spcPct val="0"/>
              </a:spcAft>
              <a:buClrTx/>
              <a:buSzTx/>
              <a:buFont typeface="Arial" panose="020B0604020202020204" pitchFamily="34" charset="0"/>
              <a:buChar char="•"/>
              <a:tabLst/>
              <a:defRPr sz="2600"/>
            </a:lvl3pPr>
            <a:lvl4pPr marL="1600200" marR="0" indent="-342900" algn="l" defTabSz="685800" rtl="0" eaLnBrk="0" fontAlgn="base" latinLnBrk="0" hangingPunct="0">
              <a:lnSpc>
                <a:spcPct val="100000"/>
              </a:lnSpc>
              <a:spcBef>
                <a:spcPts val="375"/>
              </a:spcBef>
              <a:spcAft>
                <a:spcPct val="0"/>
              </a:spcAft>
              <a:buClrTx/>
              <a:buSzTx/>
              <a:buFont typeface="Arial" panose="020B0604020202020204" pitchFamily="34" charset="0"/>
              <a:buChar char="•"/>
              <a:tabLst/>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marL="0" marR="0" lvl="0" indent="0" algn="l" defTabSz="685800" rtl="0" eaLnBrk="0" fontAlgn="base" latinLnBrk="0" hangingPunct="0">
              <a:lnSpc>
                <a:spcPct val="100000"/>
              </a:lnSpc>
              <a:spcBef>
                <a:spcPts val="750"/>
              </a:spcBef>
              <a:spcAft>
                <a:spcPct val="0"/>
              </a:spcAft>
              <a:buClrTx/>
              <a:buSzTx/>
              <a:buFont typeface="Arial" panose="020B0604020202020204" pitchFamily="34" charset="0"/>
              <a:buNone/>
              <a:tabLst/>
              <a:defRPr/>
            </a:pPr>
            <a:r>
              <a:rPr lang="en-US" altLang="en-US" dirty="0"/>
              <a:t>Click to edit Master text styles</a:t>
            </a:r>
          </a:p>
          <a:p>
            <a:pPr marL="566738" lvl="1" indent="-334963">
              <a:buFont typeface="Arial" panose="020B0604020202020204" pitchFamily="34" charset="0"/>
              <a:buChar char="•"/>
            </a:pPr>
            <a:r>
              <a:rPr lang="en-US" sz="2800" dirty="0"/>
              <a:t>Bullet text</a:t>
            </a:r>
          </a:p>
          <a:p>
            <a:pPr marL="971550" lvl="2" indent="-346075">
              <a:buFont typeface="Arial" panose="020B0604020202020204" pitchFamily="34" charset="0"/>
              <a:buChar char="•"/>
            </a:pPr>
            <a:r>
              <a:rPr lang="en-US" sz="2400" dirty="0"/>
              <a:t>Bullet text</a:t>
            </a:r>
          </a:p>
          <a:p>
            <a:pPr marL="971550" lvl="2" indent="-346075">
              <a:buFont typeface="Arial" panose="020B0604020202020204" pitchFamily="34" charset="0"/>
              <a:buChar char="•"/>
            </a:pPr>
            <a:r>
              <a:rPr lang="en-US" sz="2400" dirty="0"/>
              <a:t>Bullet text</a:t>
            </a:r>
          </a:p>
        </p:txBody>
      </p:sp>
      <p:sp>
        <p:nvSpPr>
          <p:cNvPr id="9" name="Picture Placeholder 2"/>
          <p:cNvSpPr>
            <a:spLocks noGrp="1"/>
          </p:cNvSpPr>
          <p:nvPr>
            <p:ph type="pic" idx="13"/>
          </p:nvPr>
        </p:nvSpPr>
        <p:spPr>
          <a:xfrm>
            <a:off x="7700210" y="3554643"/>
            <a:ext cx="3958389" cy="2152692"/>
          </a:xfrm>
        </p:spPr>
        <p:txBody>
          <a:bodyPr rtlCol="0">
            <a:normAutofit/>
          </a:bodyPr>
          <a:lstStyle>
            <a:lvl1pPr marL="0" indent="0">
              <a:lnSpc>
                <a:spcPct val="100000"/>
              </a:lnSpc>
              <a:buNone/>
              <a:defRPr sz="24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16" name="Title Placeholder 1"/>
          <p:cNvSpPr>
            <a:spLocks noGrp="1"/>
          </p:cNvSpPr>
          <p:nvPr>
            <p:ph type="title" hasCustomPrompt="1"/>
          </p:nvPr>
        </p:nvSpPr>
        <p:spPr bwMode="auto">
          <a:xfrm>
            <a:off x="0" y="45720"/>
            <a:ext cx="12192000" cy="77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4200"/>
            </a:lvl1pPr>
          </a:lstStyle>
          <a:p>
            <a:pPr lvl="0"/>
            <a:r>
              <a:rPr lang="en-US" altLang="en-US" dirty="0"/>
              <a:t>Click to Edit Master Title Style</a:t>
            </a:r>
          </a:p>
        </p:txBody>
      </p:sp>
      <p:sp>
        <p:nvSpPr>
          <p:cNvPr id="2" name="Footer Placeholder 1">
            <a:extLst>
              <a:ext uri="{FF2B5EF4-FFF2-40B4-BE49-F238E27FC236}">
                <a16:creationId xmlns:a16="http://schemas.microsoft.com/office/drawing/2014/main" id="{3F008332-1459-4425-9631-994AC0284F50}"/>
              </a:ext>
            </a:extLst>
          </p:cNvPr>
          <p:cNvSpPr>
            <a:spLocks noGrp="1"/>
          </p:cNvSpPr>
          <p:nvPr>
            <p:ph type="ftr" sz="quarter" idx="14"/>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3146825473"/>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Pictures with Conten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78827" y="1208317"/>
            <a:ext cx="3958389" cy="2152692"/>
          </a:xfrm>
        </p:spPr>
        <p:txBody>
          <a:bodyPr rtlCol="0">
            <a:normAutofit/>
          </a:bodyPr>
          <a:lstStyle>
            <a:lvl1pPr marL="0" indent="0">
              <a:buNone/>
              <a:defRPr sz="24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4871308" y="1097280"/>
            <a:ext cx="6776215" cy="4808788"/>
          </a:xfrm>
        </p:spPr>
        <p:txBody>
          <a:bodyPr/>
          <a:lstStyle>
            <a:lvl1pPr marL="0" indent="0">
              <a:lnSpc>
                <a:spcPct val="100000"/>
              </a:lnSpc>
              <a:buNone/>
              <a:defRPr sz="3200" b="0" baseline="0">
                <a:latin typeface="Arial" panose="020B0604020202020204" pitchFamily="34" charset="0"/>
                <a:cs typeface="Arial" panose="020B0604020202020204" pitchFamily="34" charset="0"/>
              </a:defRPr>
            </a:lvl1pPr>
            <a:lvl2pPr marL="566738" indent="-334963">
              <a:buFont typeface="Arial" panose="020B0604020202020204" pitchFamily="34" charset="0"/>
              <a:buChar char="•"/>
              <a:defRPr sz="2800"/>
            </a:lvl2pPr>
            <a:lvl3pPr marL="1030288" indent="-347663">
              <a:buFont typeface="Arial" panose="020B0604020202020204" pitchFamily="34" charset="0"/>
              <a:buChar char="•"/>
              <a:defRPr sz="2400"/>
            </a:lvl3pPr>
            <a:lvl4pPr marL="1481138" indent="-334963">
              <a:buFont typeface="Arial" panose="020B0604020202020204" pitchFamily="34" charset="0"/>
              <a:buChar char="•"/>
              <a:defRPr sz="200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Picture Placeholder 2"/>
          <p:cNvSpPr>
            <a:spLocks noGrp="1"/>
          </p:cNvSpPr>
          <p:nvPr>
            <p:ph type="pic" idx="13"/>
          </p:nvPr>
        </p:nvSpPr>
        <p:spPr>
          <a:xfrm>
            <a:off x="478827" y="3571918"/>
            <a:ext cx="3958389" cy="2152692"/>
          </a:xfrm>
        </p:spPr>
        <p:txBody>
          <a:bodyPr rtlCol="0">
            <a:normAutofit/>
          </a:bodyPr>
          <a:lstStyle>
            <a:lvl1pPr marL="0" indent="0">
              <a:buNone/>
              <a:defRPr sz="24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17" name="Title Placeholder 1"/>
          <p:cNvSpPr>
            <a:spLocks noGrp="1"/>
          </p:cNvSpPr>
          <p:nvPr>
            <p:ph type="title" hasCustomPrompt="1"/>
          </p:nvPr>
        </p:nvSpPr>
        <p:spPr bwMode="auto">
          <a:xfrm>
            <a:off x="0" y="45720"/>
            <a:ext cx="12192000" cy="77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4200"/>
            </a:lvl1pPr>
          </a:lstStyle>
          <a:p>
            <a:pPr lvl="0"/>
            <a:r>
              <a:rPr lang="en-US" altLang="en-US" dirty="0"/>
              <a:t>Click to Edit Master Title Style</a:t>
            </a:r>
          </a:p>
        </p:txBody>
      </p:sp>
      <p:sp>
        <p:nvSpPr>
          <p:cNvPr id="2" name="Footer Placeholder 1">
            <a:extLst>
              <a:ext uri="{FF2B5EF4-FFF2-40B4-BE49-F238E27FC236}">
                <a16:creationId xmlns:a16="http://schemas.microsoft.com/office/drawing/2014/main" id="{EB5EE5A6-151C-48B4-AB7B-C5F236195619}"/>
              </a:ext>
            </a:extLst>
          </p:cNvPr>
          <p:cNvSpPr>
            <a:spLocks noGrp="1"/>
          </p:cNvSpPr>
          <p:nvPr>
            <p:ph type="ftr" sz="quarter" idx="14"/>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2397915572"/>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dia with Content">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auto">
          <a:xfrm>
            <a:off x="0" y="45720"/>
            <a:ext cx="12192000" cy="77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4200"/>
            </a:lvl1pPr>
          </a:lstStyle>
          <a:p>
            <a:pPr lvl="0"/>
            <a:r>
              <a:rPr lang="en-US" altLang="en-US" dirty="0"/>
              <a:t>Click to Edit Master Title Style</a:t>
            </a:r>
          </a:p>
        </p:txBody>
      </p:sp>
      <p:sp>
        <p:nvSpPr>
          <p:cNvPr id="15" name="Content Placeholder 2"/>
          <p:cNvSpPr>
            <a:spLocks noGrp="1"/>
          </p:cNvSpPr>
          <p:nvPr>
            <p:ph idx="1" hasCustomPrompt="1"/>
          </p:nvPr>
        </p:nvSpPr>
        <p:spPr>
          <a:xfrm>
            <a:off x="481258" y="1097280"/>
            <a:ext cx="6764493" cy="4669666"/>
          </a:xfrm>
        </p:spPr>
        <p:txBody>
          <a:bodyPr/>
          <a:lstStyle>
            <a:lvl1pPr marL="0" indent="0">
              <a:lnSpc>
                <a:spcPct val="100000"/>
              </a:lnSpc>
              <a:buNone/>
              <a:defRPr sz="1800" baseline="0">
                <a:effectLst/>
                <a:latin typeface="Arial" panose="020B0604020202020204" pitchFamily="34" charset="0"/>
                <a:cs typeface="Arial" panose="020B0604020202020204" pitchFamily="34" charset="0"/>
              </a:defRPr>
            </a:lvl1pPr>
            <a:lvl2pPr>
              <a:defRPr sz="2800">
                <a:effectLst/>
                <a:latin typeface="Arial" panose="020B0604020202020204" pitchFamily="34" charset="0"/>
                <a:cs typeface="Arial" panose="020B0604020202020204" pitchFamily="34" charset="0"/>
              </a:defRPr>
            </a:lvl2pPr>
            <a:lvl3pPr>
              <a:defRPr sz="2400">
                <a:effectLst/>
                <a:latin typeface="Arial" panose="020B0604020202020204" pitchFamily="34" charset="0"/>
                <a:cs typeface="Arial" panose="020B0604020202020204" pitchFamily="34" charset="0"/>
              </a:defRPr>
            </a:lvl3pPr>
            <a:lvl4pPr>
              <a:defRPr sz="2000">
                <a:effectLst/>
                <a:latin typeface="Arial" panose="020B0604020202020204" pitchFamily="34" charset="0"/>
                <a:cs typeface="Arial" panose="020B0604020202020204" pitchFamily="34" charset="0"/>
              </a:defRPr>
            </a:lvl4pPr>
            <a:lvl5pPr>
              <a:defRPr sz="1600">
                <a:effectLst/>
                <a:latin typeface="Arial" panose="020B0604020202020204" pitchFamily="34" charset="0"/>
                <a:cs typeface="Arial" panose="020B0604020202020204" pitchFamily="34" charset="0"/>
              </a:defRPr>
            </a:lvl5pPr>
          </a:lstStyle>
          <a:p>
            <a:pPr lvl="0"/>
            <a:r>
              <a:rPr lang="en-US" altLang="en-US" dirty="0"/>
              <a:t>Click an icon to insert your media item</a:t>
            </a:r>
          </a:p>
        </p:txBody>
      </p:sp>
      <p:sp>
        <p:nvSpPr>
          <p:cNvPr id="5" name="Text Placeholder 4"/>
          <p:cNvSpPr>
            <a:spLocks noGrp="1"/>
          </p:cNvSpPr>
          <p:nvPr>
            <p:ph type="body" sz="quarter" idx="12"/>
          </p:nvPr>
        </p:nvSpPr>
        <p:spPr>
          <a:xfrm>
            <a:off x="7488820" y="1097279"/>
            <a:ext cx="4398379" cy="48521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Footer Placeholder 1">
            <a:extLst>
              <a:ext uri="{FF2B5EF4-FFF2-40B4-BE49-F238E27FC236}">
                <a16:creationId xmlns:a16="http://schemas.microsoft.com/office/drawing/2014/main" id="{5C345472-EA0E-45C9-8CC1-1FA5B099EECD}"/>
              </a:ext>
            </a:extLst>
          </p:cNvPr>
          <p:cNvSpPr>
            <a:spLocks noGrp="1"/>
          </p:cNvSpPr>
          <p:nvPr>
            <p:ph type="ftr" sz="quarter" idx="13"/>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412465646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200"/>
            </a:lvl1pPr>
          </a:lstStyle>
          <a:p>
            <a:r>
              <a:rPr lang="en-US" dirty="0"/>
              <a:t>Click to Edit Master Title Style</a:t>
            </a:r>
          </a:p>
        </p:txBody>
      </p:sp>
      <p:sp>
        <p:nvSpPr>
          <p:cNvPr id="5" name="Content Placeholder 4"/>
          <p:cNvSpPr>
            <a:spLocks noGrp="1"/>
          </p:cNvSpPr>
          <p:nvPr>
            <p:ph sz="quarter" idx="12"/>
          </p:nvPr>
        </p:nvSpPr>
        <p:spPr>
          <a:xfrm>
            <a:off x="484632" y="1097280"/>
            <a:ext cx="5300448" cy="4782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4"/>
          <p:cNvSpPr>
            <a:spLocks noGrp="1"/>
          </p:cNvSpPr>
          <p:nvPr>
            <p:ph sz="quarter" idx="13"/>
          </p:nvPr>
        </p:nvSpPr>
        <p:spPr>
          <a:xfrm>
            <a:off x="6281275" y="1097279"/>
            <a:ext cx="5300448" cy="47827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6DC0DB28-64AC-4B30-B1A1-FB3C63DA6380}"/>
              </a:ext>
            </a:extLst>
          </p:cNvPr>
          <p:cNvSpPr>
            <a:spLocks noGrp="1"/>
          </p:cNvSpPr>
          <p:nvPr>
            <p:ph type="ftr" sz="quarter" idx="14"/>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280528626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85273" y="1097280"/>
            <a:ext cx="11273589" cy="4925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 </a:t>
            </a:r>
          </a:p>
          <a:p>
            <a:pPr lvl="2"/>
            <a:r>
              <a:rPr lang="en-US" altLang="en-US" dirty="0"/>
              <a:t>Third level </a:t>
            </a:r>
          </a:p>
          <a:p>
            <a:pPr lvl="3"/>
            <a:r>
              <a:rPr lang="en-US" altLang="en-US" dirty="0"/>
              <a:t>Fourth level </a:t>
            </a:r>
          </a:p>
          <a:p>
            <a:pPr marL="342900" marR="0" lvl="0" indent="-342900" algn="l" defTabSz="685800" rtl="0" eaLnBrk="0" fontAlgn="base" latinLnBrk="0" hangingPunct="0">
              <a:lnSpc>
                <a:spcPct val="90000"/>
              </a:lnSpc>
              <a:spcBef>
                <a:spcPts val="750"/>
              </a:spcBef>
              <a:spcAft>
                <a:spcPct val="0"/>
              </a:spcAft>
              <a:buClrTx/>
              <a:buSzTx/>
              <a:buFont typeface="Arial" panose="020B0604020202020204" pitchFamily="34" charset="0"/>
              <a:buChar char="•"/>
              <a:tabLst/>
              <a:defRPr/>
            </a:pPr>
            <a:r>
              <a:rPr lang="en-US" altLang="en-US" dirty="0"/>
              <a:t>Click to edit Master text styles </a:t>
            </a:r>
          </a:p>
          <a:p>
            <a:pPr lvl="0"/>
            <a:endParaRPr lang="en-US" altLang="en-US" dirty="0"/>
          </a:p>
          <a:p>
            <a:pPr lvl="3"/>
            <a:endParaRPr lang="en-US" altLang="en-US" dirty="0"/>
          </a:p>
          <a:p>
            <a:pPr lvl="3"/>
            <a:endParaRPr lang="en-US" altLang="en-US" dirty="0"/>
          </a:p>
        </p:txBody>
      </p:sp>
      <p:sp>
        <p:nvSpPr>
          <p:cNvPr id="12" name="Title Placeholder 1"/>
          <p:cNvSpPr>
            <a:spLocks noGrp="1"/>
          </p:cNvSpPr>
          <p:nvPr>
            <p:ph type="title"/>
          </p:nvPr>
        </p:nvSpPr>
        <p:spPr bwMode="auto">
          <a:xfrm>
            <a:off x="0" y="48127"/>
            <a:ext cx="12192000" cy="767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7" name="Date Placeholder 3"/>
          <p:cNvSpPr txBox="1">
            <a:spLocks/>
          </p:cNvSpPr>
          <p:nvPr userDrawn="1"/>
        </p:nvSpPr>
        <p:spPr>
          <a:xfrm>
            <a:off x="111513" y="6311153"/>
            <a:ext cx="754465" cy="334398"/>
          </a:xfrm>
          <a:prstGeom prst="rect">
            <a:avLst/>
          </a:prstGeom>
        </p:spPr>
        <p:txBody>
          <a:bodyPr/>
          <a:ls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fld id="{9EDCE50D-B1AF-4B98-A62C-0CB4BC927C9E}" type="slidenum">
              <a:rPr lang="en-US" sz="1600" b="1" baseline="0" smtClean="0">
                <a:solidFill>
                  <a:srgbClr val="7B5229"/>
                </a:solidFill>
              </a:rPr>
              <a:t>‹#›</a:t>
            </a:fld>
            <a:endParaRPr lang="en-US" sz="1600" b="1" dirty="0">
              <a:solidFill>
                <a:srgbClr val="7B5229"/>
              </a:solidFill>
            </a:endParaRPr>
          </a:p>
        </p:txBody>
      </p:sp>
      <p:sp>
        <p:nvSpPr>
          <p:cNvPr id="2" name="TextBox 1"/>
          <p:cNvSpPr txBox="1"/>
          <p:nvPr userDrawn="1"/>
        </p:nvSpPr>
        <p:spPr>
          <a:xfrm>
            <a:off x="3069771" y="6518366"/>
            <a:ext cx="184731" cy="369332"/>
          </a:xfrm>
          <a:prstGeom prst="rect">
            <a:avLst/>
          </a:prstGeom>
          <a:noFill/>
        </p:spPr>
        <p:txBody>
          <a:bodyPr wrap="none" rtlCol="0">
            <a:spAutoFit/>
          </a:bodyPr>
          <a:lstStyle/>
          <a:p>
            <a:endParaRPr lang="en-US" dirty="0"/>
          </a:p>
        </p:txBody>
      </p:sp>
      <p:sp>
        <p:nvSpPr>
          <p:cNvPr id="6" name="Footer Placeholder 2">
            <a:extLst>
              <a:ext uri="{FF2B5EF4-FFF2-40B4-BE49-F238E27FC236}">
                <a16:creationId xmlns:a16="http://schemas.microsoft.com/office/drawing/2014/main" id="{7CE44D61-AB4E-4D13-A10B-BBA051DE6083}"/>
              </a:ext>
            </a:extLst>
          </p:cNvPr>
          <p:cNvSpPr>
            <a:spLocks noGrp="1"/>
          </p:cNvSpPr>
          <p:nvPr>
            <p:ph type="ftr" sz="quarter" idx="3"/>
          </p:nvPr>
        </p:nvSpPr>
        <p:spPr>
          <a:xfrm>
            <a:off x="822960" y="6311168"/>
            <a:ext cx="6400800" cy="338328"/>
          </a:xfrm>
          <a:prstGeom prst="rect">
            <a:avLst/>
          </a:prstGeom>
        </p:spPr>
        <p:txBody>
          <a:bodyPr vert="horz" lIns="91440" tIns="45720" rIns="91440" bIns="45720" rtlCol="0" anchor="t" anchorCtr="0"/>
          <a:lstStyle>
            <a:lvl1pPr algn="l">
              <a:defRPr sz="1600" b="1">
                <a:solidFill>
                  <a:srgbClr val="7B5229"/>
                </a:solidFill>
              </a:defRPr>
            </a:lvl1p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2591724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hf sldNum="0" hdr="0" dt="0"/>
  <p:txStyles>
    <p:titleStyle>
      <a:lvl1pPr algn="ctr" defTabSz="685800" rtl="0" eaLnBrk="0" fontAlgn="base" hangingPunct="0">
        <a:lnSpc>
          <a:spcPct val="90000"/>
        </a:lnSpc>
        <a:spcBef>
          <a:spcPct val="0"/>
        </a:spcBef>
        <a:spcAft>
          <a:spcPct val="0"/>
        </a:spcAft>
        <a:defRPr sz="4200" b="1" kern="1200">
          <a:solidFill>
            <a:srgbClr val="FFC82E"/>
          </a:solidFill>
          <a:latin typeface="Arial" panose="020B0604020202020204" pitchFamily="34" charset="0"/>
          <a:ea typeface="+mj-ea"/>
          <a:cs typeface="Arial" panose="020B0604020202020204" pitchFamily="34" charset="0"/>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342900" marR="0" indent="-342900" algn="l" defTabSz="685800" rtl="0" eaLnBrk="0" fontAlgn="base" latinLnBrk="0" hangingPunct="0">
        <a:lnSpc>
          <a:spcPct val="100000"/>
        </a:lnSpc>
        <a:spcBef>
          <a:spcPts val="750"/>
        </a:spcBef>
        <a:spcAft>
          <a:spcPts val="1800"/>
        </a:spcAft>
        <a:buClrTx/>
        <a:buSzTx/>
        <a:buFont typeface="Arial" panose="020B0604020202020204" pitchFamily="34" charset="0"/>
        <a:buChar char="•"/>
        <a:tabLst/>
        <a:defRPr sz="3200" kern="1200">
          <a:solidFill>
            <a:schemeClr val="tx1"/>
          </a:solidFill>
          <a:latin typeface="Arial" panose="020B0604020202020204" pitchFamily="34" charset="0"/>
          <a:ea typeface="+mn-ea"/>
          <a:cs typeface="Arial" panose="020B0604020202020204" pitchFamily="34" charset="0"/>
        </a:defRPr>
      </a:lvl1pPr>
      <a:lvl2pPr marL="800100" indent="-342900" algn="l" defTabSz="685800" rtl="0" eaLnBrk="0" fontAlgn="base" hangingPunct="0">
        <a:lnSpc>
          <a:spcPct val="100000"/>
        </a:lnSpc>
        <a:spcBef>
          <a:spcPts val="375"/>
        </a:spcBef>
        <a:spcAft>
          <a:spcPts val="18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257300" indent="-342900" algn="l" defTabSz="685800" rtl="0" eaLnBrk="0" fontAlgn="base" hangingPunct="0">
        <a:lnSpc>
          <a:spcPct val="100000"/>
        </a:lnSpc>
        <a:spcBef>
          <a:spcPts val="375"/>
        </a:spcBef>
        <a:spcAft>
          <a:spcPts val="18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55763" indent="-336550" algn="l" defTabSz="685800" rtl="0" eaLnBrk="0" fontAlgn="base" hangingPunct="0">
        <a:lnSpc>
          <a:spcPct val="100000"/>
        </a:lnSpc>
        <a:spcBef>
          <a:spcPts val="375"/>
        </a:spcBef>
        <a:spcAft>
          <a:spcPts val="18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userDrawn="1"/>
        </p:nvSpPr>
        <p:spPr>
          <a:xfrm>
            <a:off x="3069771" y="651836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825936669"/>
      </p:ext>
    </p:extLst>
  </p:cSld>
  <p:clrMap bg1="lt1" tx1="dk1" bg2="lt2" tx2="dk2" accent1="accent1" accent2="accent2" accent3="accent3" accent4="accent4" accent5="accent5" accent6="accent6" hlink="hlink" folHlink="folHlink"/>
  <p:sldLayoutIdLst>
    <p:sldLayoutId id="2147483673" r:id="rId1"/>
    <p:sldLayoutId id="2147483674" r:id="rId2"/>
  </p:sldLayoutIdLst>
  <p:transition spd="slow">
    <p:wipe/>
  </p:transition>
  <p:hf sldNum="0" hdr="0" dt="0"/>
  <p:txStyles>
    <p:titleStyle>
      <a:lvl1pPr algn="ctr" defTabSz="685800" rtl="0" eaLnBrk="0" fontAlgn="base" hangingPunct="0">
        <a:lnSpc>
          <a:spcPct val="90000"/>
        </a:lnSpc>
        <a:spcBef>
          <a:spcPct val="0"/>
        </a:spcBef>
        <a:spcAft>
          <a:spcPct val="0"/>
        </a:spcAft>
        <a:defRPr sz="4200" b="1" kern="1200">
          <a:solidFill>
            <a:srgbClr val="FFC82E"/>
          </a:solidFill>
          <a:latin typeface="Arial" panose="020B0604020202020204" pitchFamily="34" charset="0"/>
          <a:ea typeface="+mj-ea"/>
          <a:cs typeface="Arial" panose="020B0604020202020204" pitchFamily="34" charset="0"/>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342900" marR="0" indent="-342900" algn="l" defTabSz="685800" rtl="0" eaLnBrk="0" fontAlgn="base" latinLnBrk="0" hangingPunct="0">
        <a:lnSpc>
          <a:spcPct val="100000"/>
        </a:lnSpc>
        <a:spcBef>
          <a:spcPts val="750"/>
        </a:spcBef>
        <a:spcAft>
          <a:spcPts val="1800"/>
        </a:spcAft>
        <a:buClrTx/>
        <a:buSzTx/>
        <a:buFont typeface="Arial" panose="020B0604020202020204" pitchFamily="34" charset="0"/>
        <a:buChar char="•"/>
        <a:tabLst/>
        <a:defRPr sz="3200" kern="1200">
          <a:solidFill>
            <a:schemeClr val="tx1"/>
          </a:solidFill>
          <a:latin typeface="Arial" panose="020B0604020202020204" pitchFamily="34" charset="0"/>
          <a:ea typeface="+mn-ea"/>
          <a:cs typeface="Arial" panose="020B0604020202020204" pitchFamily="34" charset="0"/>
        </a:defRPr>
      </a:lvl1pPr>
      <a:lvl2pPr marL="800100" indent="-342900" algn="l" defTabSz="685800" rtl="0" eaLnBrk="0" fontAlgn="base" hangingPunct="0">
        <a:lnSpc>
          <a:spcPct val="100000"/>
        </a:lnSpc>
        <a:spcBef>
          <a:spcPts val="375"/>
        </a:spcBef>
        <a:spcAft>
          <a:spcPts val="18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257300" indent="-342900" algn="l" defTabSz="685800" rtl="0" eaLnBrk="0" fontAlgn="base" hangingPunct="0">
        <a:lnSpc>
          <a:spcPct val="100000"/>
        </a:lnSpc>
        <a:spcBef>
          <a:spcPts val="375"/>
        </a:spcBef>
        <a:spcAft>
          <a:spcPts val="18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55763" indent="-336550" algn="l" defTabSz="685800" rtl="0" eaLnBrk="0" fontAlgn="base" hangingPunct="0">
        <a:lnSpc>
          <a:spcPct val="100000"/>
        </a:lnSpc>
        <a:spcBef>
          <a:spcPts val="375"/>
        </a:spcBef>
        <a:spcAft>
          <a:spcPts val="18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6.ti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about:blank"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469231" y="1378856"/>
            <a:ext cx="11261558" cy="3483429"/>
          </a:xfrm>
        </p:spPr>
        <p:txBody>
          <a:bodyPr anchor="t" anchorCtr="0">
            <a:noAutofit/>
          </a:bodyPr>
          <a:lstStyle/>
          <a:p>
            <a:pPr>
              <a:spcBef>
                <a:spcPts val="1800"/>
              </a:spcBef>
            </a:pPr>
            <a:r>
              <a:rPr lang="en-US" sz="3800" dirty="0">
                <a:effectLst>
                  <a:outerShdw blurRad="38100" dist="38100" dir="2700000" algn="tl">
                    <a:srgbClr val="000000">
                      <a:alpha val="43137"/>
                    </a:srgbClr>
                  </a:outerShdw>
                </a:effectLst>
              </a:rPr>
              <a:t>Understanding and Developing:</a:t>
            </a:r>
            <a:br>
              <a:rPr lang="en-US" sz="3800" dirty="0">
                <a:effectLst>
                  <a:outerShdw blurRad="38100" dist="38100" dir="2700000" algn="tl">
                    <a:srgbClr val="000000">
                      <a:alpha val="43137"/>
                    </a:srgbClr>
                  </a:outerShdw>
                </a:effectLst>
              </a:rPr>
            </a:br>
            <a:br>
              <a:rPr lang="en-US" sz="3800" dirty="0">
                <a:effectLst>
                  <a:outerShdw blurRad="38100" dist="38100" dir="2700000" algn="tl">
                    <a:srgbClr val="000000">
                      <a:alpha val="43137"/>
                    </a:srgbClr>
                  </a:outerShdw>
                </a:effectLst>
              </a:rPr>
            </a:br>
            <a:r>
              <a:rPr lang="en-US" sz="3800" dirty="0">
                <a:effectLst>
                  <a:outerShdw blurRad="38100" dist="38100" dir="2700000" algn="tl">
                    <a:srgbClr val="000000">
                      <a:alpha val="43137"/>
                    </a:srgbClr>
                  </a:outerShdw>
                </a:effectLst>
              </a:rPr>
              <a:t>SAFER Grants: Staffing for Adequate Fire and Emergency Response</a:t>
            </a:r>
            <a:br>
              <a:rPr lang="en-US" sz="3800" dirty="0">
                <a:effectLst>
                  <a:outerShdw blurRad="38100" dist="38100" dir="2700000" algn="tl">
                    <a:srgbClr val="000000">
                      <a:alpha val="43137"/>
                    </a:srgbClr>
                  </a:outerShdw>
                </a:effectLst>
              </a:rPr>
            </a:br>
            <a:br>
              <a:rPr lang="en-US" sz="3800" dirty="0">
                <a:effectLst>
                  <a:outerShdw blurRad="38100" dist="38100" dir="2700000" algn="tl">
                    <a:srgbClr val="000000">
                      <a:alpha val="43137"/>
                    </a:srgbClr>
                  </a:outerShdw>
                </a:effectLst>
              </a:rPr>
            </a:br>
            <a:r>
              <a:rPr lang="en-US" sz="3800" dirty="0">
                <a:effectLst>
                  <a:outerShdw blurRad="38100" dist="38100" dir="2700000" algn="tl">
                    <a:srgbClr val="000000">
                      <a:alpha val="43137"/>
                    </a:srgbClr>
                  </a:outerShdw>
                </a:effectLst>
              </a:rPr>
              <a:t>AFG Grants: Assistance to Firefighter Grants</a:t>
            </a:r>
            <a:endParaRPr lang="en-US" sz="3800" dirty="0"/>
          </a:p>
        </p:txBody>
      </p:sp>
      <p:sp>
        <p:nvSpPr>
          <p:cNvPr id="9" name="Content Placeholder 2"/>
          <p:cNvSpPr>
            <a:spLocks noGrp="1"/>
          </p:cNvSpPr>
          <p:nvPr>
            <p:ph type="subTitle" idx="1"/>
          </p:nvPr>
        </p:nvSpPr>
        <p:spPr>
          <a:xfrm>
            <a:off x="469231" y="5065486"/>
            <a:ext cx="11068833" cy="1287520"/>
          </a:xfrm>
          <a:prstGeom prst="rect">
            <a:avLst/>
          </a:prstGeom>
        </p:spPr>
        <p:txBody>
          <a:bodyPr rtlCol="0">
            <a:noAutofit/>
          </a:bodyPr>
          <a:lstStyle/>
          <a:p>
            <a:pPr>
              <a:lnSpc>
                <a:spcPct val="100000"/>
              </a:lnSpc>
              <a:spcBef>
                <a:spcPts val="0"/>
              </a:spcBef>
              <a:defRPr/>
            </a:pPr>
            <a:r>
              <a:rPr lang="en-US" b="1" dirty="0"/>
              <a:t>Elizabeth M. Del Re, Assistant to the General President</a:t>
            </a:r>
          </a:p>
          <a:p>
            <a:pPr marL="0" indent="0" algn="ctr" eaLnBrk="1" fontAlgn="auto" hangingPunct="1">
              <a:spcBef>
                <a:spcPts val="0"/>
              </a:spcBef>
              <a:spcAft>
                <a:spcPts val="0"/>
              </a:spcAft>
              <a:buNone/>
              <a:defRPr/>
            </a:pPr>
            <a:r>
              <a:rPr lang="en-US" b="1" dirty="0"/>
              <a:t>June 29, 2021</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2844330"/>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52939" y="0"/>
            <a:ext cx="10402957" cy="923330"/>
          </a:xfrm>
          <a:prstGeom prst="rect">
            <a:avLst/>
          </a:prstGeom>
          <a:noFill/>
        </p:spPr>
        <p:txBody>
          <a:bodyPr wrap="square" rtlCol="0">
            <a:spAutoFit/>
          </a:bodyPr>
          <a:lstStyle/>
          <a:p>
            <a:pPr algn="ctr"/>
            <a:r>
              <a:rPr lang="en-US" b="1" dirty="0">
                <a:solidFill>
                  <a:schemeClr val="accent4"/>
                </a:solidFill>
                <a:latin typeface="Calibri" pitchFamily="34" charset="0"/>
                <a:cs typeface="Calibri" pitchFamily="34" charset="0"/>
              </a:rPr>
              <a:t>AFG Summaries by Federal Dollars</a:t>
            </a:r>
          </a:p>
          <a:p>
            <a:pPr algn="ctr"/>
            <a:r>
              <a:rPr lang="en-US" b="1" dirty="0">
                <a:solidFill>
                  <a:schemeClr val="accent4"/>
                </a:solidFill>
                <a:latin typeface="Calibri" pitchFamily="34" charset="0"/>
                <a:cs typeface="Calibri" pitchFamily="34" charset="0"/>
              </a:rPr>
              <a:t>2020 through 2018</a:t>
            </a:r>
          </a:p>
          <a:p>
            <a:pPr algn="ctr"/>
            <a:r>
              <a:rPr lang="en-US" b="1" dirty="0">
                <a:solidFill>
                  <a:schemeClr val="accent4"/>
                </a:solidFill>
                <a:latin typeface="Calibri" pitchFamily="34" charset="0"/>
                <a:cs typeface="Calibri" pitchFamily="34" charset="0"/>
              </a:rPr>
              <a:t>Service Areas and Department Types</a:t>
            </a:r>
          </a:p>
        </p:txBody>
      </p:sp>
      <p:graphicFrame>
        <p:nvGraphicFramePr>
          <p:cNvPr id="4" name="Table 3"/>
          <p:cNvGraphicFramePr>
            <a:graphicFrameLocks noGrp="1"/>
          </p:cNvGraphicFramePr>
          <p:nvPr>
            <p:extLst>
              <p:ext uri="{D42A27DB-BD31-4B8C-83A1-F6EECF244321}">
                <p14:modId xmlns:p14="http://schemas.microsoft.com/office/powerpoint/2010/main" val="1400321496"/>
              </p:ext>
            </p:extLst>
          </p:nvPr>
        </p:nvGraphicFramePr>
        <p:xfrm>
          <a:off x="234554" y="886055"/>
          <a:ext cx="10402957" cy="5500130"/>
        </p:xfrm>
        <a:graphic>
          <a:graphicData uri="http://schemas.openxmlformats.org/drawingml/2006/table">
            <a:tbl>
              <a:tblPr>
                <a:tableStyleId>{5C22544A-7EE6-4342-B048-85BDC9FD1C3A}</a:tableStyleId>
              </a:tblPr>
              <a:tblGrid>
                <a:gridCol w="1607325">
                  <a:extLst>
                    <a:ext uri="{9D8B030D-6E8A-4147-A177-3AD203B41FA5}">
                      <a16:colId xmlns:a16="http://schemas.microsoft.com/office/drawing/2014/main" val="20000"/>
                    </a:ext>
                  </a:extLst>
                </a:gridCol>
                <a:gridCol w="1518028">
                  <a:extLst>
                    <a:ext uri="{9D8B030D-6E8A-4147-A177-3AD203B41FA5}">
                      <a16:colId xmlns:a16="http://schemas.microsoft.com/office/drawing/2014/main" val="20001"/>
                    </a:ext>
                  </a:extLst>
                </a:gridCol>
                <a:gridCol w="1294788">
                  <a:extLst>
                    <a:ext uri="{9D8B030D-6E8A-4147-A177-3AD203B41FA5}">
                      <a16:colId xmlns:a16="http://schemas.microsoft.com/office/drawing/2014/main" val="20002"/>
                    </a:ext>
                  </a:extLst>
                </a:gridCol>
                <a:gridCol w="1473380">
                  <a:extLst>
                    <a:ext uri="{9D8B030D-6E8A-4147-A177-3AD203B41FA5}">
                      <a16:colId xmlns:a16="http://schemas.microsoft.com/office/drawing/2014/main" val="20003"/>
                    </a:ext>
                  </a:extLst>
                </a:gridCol>
                <a:gridCol w="1518028">
                  <a:extLst>
                    <a:ext uri="{9D8B030D-6E8A-4147-A177-3AD203B41FA5}">
                      <a16:colId xmlns:a16="http://schemas.microsoft.com/office/drawing/2014/main" val="20004"/>
                    </a:ext>
                  </a:extLst>
                </a:gridCol>
                <a:gridCol w="1518028">
                  <a:extLst>
                    <a:ext uri="{9D8B030D-6E8A-4147-A177-3AD203B41FA5}">
                      <a16:colId xmlns:a16="http://schemas.microsoft.com/office/drawing/2014/main" val="20005"/>
                    </a:ext>
                  </a:extLst>
                </a:gridCol>
                <a:gridCol w="1473380">
                  <a:extLst>
                    <a:ext uri="{9D8B030D-6E8A-4147-A177-3AD203B41FA5}">
                      <a16:colId xmlns:a16="http://schemas.microsoft.com/office/drawing/2014/main" val="20006"/>
                    </a:ext>
                  </a:extLst>
                </a:gridCol>
              </a:tblGrid>
              <a:tr h="399646">
                <a:tc>
                  <a:txBody>
                    <a:bodyPr/>
                    <a:lstStyle/>
                    <a:p>
                      <a:pPr algn="ctr" rtl="0" fontAlgn="b"/>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0" lang="en-US" sz="1800" b="1" i="0" u="none" strike="noStrike" kern="1200" dirty="0">
                          <a:solidFill>
                            <a:srgbClr val="000000"/>
                          </a:solidFill>
                          <a:effectLst/>
                          <a:latin typeface="Calibri" panose="020F0502020204030204" pitchFamily="34" charset="0"/>
                          <a:ea typeface="+mn-ea"/>
                          <a:cs typeface="Calibri" panose="020F0502020204030204" pitchFamily="34" charset="0"/>
                        </a:rPr>
                        <a:t>2020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a:r>
                        <a:rPr kumimoji="0" lang="en-US" sz="1800" b="1" i="0" u="none" strike="noStrike" kern="1200" dirty="0">
                          <a:solidFill>
                            <a:srgbClr val="000000"/>
                          </a:solidFill>
                          <a:effectLst/>
                          <a:latin typeface="Calibri" panose="020F0502020204030204" pitchFamily="34" charset="0"/>
                          <a:ea typeface="+mn-ea"/>
                          <a:cs typeface="Calibri" panose="020F0502020204030204" pitchFamily="34" charset="0"/>
                        </a:rPr>
                        <a:t>2019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gridSpan="2">
                  <a:txBody>
                    <a:bodyPr/>
                    <a:lstStyle/>
                    <a:p>
                      <a:pPr marL="0" algn="ctr" rtl="0" eaLnBrk="1" fontAlgn="b" latinLnBrk="0" hangingPunct="1"/>
                      <a:r>
                        <a:rPr kumimoji="0" lang="en-US" sz="1800" b="1" i="0" u="none" strike="noStrike" kern="1200" dirty="0">
                          <a:solidFill>
                            <a:srgbClr val="000000"/>
                          </a:solidFill>
                          <a:effectLst/>
                          <a:latin typeface="Calibri" panose="020F0502020204030204" pitchFamily="34" charset="0"/>
                          <a:ea typeface="+mn-ea"/>
                          <a:cs typeface="Calibri" panose="020F0502020204030204" pitchFamily="34" charset="0"/>
                        </a:rPr>
                        <a:t>2018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0"/>
                  </a:ext>
                </a:extLst>
              </a:tr>
              <a:tr h="753010">
                <a:tc>
                  <a:txBody>
                    <a:bodyPr/>
                    <a:lstStyle/>
                    <a:p>
                      <a:pPr algn="ctr" rtl="0" fontAlgn="b"/>
                      <a:r>
                        <a:rPr lang="en-US" sz="1800" u="none" strike="noStrike" dirty="0">
                          <a:effectLst/>
                          <a:latin typeface="Calibri" panose="020F0502020204030204" pitchFamily="34" charset="0"/>
                          <a:cs typeface="Calibri" panose="020F0502020204030204" pitchFamily="34" charset="0"/>
                        </a:rPr>
                        <a:t>Amount of Applications </a:t>
                      </a:r>
                      <a:r>
                        <a:rPr lang="en-US" sz="1800" b="1" u="none" strike="noStrike" dirty="0">
                          <a:effectLst/>
                          <a:latin typeface="Calibri" panose="020F0502020204030204" pitchFamily="34" charset="0"/>
                          <a:cs typeface="Calibri" panose="020F0502020204030204" pitchFamily="34" charset="0"/>
                        </a:rPr>
                        <a:t>Submitted</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algn="ctr" rtl="0" eaLnBrk="1" fontAlgn="b" latinLnBrk="0" hangingPunct="1"/>
                      <a:r>
                        <a:rPr lang="en-US" sz="1600" dirty="0">
                          <a:latin typeface="Calibri" panose="020F0502020204030204" pitchFamily="34" charset="0"/>
                          <a:cs typeface="Calibri" panose="020F0502020204030204" pitchFamily="34" charset="0"/>
                        </a:rPr>
                        <a:t> </a:t>
                      </a:r>
                      <a:r>
                        <a:rPr kumimoji="0" lang="en-US" sz="1400" b="1" u="none" strike="noStrike" kern="1200" dirty="0">
                          <a:solidFill>
                            <a:schemeClr val="dk1"/>
                          </a:solidFill>
                          <a:effectLst/>
                          <a:latin typeface="Calibri" panose="020F0502020204030204" pitchFamily="34" charset="0"/>
                          <a:ea typeface="+mn-ea"/>
                          <a:cs typeface="Calibri" panose="020F0502020204030204" pitchFamily="34" charset="0"/>
                        </a:rPr>
                        <a:t>$1,996,583,107.03‬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tcPr>
                </a:tc>
                <a:tc gridSpan="2">
                  <a:txBody>
                    <a:bodyPr/>
                    <a:lstStyle/>
                    <a:p>
                      <a:pPr marL="0" algn="ctr" rtl="0" eaLnBrk="1" fontAlgn="b" latinLnBrk="0" hangingPunct="1"/>
                      <a:r>
                        <a:rPr lang="en-US" sz="1600" dirty="0">
                          <a:latin typeface="Calibri" panose="020F0502020204030204" pitchFamily="34" charset="0"/>
                          <a:cs typeface="Calibri" panose="020F0502020204030204" pitchFamily="34" charset="0"/>
                        </a:rPr>
                        <a:t> </a:t>
                      </a:r>
                      <a:r>
                        <a:rPr kumimoji="0" lang="en-US" sz="1400" b="1" u="none" strike="noStrike" kern="1200" dirty="0">
                          <a:solidFill>
                            <a:schemeClr val="dk1"/>
                          </a:solidFill>
                          <a:effectLst/>
                          <a:latin typeface="Calibri" panose="020F0502020204030204" pitchFamily="34" charset="0"/>
                          <a:ea typeface="+mn-ea"/>
                          <a:cs typeface="Calibri" panose="020F0502020204030204" pitchFamily="34" charset="0"/>
                        </a:rPr>
                        <a:t>$1,964,558,387.08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gridSpan="2">
                  <a:txBody>
                    <a:bodyPr/>
                    <a:lstStyle/>
                    <a:p>
                      <a:pPr marL="0" algn="ctr" rtl="0" eaLnBrk="1" fontAlgn="b" latinLnBrk="0" hangingPunct="1"/>
                      <a:r>
                        <a:rPr kumimoji="0" lang="en-US" sz="1400" b="1" u="none" strike="noStrike" kern="1200" dirty="0">
                          <a:solidFill>
                            <a:schemeClr val="dk1"/>
                          </a:solidFill>
                          <a:effectLst/>
                          <a:latin typeface="Calibri" panose="020F0502020204030204" pitchFamily="34" charset="0"/>
                          <a:ea typeface="+mn-ea"/>
                          <a:cs typeface="Calibri" panose="020F0502020204030204" pitchFamily="34" charset="0"/>
                        </a:rPr>
                        <a:t>$1,832,932,404.00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1"/>
                  </a:ext>
                </a:extLst>
              </a:tr>
              <a:tr h="311116">
                <a:tc>
                  <a:txBody>
                    <a:bodyPr/>
                    <a:lstStyle/>
                    <a:p>
                      <a:pPr algn="ctr" rtl="0" fontAlgn="ctr"/>
                      <a:r>
                        <a:rPr lang="en-US" sz="1800" b="1" u="none" strike="noStrike" dirty="0">
                          <a:effectLst/>
                          <a:latin typeface="Calibri" panose="020F0502020204030204" pitchFamily="34" charset="0"/>
                          <a:cs typeface="Calibri" panose="020F0502020204030204" pitchFamily="34" charset="0"/>
                        </a:rPr>
                        <a:t>Service Area</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dirty="0">
                          <a:effectLst/>
                          <a:latin typeface="Calibri" panose="020F0502020204030204" pitchFamily="34" charset="0"/>
                          <a:cs typeface="Calibri" panose="020F0502020204030204" pitchFamily="34" charset="0"/>
                        </a:rPr>
                        <a:t>Submitted</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dirty="0">
                          <a:effectLst/>
                          <a:latin typeface="Calibri" panose="020F0502020204030204" pitchFamily="34" charset="0"/>
                          <a:cs typeface="Calibri" panose="020F0502020204030204" pitchFamily="34" charset="0"/>
                        </a:rPr>
                        <a:t>Awarded</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dirty="0">
                          <a:effectLst/>
                          <a:latin typeface="Calibri" panose="020F0502020204030204" pitchFamily="34" charset="0"/>
                          <a:cs typeface="Calibri" panose="020F0502020204030204" pitchFamily="34" charset="0"/>
                        </a:rPr>
                        <a:t>Submitted</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dirty="0">
                          <a:effectLst/>
                          <a:latin typeface="Calibri" panose="020F0502020204030204" pitchFamily="34" charset="0"/>
                          <a:cs typeface="Calibri" panose="020F0502020204030204" pitchFamily="34" charset="0"/>
                        </a:rPr>
                        <a:t>Awarded</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dirty="0">
                          <a:effectLst/>
                          <a:latin typeface="Calibri" panose="020F0502020204030204" pitchFamily="34" charset="0"/>
                          <a:cs typeface="Calibri" panose="020F0502020204030204" pitchFamily="34" charset="0"/>
                        </a:rPr>
                        <a:t>Submitted</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dirty="0">
                          <a:effectLst/>
                          <a:latin typeface="Calibri" panose="020F0502020204030204" pitchFamily="34" charset="0"/>
                          <a:cs typeface="Calibri" panose="020F0502020204030204" pitchFamily="34" charset="0"/>
                        </a:rPr>
                        <a:t>Awarded</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65188">
                <a:tc>
                  <a:txBody>
                    <a:bodyPr/>
                    <a:lstStyle/>
                    <a:p>
                      <a:pPr algn="ctr" rtl="0" fontAlgn="b"/>
                      <a:r>
                        <a:rPr lang="en-US" sz="1800" u="none" strike="noStrike" dirty="0">
                          <a:effectLst/>
                          <a:latin typeface="Calibri" panose="020F0502020204030204" pitchFamily="34" charset="0"/>
                          <a:cs typeface="Calibri" panose="020F0502020204030204" pitchFamily="34" charset="0"/>
                        </a:rPr>
                        <a:t>Rural</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en-US" sz="1400" u="none" strike="noStrike" kern="1200" dirty="0">
                          <a:solidFill>
                            <a:schemeClr val="dk1"/>
                          </a:solidFill>
                          <a:effectLst/>
                          <a:latin typeface="Calibri" panose="020F0502020204030204" pitchFamily="34" charset="0"/>
                          <a:ea typeface="+mn-ea"/>
                          <a:cs typeface="Calibri" panose="020F0502020204030204" pitchFamily="34" charset="0"/>
                        </a:rPr>
                        <a:t> $1,181,464,274.25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400" u="none" strike="noStrike" kern="1200" dirty="0">
                          <a:solidFill>
                            <a:schemeClr val="dk1"/>
                          </a:solidFill>
                          <a:effectLst/>
                          <a:latin typeface="Calibri" panose="020F0502020204030204" pitchFamily="34" charset="0"/>
                          <a:ea typeface="+mn-ea"/>
                          <a:cs typeface="Calibri" panose="020F0502020204030204" pitchFamily="34" charset="0"/>
                        </a:rPr>
                        <a:t>TBD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en-US" sz="1400" u="none" strike="noStrike" kern="1200" dirty="0">
                          <a:solidFill>
                            <a:schemeClr val="dk1"/>
                          </a:solidFill>
                          <a:effectLst/>
                          <a:latin typeface="Calibri" panose="020F0502020204030204" pitchFamily="34" charset="0"/>
                          <a:ea typeface="+mn-ea"/>
                          <a:cs typeface="Calibri" panose="020F0502020204030204" pitchFamily="34" charset="0"/>
                        </a:rPr>
                        <a:t>$1,175,577,063.00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Calibri" panose="020F0502020204030204" pitchFamily="34" charset="0"/>
                          <a:cs typeface="Calibri" panose="020F0502020204030204" pitchFamily="34" charset="0"/>
                        </a:rPr>
                        <a:t> </a:t>
                      </a:r>
                      <a:r>
                        <a:rPr kumimoji="0" lang="en-US" sz="1400" u="none" strike="noStrike" kern="1200" dirty="0">
                          <a:solidFill>
                            <a:schemeClr val="dk1"/>
                          </a:solidFill>
                          <a:effectLst/>
                          <a:latin typeface="Calibri" panose="020F0502020204030204" pitchFamily="34" charset="0"/>
                          <a:ea typeface="+mn-ea"/>
                          <a:cs typeface="Calibri" panose="020F0502020204030204" pitchFamily="34" charset="0"/>
                        </a:rPr>
                        <a:t> $156,423,451.69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en-US" sz="1400" u="none" strike="noStrike" kern="1200" dirty="0">
                          <a:solidFill>
                            <a:schemeClr val="dk1"/>
                          </a:solidFill>
                          <a:effectLst/>
                          <a:latin typeface="Calibri" panose="020F0502020204030204" pitchFamily="34" charset="0"/>
                          <a:ea typeface="+mn-ea"/>
                          <a:cs typeface="Calibri" panose="020F0502020204030204" pitchFamily="34" charset="0"/>
                        </a:rPr>
                        <a:t>$1,119,997,491.00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Calibri" panose="020F0502020204030204" pitchFamily="34" charset="0"/>
                          <a:cs typeface="Calibri" panose="020F0502020204030204" pitchFamily="34" charset="0"/>
                        </a:rPr>
                        <a:t> $162,277,681.49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11116">
                <a:tc>
                  <a:txBody>
                    <a:bodyPr/>
                    <a:lstStyle/>
                    <a:p>
                      <a:pPr algn="ctr" rtl="0" fontAlgn="b"/>
                      <a:r>
                        <a:rPr lang="en-US" sz="1800" u="none" strike="noStrike" dirty="0">
                          <a:effectLst/>
                          <a:latin typeface="Calibri" panose="020F0502020204030204" pitchFamily="34" charset="0"/>
                          <a:cs typeface="Calibri" panose="020F0502020204030204" pitchFamily="34" charset="0"/>
                        </a:rPr>
                        <a:t>Suburban</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en-US" sz="1400" u="none" strike="noStrike" kern="1200" dirty="0">
                          <a:solidFill>
                            <a:schemeClr val="dk1"/>
                          </a:solidFill>
                          <a:effectLst/>
                          <a:latin typeface="Calibri" panose="020F0502020204030204" pitchFamily="34" charset="0"/>
                          <a:ea typeface="+mn-ea"/>
                          <a:cs typeface="Calibri" panose="020F0502020204030204" pitchFamily="34" charset="0"/>
                        </a:rPr>
                        <a:t> $485,970,543.53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latinLnBrk="0" hangingPunct="1"/>
                      <a:r>
                        <a:rPr kumimoji="0" lang="en-US" sz="1400" u="none" strike="noStrike" kern="1200" dirty="0">
                          <a:solidFill>
                            <a:schemeClr val="dk1"/>
                          </a:solidFill>
                          <a:effectLst/>
                          <a:latin typeface="Calibri" panose="020F0502020204030204" pitchFamily="34" charset="0"/>
                          <a:ea typeface="+mn-ea"/>
                          <a:cs typeface="Calibri" panose="020F0502020204030204" pitchFamily="34" charset="0"/>
                        </a:rPr>
                        <a:t>TBD</a:t>
                      </a:r>
                      <a:endParaRPr kumimoji="0" lang="en-US" sz="1400" kern="1200" dirty="0">
                        <a:solidFill>
                          <a:schemeClr val="dk1"/>
                        </a:solidFill>
                        <a:latin typeface="Calibri" panose="020F0502020204030204" pitchFamily="34" charset="0"/>
                        <a:ea typeface="+mn-ea"/>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en-US" sz="1400" u="none" strike="noStrike" kern="1200" dirty="0">
                          <a:solidFill>
                            <a:schemeClr val="dk1"/>
                          </a:solidFill>
                          <a:effectLst/>
                          <a:latin typeface="Calibri" panose="020F0502020204030204" pitchFamily="34" charset="0"/>
                          <a:ea typeface="+mn-ea"/>
                          <a:cs typeface="Calibri" panose="020F0502020204030204" pitchFamily="34" charset="0"/>
                        </a:rPr>
                        <a:t>$477,047,857.00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latinLnBrk="0" hangingPunct="1"/>
                      <a:r>
                        <a:rPr kumimoji="0" lang="en-US" sz="1400" kern="1200" dirty="0">
                          <a:solidFill>
                            <a:schemeClr val="dk1"/>
                          </a:solidFill>
                          <a:latin typeface="Calibri" panose="020F0502020204030204" pitchFamily="34" charset="0"/>
                          <a:ea typeface="+mn-ea"/>
                          <a:cs typeface="Calibri" panose="020F0502020204030204" pitchFamily="34" charset="0"/>
                        </a:rPr>
                        <a:t>  $85,184,597.69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en-US" sz="1400" u="none" strike="noStrike" kern="1200" dirty="0">
                          <a:solidFill>
                            <a:schemeClr val="dk1"/>
                          </a:solidFill>
                          <a:effectLst/>
                          <a:latin typeface="Calibri" panose="020F0502020204030204" pitchFamily="34" charset="0"/>
                          <a:ea typeface="+mn-ea"/>
                          <a:cs typeface="Calibri" panose="020F0502020204030204" pitchFamily="34" charset="0"/>
                        </a:rPr>
                        <a:t>$446,845,258.00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latinLnBrk="0" hangingPunct="1"/>
                      <a:r>
                        <a:rPr kumimoji="0" lang="en-US" sz="1400" kern="1200" dirty="0">
                          <a:solidFill>
                            <a:schemeClr val="dk1"/>
                          </a:solidFill>
                          <a:latin typeface="Calibri" panose="020F0502020204030204" pitchFamily="34" charset="0"/>
                          <a:ea typeface="+mn-ea"/>
                          <a:cs typeface="Calibri" panose="020F0502020204030204" pitchFamily="34" charset="0"/>
                        </a:rPr>
                        <a:t> $71,153,906.74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11116">
                <a:tc>
                  <a:txBody>
                    <a:bodyPr/>
                    <a:lstStyle/>
                    <a:p>
                      <a:pPr algn="ctr" rtl="0" fontAlgn="b"/>
                      <a:r>
                        <a:rPr lang="en-US" sz="1800" u="none" strike="noStrike" dirty="0">
                          <a:effectLst/>
                          <a:latin typeface="Calibri" panose="020F0502020204030204" pitchFamily="34" charset="0"/>
                          <a:cs typeface="Calibri" panose="020F0502020204030204" pitchFamily="34" charset="0"/>
                        </a:rPr>
                        <a:t>Urban</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en-US" sz="1400" u="none" strike="noStrike" kern="1200" dirty="0">
                          <a:solidFill>
                            <a:schemeClr val="dk1"/>
                          </a:solidFill>
                          <a:effectLst/>
                          <a:latin typeface="Calibri" panose="020F0502020204030204" pitchFamily="34" charset="0"/>
                          <a:ea typeface="+mn-ea"/>
                          <a:cs typeface="Calibri" panose="020F0502020204030204" pitchFamily="34" charset="0"/>
                        </a:rPr>
                        <a:t> $329,148,289.25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latinLnBrk="0" hangingPunct="1"/>
                      <a:r>
                        <a:rPr kumimoji="0" lang="en-US" sz="1400" u="none" strike="noStrike" kern="1200" dirty="0">
                          <a:solidFill>
                            <a:schemeClr val="dk1"/>
                          </a:solidFill>
                          <a:effectLst/>
                          <a:latin typeface="Calibri" panose="020F0502020204030204" pitchFamily="34" charset="0"/>
                          <a:ea typeface="+mn-ea"/>
                          <a:cs typeface="Calibri" panose="020F0502020204030204" pitchFamily="34" charset="0"/>
                        </a:rPr>
                        <a:t>TBD</a:t>
                      </a:r>
                      <a:endParaRPr kumimoji="0" lang="en-US" sz="1400" kern="1200" dirty="0">
                        <a:solidFill>
                          <a:schemeClr val="dk1"/>
                        </a:solidFill>
                        <a:latin typeface="Calibri" panose="020F0502020204030204" pitchFamily="34" charset="0"/>
                        <a:ea typeface="+mn-ea"/>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en-US" sz="1400" u="none" strike="noStrike" kern="1200">
                          <a:solidFill>
                            <a:schemeClr val="dk1"/>
                          </a:solidFill>
                          <a:effectLst/>
                          <a:latin typeface="Calibri" panose="020F0502020204030204" pitchFamily="34" charset="0"/>
                          <a:ea typeface="+mn-ea"/>
                          <a:cs typeface="Calibri" panose="020F0502020204030204" pitchFamily="34" charset="0"/>
                        </a:rPr>
                        <a:t>$299,623,073.60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latinLnBrk="0" hangingPunct="1"/>
                      <a:r>
                        <a:rPr kumimoji="0" lang="en-US" sz="1400" kern="1200" dirty="0">
                          <a:solidFill>
                            <a:schemeClr val="dk1"/>
                          </a:solidFill>
                          <a:latin typeface="Calibri" panose="020F0502020204030204" pitchFamily="34" charset="0"/>
                          <a:ea typeface="+mn-ea"/>
                          <a:cs typeface="Calibri" panose="020F0502020204030204" pitchFamily="34" charset="0"/>
                        </a:rPr>
                        <a:t>  $62,634,538.29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en-US" sz="1400" u="none" strike="noStrike" kern="1200" dirty="0">
                          <a:solidFill>
                            <a:schemeClr val="dk1"/>
                          </a:solidFill>
                          <a:effectLst/>
                          <a:latin typeface="Calibri" panose="020F0502020204030204" pitchFamily="34" charset="0"/>
                          <a:ea typeface="+mn-ea"/>
                          <a:cs typeface="Calibri" panose="020F0502020204030204" pitchFamily="34" charset="0"/>
                        </a:rPr>
                        <a:t>$</a:t>
                      </a:r>
                      <a:r>
                        <a:rPr lang="en-US" sz="1400" dirty="0">
                          <a:latin typeface="Calibri" panose="020F0502020204030204" pitchFamily="34" charset="0"/>
                          <a:cs typeface="Calibri" panose="020F0502020204030204" pitchFamily="34" charset="0"/>
                        </a:rPr>
                        <a:t>266,089,655.00</a:t>
                      </a:r>
                      <a:endParaRPr kumimoji="0" lang="en-US" sz="14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latinLnBrk="0" hangingPunct="1"/>
                      <a:r>
                        <a:rPr kumimoji="0" lang="en-US" sz="1400" kern="1200" dirty="0">
                          <a:solidFill>
                            <a:schemeClr val="dk1"/>
                          </a:solidFill>
                          <a:latin typeface="Calibri" panose="020F0502020204030204" pitchFamily="34" charset="0"/>
                          <a:ea typeface="+mn-ea"/>
                          <a:cs typeface="Calibri" panose="020F0502020204030204" pitchFamily="34" charset="0"/>
                        </a:rPr>
                        <a:t> $69,734,859.16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783160">
                <a:tc>
                  <a:txBody>
                    <a:bodyPr/>
                    <a:lstStyle/>
                    <a:p>
                      <a:pPr algn="ctr" rtl="0" fontAlgn="b"/>
                      <a:r>
                        <a:rPr lang="en-US" sz="1800" u="none" strike="noStrike" dirty="0">
                          <a:effectLst/>
                          <a:latin typeface="Calibri" panose="020F0502020204030204" pitchFamily="34" charset="0"/>
                          <a:cs typeface="Calibri" panose="020F0502020204030204" pitchFamily="34" charset="0"/>
                        </a:rPr>
                        <a:t>Amount of Applications </a:t>
                      </a:r>
                      <a:r>
                        <a:rPr lang="en-US" sz="1800" b="1" u="none" strike="noStrike" dirty="0">
                          <a:effectLst/>
                          <a:latin typeface="Calibri" panose="020F0502020204030204" pitchFamily="34" charset="0"/>
                          <a:cs typeface="Calibri" panose="020F0502020204030204" pitchFamily="34" charset="0"/>
                        </a:rPr>
                        <a:t>Awarded</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0" lang="en-US" sz="1400" b="1" i="0" u="none" strike="noStrike" kern="1200" dirty="0">
                          <a:solidFill>
                            <a:srgbClr val="000000"/>
                          </a:solidFill>
                          <a:effectLst/>
                          <a:latin typeface="Calibri" panose="020F0502020204030204" pitchFamily="34" charset="0"/>
                          <a:ea typeface="+mn-ea"/>
                          <a:cs typeface="Calibri" panose="020F0502020204030204" pitchFamily="34" charset="0"/>
                        </a:rPr>
                        <a:t>TBD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kumimoji="0" lang="en-US" sz="1400" b="1" i="0" u="none" strike="noStrike" kern="1200" dirty="0">
                          <a:solidFill>
                            <a:srgbClr val="000000"/>
                          </a:solidFill>
                          <a:effectLst/>
                          <a:latin typeface="Calibri" panose="020F0502020204030204" pitchFamily="34" charset="0"/>
                          <a:ea typeface="+mn-ea"/>
                          <a:cs typeface="Calibri" panose="020F0502020204030204" pitchFamily="34" charset="0"/>
                        </a:rPr>
                        <a:t>$314,513,114.56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tc>
                <a:tc gridSpan="2">
                  <a:txBody>
                    <a:bodyPr/>
                    <a:lstStyle/>
                    <a:p>
                      <a:pPr marL="0" algn="ctr" rtl="0" eaLnBrk="1" fontAlgn="b" latinLnBrk="0" hangingPunct="1"/>
                      <a:r>
                        <a:rPr kumimoji="0" lang="en-US" sz="1400" b="1" i="0" u="none" strike="noStrike" kern="1200" dirty="0">
                          <a:solidFill>
                            <a:srgbClr val="000000"/>
                          </a:solidFill>
                          <a:effectLst/>
                          <a:latin typeface="Calibri" panose="020F0502020204030204" pitchFamily="34" charset="0"/>
                          <a:ea typeface="+mn-ea"/>
                          <a:cs typeface="Calibri" panose="020F0502020204030204" pitchFamily="34" charset="0"/>
                        </a:rPr>
                        <a:t>$303,166,447.39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6"/>
                  </a:ext>
                </a:extLst>
              </a:tr>
              <a:tr h="514831">
                <a:tc>
                  <a:txBody>
                    <a:bodyPr/>
                    <a:lstStyle/>
                    <a:p>
                      <a:pPr algn="ctr" rtl="0" fontAlgn="ctr"/>
                      <a:r>
                        <a:rPr lang="en-US" sz="1800" b="1" u="none" strike="noStrike" dirty="0">
                          <a:effectLst/>
                          <a:latin typeface="Calibri" panose="020F0502020204030204" pitchFamily="34" charset="0"/>
                          <a:cs typeface="Calibri" panose="020F0502020204030204" pitchFamily="34" charset="0"/>
                        </a:rPr>
                        <a:t>Department Type</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dirty="0">
                          <a:effectLst/>
                          <a:latin typeface="Calibri" panose="020F0502020204030204" pitchFamily="34" charset="0"/>
                          <a:cs typeface="Calibri" panose="020F0502020204030204" pitchFamily="34" charset="0"/>
                        </a:rPr>
                        <a:t>Submitted</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b="1" u="none" strike="noStrike" dirty="0">
                          <a:effectLst/>
                          <a:latin typeface="Calibri" panose="020F0502020204030204" pitchFamily="34" charset="0"/>
                          <a:cs typeface="Calibri" panose="020F0502020204030204" pitchFamily="34" charset="0"/>
                        </a:rPr>
                        <a:t>Awarded</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b="1" u="none" strike="noStrike" dirty="0">
                          <a:effectLst/>
                          <a:latin typeface="Calibri" panose="020F0502020204030204" pitchFamily="34" charset="0"/>
                          <a:cs typeface="Calibri" panose="020F0502020204030204" pitchFamily="34" charset="0"/>
                        </a:rPr>
                        <a:t>Submitted</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dirty="0">
                          <a:effectLst/>
                          <a:latin typeface="Calibri" panose="020F0502020204030204" pitchFamily="34" charset="0"/>
                          <a:cs typeface="Calibri" panose="020F0502020204030204" pitchFamily="34" charset="0"/>
                        </a:rPr>
                        <a:t>Awarded</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dirty="0">
                          <a:effectLst/>
                          <a:latin typeface="Calibri" panose="020F0502020204030204" pitchFamily="34" charset="0"/>
                          <a:cs typeface="Calibri" panose="020F0502020204030204" pitchFamily="34" charset="0"/>
                        </a:rPr>
                        <a:t>Submitted</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400" b="1" u="none" strike="noStrike" dirty="0">
                          <a:effectLst/>
                          <a:latin typeface="Calibri" panose="020F0502020204030204" pitchFamily="34" charset="0"/>
                          <a:cs typeface="Calibri" panose="020F0502020204030204" pitchFamily="34" charset="0"/>
                        </a:rPr>
                        <a:t>Awarded</a:t>
                      </a:r>
                      <a:endParaRPr lang="en-US" sz="14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11116">
                <a:tc>
                  <a:txBody>
                    <a:bodyPr/>
                    <a:lstStyle/>
                    <a:p>
                      <a:pPr algn="ctr" rtl="0" fontAlgn="b"/>
                      <a:r>
                        <a:rPr lang="en-US" sz="1800" u="none" strike="noStrike" dirty="0">
                          <a:effectLst/>
                          <a:latin typeface="Calibri" panose="020F0502020204030204" pitchFamily="34" charset="0"/>
                          <a:cs typeface="Calibri" panose="020F0502020204030204" pitchFamily="34" charset="0"/>
                        </a:rPr>
                        <a:t>All Paid/Career</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400" u="none" strike="noStrike" kern="1200" dirty="0">
                          <a:solidFill>
                            <a:schemeClr val="dk1"/>
                          </a:solidFill>
                          <a:effectLst/>
                          <a:latin typeface="Calibri" panose="020F0502020204030204" pitchFamily="34" charset="0"/>
                          <a:ea typeface="+mn-ea"/>
                          <a:cs typeface="Calibri" panose="020F0502020204030204" pitchFamily="34" charset="0"/>
                        </a:rPr>
                        <a:t>$518,244,532.04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latinLnBrk="0" hangingPunct="1"/>
                      <a:r>
                        <a:rPr kumimoji="0" lang="en-US" sz="1400" u="none" strike="noStrike" kern="1200" dirty="0">
                          <a:solidFill>
                            <a:schemeClr val="dk1"/>
                          </a:solidFill>
                          <a:effectLst/>
                          <a:latin typeface="Calibri" panose="020F0502020204030204" pitchFamily="34" charset="0"/>
                          <a:ea typeface="+mn-ea"/>
                          <a:cs typeface="Calibri" panose="020F0502020204030204" pitchFamily="34" charset="0"/>
                        </a:rPr>
                        <a:t>TBD</a:t>
                      </a:r>
                      <a:endParaRPr kumimoji="0" lang="en-US" sz="1400" kern="1200" dirty="0">
                        <a:solidFill>
                          <a:schemeClr val="dk1"/>
                        </a:solidFill>
                        <a:latin typeface="Calibri" panose="020F0502020204030204" pitchFamily="34" charset="0"/>
                        <a:ea typeface="+mn-ea"/>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400" u="none" strike="noStrike" kern="1200">
                          <a:solidFill>
                            <a:schemeClr val="dk1"/>
                          </a:solidFill>
                          <a:effectLst/>
                          <a:latin typeface="Calibri" panose="020F0502020204030204" pitchFamily="34" charset="0"/>
                          <a:ea typeface="+mn-ea"/>
                          <a:cs typeface="Calibri" panose="020F0502020204030204" pitchFamily="34" charset="0"/>
                        </a:rPr>
                        <a:t>$493,033,164.10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latinLnBrk="0" hangingPunct="1"/>
                      <a:r>
                        <a:rPr kumimoji="0" lang="en-US" sz="1400" kern="1200" dirty="0">
                          <a:solidFill>
                            <a:schemeClr val="dk1"/>
                          </a:solidFill>
                          <a:latin typeface="Calibri" panose="020F0502020204030204" pitchFamily="34" charset="0"/>
                          <a:ea typeface="+mn-ea"/>
                          <a:cs typeface="Calibri" panose="020F0502020204030204" pitchFamily="34" charset="0"/>
                        </a:rPr>
                        <a:t> $106,233,109.20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ctr" latinLnBrk="0" hangingPunct="1"/>
                      <a:r>
                        <a:rPr kumimoji="0" lang="en-US" sz="1400" u="none" strike="noStrike" kern="1200" dirty="0">
                          <a:solidFill>
                            <a:schemeClr val="dk1"/>
                          </a:solidFill>
                          <a:effectLst/>
                          <a:latin typeface="Calibri" panose="020F0502020204030204" pitchFamily="34" charset="0"/>
                          <a:ea typeface="+mn-ea"/>
                          <a:cs typeface="Calibri" panose="020F0502020204030204" pitchFamily="34" charset="0"/>
                        </a:rPr>
                        <a:t>$470,869,211.00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latinLnBrk="0" hangingPunct="1"/>
                      <a:r>
                        <a:rPr kumimoji="0" lang="en-US" sz="1400" kern="1200" dirty="0">
                          <a:solidFill>
                            <a:schemeClr val="dk1"/>
                          </a:solidFill>
                          <a:latin typeface="Calibri" panose="020F0502020204030204" pitchFamily="34" charset="0"/>
                          <a:ea typeface="+mn-ea"/>
                          <a:cs typeface="Calibri" panose="020F0502020204030204" pitchFamily="34" charset="0"/>
                        </a:rPr>
                        <a:t> $104,188,859.28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11116">
                <a:tc>
                  <a:txBody>
                    <a:bodyPr/>
                    <a:lstStyle/>
                    <a:p>
                      <a:pPr algn="ctr" rtl="0" fontAlgn="b"/>
                      <a:r>
                        <a:rPr lang="en-US" sz="1800" u="none" strike="noStrike" dirty="0">
                          <a:effectLst/>
                          <a:latin typeface="Calibri" panose="020F0502020204030204" pitchFamily="34" charset="0"/>
                          <a:cs typeface="Calibri" panose="020F0502020204030204" pitchFamily="34" charset="0"/>
                        </a:rPr>
                        <a:t>All Volunteer</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latinLnBrk="0" hangingPunct="1"/>
                      <a:r>
                        <a:rPr kumimoji="0" lang="en-US" sz="1400" u="none" strike="noStrike" kern="1200" dirty="0">
                          <a:solidFill>
                            <a:schemeClr val="dk1"/>
                          </a:solidFill>
                          <a:effectLst/>
                          <a:latin typeface="Calibri" panose="020F0502020204030204" pitchFamily="34" charset="0"/>
                          <a:ea typeface="+mn-ea"/>
                          <a:cs typeface="Calibri" panose="020F0502020204030204" pitchFamily="34" charset="0"/>
                        </a:rPr>
                        <a:t>$712,633,873.26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latinLnBrk="0" hangingPunct="1"/>
                      <a:r>
                        <a:rPr kumimoji="0" lang="en-US" sz="1400" u="none" strike="noStrike" kern="1200" dirty="0">
                          <a:solidFill>
                            <a:schemeClr val="dk1"/>
                          </a:solidFill>
                          <a:effectLst/>
                          <a:latin typeface="Calibri" panose="020F0502020204030204" pitchFamily="34" charset="0"/>
                          <a:ea typeface="+mn-ea"/>
                          <a:cs typeface="Calibri" panose="020F0502020204030204" pitchFamily="34" charset="0"/>
                        </a:rPr>
                        <a:t>TBD</a:t>
                      </a:r>
                      <a:endParaRPr kumimoji="0" lang="en-US" sz="1400" kern="1200" dirty="0">
                        <a:solidFill>
                          <a:schemeClr val="dk1"/>
                        </a:solidFill>
                        <a:latin typeface="Calibri" panose="020F0502020204030204" pitchFamily="34" charset="0"/>
                        <a:ea typeface="+mn-ea"/>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latinLnBrk="0" hangingPunct="1"/>
                      <a:r>
                        <a:rPr kumimoji="0" lang="en-US" sz="1400" u="none" strike="noStrike" kern="1200" dirty="0">
                          <a:solidFill>
                            <a:schemeClr val="dk1"/>
                          </a:solidFill>
                          <a:effectLst/>
                          <a:latin typeface="Calibri" panose="020F0502020204030204" pitchFamily="34" charset="0"/>
                          <a:ea typeface="+mn-ea"/>
                          <a:cs typeface="Calibri" panose="020F0502020204030204" pitchFamily="34" charset="0"/>
                        </a:rPr>
                        <a:t>$770,611,504.50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latinLnBrk="0" hangingPunct="1"/>
                      <a:r>
                        <a:rPr kumimoji="0" lang="en-US" sz="1400" kern="1200" dirty="0">
                          <a:solidFill>
                            <a:schemeClr val="dk1"/>
                          </a:solidFill>
                          <a:latin typeface="Calibri" panose="020F0502020204030204" pitchFamily="34" charset="0"/>
                          <a:ea typeface="+mn-ea"/>
                          <a:cs typeface="Calibri" panose="020F0502020204030204" pitchFamily="34" charset="0"/>
                        </a:rPr>
                        <a:t> $96,627,284.56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ctr" latinLnBrk="0" hangingPunct="1"/>
                      <a:r>
                        <a:rPr kumimoji="0" lang="en-US" sz="1400" u="none" strike="noStrike" kern="1200" dirty="0">
                          <a:solidFill>
                            <a:schemeClr val="dk1"/>
                          </a:solidFill>
                          <a:effectLst/>
                          <a:latin typeface="Calibri" panose="020F0502020204030204" pitchFamily="34" charset="0"/>
                          <a:ea typeface="+mn-ea"/>
                          <a:cs typeface="Calibri" panose="020F0502020204030204" pitchFamily="34" charset="0"/>
                        </a:rPr>
                        <a:t>$645,340,845.00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latinLnBrk="0" hangingPunct="1"/>
                      <a:r>
                        <a:rPr kumimoji="0" lang="en-US" sz="1400" kern="1200" dirty="0">
                          <a:solidFill>
                            <a:schemeClr val="dk1"/>
                          </a:solidFill>
                          <a:latin typeface="Calibri" panose="020F0502020204030204" pitchFamily="34" charset="0"/>
                          <a:ea typeface="+mn-ea"/>
                          <a:cs typeface="Calibri" panose="020F0502020204030204" pitchFamily="34" charset="0"/>
                        </a:rPr>
                        <a:t> $96,292,895.31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11116">
                <a:tc>
                  <a:txBody>
                    <a:bodyPr/>
                    <a:lstStyle/>
                    <a:p>
                      <a:pPr algn="ctr" rtl="0" fontAlgn="b"/>
                      <a:r>
                        <a:rPr lang="en-US" sz="1800" u="none" strike="noStrike" dirty="0">
                          <a:effectLst/>
                          <a:latin typeface="Calibri" panose="020F0502020204030204" pitchFamily="34" charset="0"/>
                          <a:cs typeface="Calibri" panose="020F0502020204030204" pitchFamily="34" charset="0"/>
                        </a:rPr>
                        <a:t>Combination</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latinLnBrk="0" hangingPunct="1"/>
                      <a:r>
                        <a:rPr kumimoji="0" lang="en-US" sz="1400" u="none" strike="noStrike" kern="1200" dirty="0">
                          <a:solidFill>
                            <a:schemeClr val="dk1"/>
                          </a:solidFill>
                          <a:effectLst/>
                          <a:latin typeface="Calibri" panose="020F0502020204030204" pitchFamily="34" charset="0"/>
                          <a:ea typeface="+mn-ea"/>
                          <a:cs typeface="Calibri" panose="020F0502020204030204" pitchFamily="34" charset="0"/>
                        </a:rPr>
                        <a:t>$765,704,701.73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latinLnBrk="0" hangingPunct="1"/>
                      <a:r>
                        <a:rPr kumimoji="0" lang="en-US" sz="1400" u="none" strike="noStrike" kern="1200" dirty="0">
                          <a:solidFill>
                            <a:schemeClr val="dk1"/>
                          </a:solidFill>
                          <a:effectLst/>
                          <a:latin typeface="Calibri" panose="020F0502020204030204" pitchFamily="34" charset="0"/>
                          <a:ea typeface="+mn-ea"/>
                          <a:cs typeface="Calibri" panose="020F0502020204030204" pitchFamily="34" charset="0"/>
                        </a:rPr>
                        <a:t>TBD</a:t>
                      </a:r>
                      <a:endParaRPr kumimoji="0" lang="en-US" sz="1400" kern="1200" dirty="0">
                        <a:solidFill>
                          <a:schemeClr val="dk1"/>
                        </a:solidFill>
                        <a:latin typeface="Calibri" panose="020F0502020204030204" pitchFamily="34" charset="0"/>
                        <a:ea typeface="+mn-ea"/>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latinLnBrk="0" hangingPunct="1"/>
                      <a:r>
                        <a:rPr kumimoji="0" lang="en-US" sz="1400" u="none" strike="noStrike" kern="1200" dirty="0">
                          <a:solidFill>
                            <a:schemeClr val="dk1"/>
                          </a:solidFill>
                          <a:effectLst/>
                          <a:latin typeface="Calibri" panose="020F0502020204030204" pitchFamily="34" charset="0"/>
                          <a:ea typeface="+mn-ea"/>
                          <a:cs typeface="Calibri" panose="020F0502020204030204" pitchFamily="34" charset="0"/>
                        </a:rPr>
                        <a:t>$688,603,325.40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latinLnBrk="0" hangingPunct="1"/>
                      <a:r>
                        <a:rPr kumimoji="0" lang="en-US" sz="1400" kern="1200" dirty="0">
                          <a:solidFill>
                            <a:schemeClr val="dk1"/>
                          </a:solidFill>
                          <a:latin typeface="Calibri" panose="020F0502020204030204" pitchFamily="34" charset="0"/>
                          <a:ea typeface="+mn-ea"/>
                          <a:cs typeface="Calibri" panose="020F0502020204030204" pitchFamily="34" charset="0"/>
                        </a:rPr>
                        <a:t>$101,382,193.91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ctr" latinLnBrk="0" hangingPunct="1"/>
                      <a:r>
                        <a:rPr kumimoji="0" lang="en-US" sz="1400" u="none" strike="noStrike" kern="1200" dirty="0">
                          <a:solidFill>
                            <a:schemeClr val="dk1"/>
                          </a:solidFill>
                          <a:effectLst/>
                          <a:latin typeface="Calibri" panose="020F0502020204030204" pitchFamily="34" charset="0"/>
                          <a:ea typeface="+mn-ea"/>
                          <a:cs typeface="Calibri" panose="020F0502020204030204" pitchFamily="34" charset="0"/>
                        </a:rPr>
                        <a:t>$</a:t>
                      </a:r>
                      <a:r>
                        <a:rPr lang="en-US" sz="1400" dirty="0">
                          <a:latin typeface="Calibri" panose="020F0502020204030204" pitchFamily="34" charset="0"/>
                          <a:cs typeface="Calibri" panose="020F0502020204030204" pitchFamily="34" charset="0"/>
                        </a:rPr>
                        <a:t>607,231,570.00</a:t>
                      </a:r>
                      <a:endParaRPr kumimoji="0" lang="en-US" sz="14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latinLnBrk="0" hangingPunct="1"/>
                      <a:r>
                        <a:rPr kumimoji="0" lang="en-US" sz="1400" kern="1200" dirty="0">
                          <a:solidFill>
                            <a:schemeClr val="dk1"/>
                          </a:solidFill>
                          <a:latin typeface="Calibri" panose="020F0502020204030204" pitchFamily="34" charset="0"/>
                          <a:ea typeface="+mn-ea"/>
                          <a:cs typeface="Calibri" panose="020F0502020204030204" pitchFamily="34" charset="0"/>
                        </a:rPr>
                        <a:t> $90,589,680.38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506428">
                <a:tc>
                  <a:txBody>
                    <a:bodyPr/>
                    <a:lstStyle/>
                    <a:p>
                      <a:pPr algn="ctr" rtl="0" fontAlgn="b"/>
                      <a:r>
                        <a:rPr lang="en-US" sz="1800" u="none" strike="noStrike" dirty="0">
                          <a:effectLst/>
                          <a:latin typeface="Calibri" panose="020F0502020204030204" pitchFamily="34" charset="0"/>
                          <a:cs typeface="Calibri" panose="020F0502020204030204" pitchFamily="34" charset="0"/>
                        </a:rPr>
                        <a:t>Paid On-Call / Stipend</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Calibri" panose="020F0502020204030204" pitchFamily="34" charset="0"/>
                          <a:cs typeface="Calibri" panose="020F0502020204030204" pitchFamily="34" charset="0"/>
                        </a:rPr>
                        <a:t>Included with Combo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cs typeface="Calibri" panose="020F0502020204030204" pitchFamily="34" charset="0"/>
                        </a:rPr>
                        <a:t>Included with Combo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Calibri" panose="020F0502020204030204" pitchFamily="34" charset="0"/>
                          <a:cs typeface="Calibri" panose="020F0502020204030204" pitchFamily="34" charset="0"/>
                        </a:rPr>
                        <a:t>Included with Combo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cs typeface="Calibri" panose="020F0502020204030204" pitchFamily="34" charset="0"/>
                        </a:rPr>
                        <a:t>Included with Combo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ctr" latinLnBrk="0" hangingPunct="1"/>
                      <a:r>
                        <a:rPr kumimoji="0" lang="en-US" sz="1400" u="none" strike="noStrike" kern="1200" dirty="0">
                          <a:solidFill>
                            <a:schemeClr val="dk1"/>
                          </a:solidFill>
                          <a:effectLst/>
                          <a:latin typeface="Calibri" panose="020F0502020204030204" pitchFamily="34" charset="0"/>
                          <a:ea typeface="+mn-ea"/>
                          <a:cs typeface="Calibri" panose="020F0502020204030204" pitchFamily="34" charset="0"/>
                        </a:rPr>
                        <a:t>$</a:t>
                      </a:r>
                      <a:r>
                        <a:rPr lang="en-US" sz="1400" dirty="0">
                          <a:latin typeface="Calibri" panose="020F0502020204030204" pitchFamily="34" charset="0"/>
                          <a:cs typeface="Calibri" panose="020F0502020204030204" pitchFamily="34" charset="0"/>
                        </a:rPr>
                        <a:t>109,490,778.00</a:t>
                      </a:r>
                      <a:endParaRPr kumimoji="0" lang="en-US" sz="1400" u="none" strike="noStrike" kern="1200" dirty="0">
                        <a:solidFill>
                          <a:schemeClr val="dk1"/>
                        </a:solidFill>
                        <a:effectLst/>
                        <a:latin typeface="Calibri" panose="020F0502020204030204" pitchFamily="34" charset="0"/>
                        <a:ea typeface="+mn-ea"/>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latinLnBrk="0" hangingPunct="1"/>
                      <a:r>
                        <a:rPr kumimoji="0" lang="en-US" sz="1400" kern="1200" dirty="0">
                          <a:solidFill>
                            <a:schemeClr val="dk1"/>
                          </a:solidFill>
                          <a:latin typeface="Calibri" panose="020F0502020204030204" pitchFamily="34" charset="0"/>
                          <a:ea typeface="+mn-ea"/>
                          <a:cs typeface="Calibri" panose="020F0502020204030204" pitchFamily="34" charset="0"/>
                        </a:rPr>
                        <a:t> $12,095,012.42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6" name="TextBox 5">
            <a:extLst>
              <a:ext uri="{FF2B5EF4-FFF2-40B4-BE49-F238E27FC236}">
                <a16:creationId xmlns:a16="http://schemas.microsoft.com/office/drawing/2014/main" id="{E1BE5ABA-7EE8-4C97-96CA-10182B15E7B3}"/>
              </a:ext>
            </a:extLst>
          </p:cNvPr>
          <p:cNvSpPr txBox="1"/>
          <p:nvPr/>
        </p:nvSpPr>
        <p:spPr>
          <a:xfrm>
            <a:off x="3407650" y="6386185"/>
            <a:ext cx="5943600" cy="400110"/>
          </a:xfrm>
          <a:prstGeom prst="rect">
            <a:avLst/>
          </a:prstGeom>
          <a:noFill/>
        </p:spPr>
        <p:txBody>
          <a:bodyPr wrap="square" rtlCol="0">
            <a:spAutoFit/>
          </a:bodyPr>
          <a:lstStyle/>
          <a:p>
            <a:r>
              <a:rPr lang="en-US" sz="1000" dirty="0"/>
              <a:t>(*) Does not include State Fire Training Academy applicants</a:t>
            </a:r>
          </a:p>
          <a:p>
            <a:r>
              <a:rPr lang="en-US" sz="1000" dirty="0"/>
              <a:t>Information as of 06/21/2021</a:t>
            </a:r>
          </a:p>
        </p:txBody>
      </p:sp>
      <p:sp>
        <p:nvSpPr>
          <p:cNvPr id="2" name="Oval 1">
            <a:extLst>
              <a:ext uri="{FF2B5EF4-FFF2-40B4-BE49-F238E27FC236}">
                <a16:creationId xmlns:a16="http://schemas.microsoft.com/office/drawing/2014/main" id="{F566E0B8-E4A5-4DF0-8861-8BADAA47F8F5}"/>
              </a:ext>
            </a:extLst>
          </p:cNvPr>
          <p:cNvSpPr/>
          <p:nvPr/>
        </p:nvSpPr>
        <p:spPr>
          <a:xfrm>
            <a:off x="2133600" y="1457739"/>
            <a:ext cx="2221580" cy="7288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rgbClr val="FF0000"/>
                </a:solidFill>
              </a:ln>
            </a:endParaRPr>
          </a:p>
        </p:txBody>
      </p:sp>
    </p:spTree>
    <p:extLst>
      <p:ext uri="{BB962C8B-B14F-4D97-AF65-F5344CB8AC3E}">
        <p14:creationId xmlns:p14="http://schemas.microsoft.com/office/powerpoint/2010/main" val="36771499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34B23A-6527-4D7F-8D9E-1583950F477E}"/>
              </a:ext>
            </a:extLst>
          </p:cNvPr>
          <p:cNvSpPr>
            <a:spLocks noGrp="1"/>
          </p:cNvSpPr>
          <p:nvPr>
            <p:ph idx="1"/>
          </p:nvPr>
        </p:nvSpPr>
        <p:spPr/>
        <p:txBody>
          <a:bodyPr/>
          <a:lstStyle/>
          <a:p>
            <a:r>
              <a:rPr lang="en-US" dirty="0"/>
              <a:t>Each year, FEMA convenes a panel of fire service professionals to develop funding priorities for the SAFER grant program. </a:t>
            </a:r>
          </a:p>
          <a:p>
            <a:r>
              <a:rPr lang="en-US" dirty="0"/>
              <a:t>The panel makes recommendations about funding priorities as well as about developing criteria for awarding grants. </a:t>
            </a:r>
          </a:p>
          <a:p>
            <a:r>
              <a:rPr lang="en-US" dirty="0"/>
              <a:t>The content of the NOFO reflects implementation of this Criteria Development Panel’s (CDP) recommendations with respect to the priorities, direction, and criteria for awards. </a:t>
            </a:r>
          </a:p>
        </p:txBody>
      </p:sp>
      <p:sp>
        <p:nvSpPr>
          <p:cNvPr id="3" name="Title 2">
            <a:extLst>
              <a:ext uri="{FF2B5EF4-FFF2-40B4-BE49-F238E27FC236}">
                <a16:creationId xmlns:a16="http://schemas.microsoft.com/office/drawing/2014/main" id="{D1A6121A-DD9D-48C4-B48C-185DB0310CEF}"/>
              </a:ext>
            </a:extLst>
          </p:cNvPr>
          <p:cNvSpPr>
            <a:spLocks noGrp="1"/>
          </p:cNvSpPr>
          <p:nvPr>
            <p:ph type="title"/>
          </p:nvPr>
        </p:nvSpPr>
        <p:spPr/>
        <p:txBody>
          <a:bodyPr/>
          <a:lstStyle/>
          <a:p>
            <a:r>
              <a:rPr lang="en-US" dirty="0"/>
              <a:t>Application Evaluation Criteria Development</a:t>
            </a:r>
          </a:p>
        </p:txBody>
      </p:sp>
      <p:sp>
        <p:nvSpPr>
          <p:cNvPr id="5" name="Footer Placeholder 4">
            <a:extLst>
              <a:ext uri="{FF2B5EF4-FFF2-40B4-BE49-F238E27FC236}">
                <a16:creationId xmlns:a16="http://schemas.microsoft.com/office/drawing/2014/main" id="{15402D96-92AC-4245-AECB-927CBBA88871}"/>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664684784"/>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600"/>
              </a:spcAft>
            </a:pPr>
            <a:r>
              <a:rPr lang="en-US" sz="2400" dirty="0"/>
              <a:t>International Association of Fire Fighters</a:t>
            </a:r>
          </a:p>
          <a:p>
            <a:pPr>
              <a:spcAft>
                <a:spcPts val="600"/>
              </a:spcAft>
            </a:pPr>
            <a:r>
              <a:rPr lang="en-US" sz="2400" dirty="0"/>
              <a:t>International Association of Fire Chiefs</a:t>
            </a:r>
          </a:p>
          <a:p>
            <a:pPr>
              <a:spcAft>
                <a:spcPts val="600"/>
              </a:spcAft>
            </a:pPr>
            <a:r>
              <a:rPr lang="en-US" sz="2400" dirty="0"/>
              <a:t>National Volunteer Fire Council</a:t>
            </a:r>
          </a:p>
          <a:p>
            <a:pPr>
              <a:spcAft>
                <a:spcPts val="600"/>
              </a:spcAft>
            </a:pPr>
            <a:r>
              <a:rPr lang="en-US" sz="2400" dirty="0"/>
              <a:t>National Fire Protection Association</a:t>
            </a:r>
          </a:p>
          <a:p>
            <a:pPr>
              <a:spcAft>
                <a:spcPts val="600"/>
              </a:spcAft>
            </a:pPr>
            <a:r>
              <a:rPr lang="en-US" sz="2400" dirty="0"/>
              <a:t>National Association of State Fire Marshals</a:t>
            </a:r>
          </a:p>
          <a:p>
            <a:pPr>
              <a:spcAft>
                <a:spcPts val="600"/>
              </a:spcAft>
            </a:pPr>
            <a:r>
              <a:rPr lang="en-US" sz="2400" dirty="0"/>
              <a:t>International Association of Arson Investigators</a:t>
            </a:r>
          </a:p>
          <a:p>
            <a:pPr>
              <a:spcAft>
                <a:spcPts val="600"/>
              </a:spcAft>
            </a:pPr>
            <a:r>
              <a:rPr lang="en-US" sz="2400" dirty="0"/>
              <a:t>International Society of Fire Service Instructors</a:t>
            </a:r>
          </a:p>
          <a:p>
            <a:pPr>
              <a:spcAft>
                <a:spcPts val="600"/>
              </a:spcAft>
            </a:pPr>
            <a:r>
              <a:rPr lang="en-US" sz="2400" dirty="0"/>
              <a:t>North American Fire Training Directors</a:t>
            </a:r>
          </a:p>
          <a:p>
            <a:pPr>
              <a:spcAft>
                <a:spcPts val="600"/>
              </a:spcAft>
            </a:pPr>
            <a:r>
              <a:rPr lang="en-US" sz="2400" dirty="0"/>
              <a:t>Congressional Fire Service Institute</a:t>
            </a:r>
            <a:endParaRPr lang="en-US" dirty="0"/>
          </a:p>
        </p:txBody>
      </p:sp>
      <p:sp>
        <p:nvSpPr>
          <p:cNvPr id="2" name="Title 1"/>
          <p:cNvSpPr>
            <a:spLocks noGrp="1"/>
          </p:cNvSpPr>
          <p:nvPr>
            <p:ph type="title"/>
          </p:nvPr>
        </p:nvSpPr>
        <p:spPr/>
        <p:txBody>
          <a:bodyPr/>
          <a:lstStyle/>
          <a:p>
            <a:r>
              <a:rPr lang="en-US" dirty="0"/>
              <a:t>Criteria Development Panel</a:t>
            </a:r>
          </a:p>
        </p:txBody>
      </p:sp>
      <p:pic>
        <p:nvPicPr>
          <p:cNvPr id="4" name="Picture 3">
            <a:extLst>
              <a:ext uri="{FF2B5EF4-FFF2-40B4-BE49-F238E27FC236}">
                <a16:creationId xmlns:a16="http://schemas.microsoft.com/office/drawing/2014/main" id="{5C1E8FB8-7EFF-487A-A04D-AB9FE56B6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5733" y="1097280"/>
            <a:ext cx="3234267" cy="3234267"/>
          </a:xfrm>
          <a:prstGeom prst="rect">
            <a:avLst/>
          </a:prstGeom>
        </p:spPr>
      </p:pic>
      <p:sp>
        <p:nvSpPr>
          <p:cNvPr id="6" name="Footer Placeholder 5">
            <a:extLst>
              <a:ext uri="{FF2B5EF4-FFF2-40B4-BE49-F238E27FC236}">
                <a16:creationId xmlns:a16="http://schemas.microsoft.com/office/drawing/2014/main" id="{747816D0-6566-4236-ADC1-3195035CC0E0}"/>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2317080613"/>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EB8ED5-8452-4477-84FE-E0691F02CCD1}"/>
              </a:ext>
            </a:extLst>
          </p:cNvPr>
          <p:cNvSpPr>
            <a:spLocks noGrp="1"/>
          </p:cNvSpPr>
          <p:nvPr>
            <p:ph idx="1"/>
          </p:nvPr>
        </p:nvSpPr>
        <p:spPr/>
        <p:txBody>
          <a:bodyPr/>
          <a:lstStyle/>
          <a:p>
            <a:endParaRPr lang="en-US" dirty="0"/>
          </a:p>
          <a:p>
            <a:pPr marL="342900" lvl="1" indent="0">
              <a:buNone/>
            </a:pPr>
            <a:r>
              <a:rPr lang="en-US" b="1" dirty="0"/>
              <a:t>The purpose of SAFER is to provide funding directly to fire departments and volunteer fire fighter interest organizations to assist in increasing the number of fire fighters to help communities meet industry minimum standards and attain </a:t>
            </a:r>
          </a:p>
          <a:p>
            <a:pPr marL="342900" lvl="1" indent="0">
              <a:buNone/>
            </a:pPr>
            <a:r>
              <a:rPr lang="en-US" b="1" dirty="0"/>
              <a:t>24-hour staffing to provide adequate protection from fire and fire-related hazards, and to fulfill traditional missions of fire departments. </a:t>
            </a:r>
          </a:p>
        </p:txBody>
      </p:sp>
      <p:sp>
        <p:nvSpPr>
          <p:cNvPr id="3" name="Title 2">
            <a:extLst>
              <a:ext uri="{FF2B5EF4-FFF2-40B4-BE49-F238E27FC236}">
                <a16:creationId xmlns:a16="http://schemas.microsoft.com/office/drawing/2014/main" id="{F37A4BF4-34C5-4531-8844-986CA78EBC96}"/>
              </a:ext>
            </a:extLst>
          </p:cNvPr>
          <p:cNvSpPr>
            <a:spLocks noGrp="1"/>
          </p:cNvSpPr>
          <p:nvPr>
            <p:ph type="title"/>
          </p:nvPr>
        </p:nvSpPr>
        <p:spPr/>
        <p:txBody>
          <a:bodyPr/>
          <a:lstStyle/>
          <a:p>
            <a:r>
              <a:rPr lang="en-US" dirty="0"/>
              <a:t>What Is the Purpose of SAFER?</a:t>
            </a:r>
          </a:p>
        </p:txBody>
      </p:sp>
      <p:sp>
        <p:nvSpPr>
          <p:cNvPr id="5" name="Footer Placeholder 4">
            <a:extLst>
              <a:ext uri="{FF2B5EF4-FFF2-40B4-BE49-F238E27FC236}">
                <a16:creationId xmlns:a16="http://schemas.microsoft.com/office/drawing/2014/main" id="{69667AF7-0031-4372-99D8-98CF4FFEA8A7}"/>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282171218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E2C4C6-80AC-4B86-9BAE-AAEF956A1381}"/>
              </a:ext>
            </a:extLst>
          </p:cNvPr>
          <p:cNvSpPr>
            <a:spLocks noGrp="1"/>
          </p:cNvSpPr>
          <p:nvPr>
            <p:ph idx="1"/>
          </p:nvPr>
        </p:nvSpPr>
        <p:spPr/>
        <p:txBody>
          <a:bodyPr/>
          <a:lstStyle/>
          <a:p>
            <a:r>
              <a:rPr lang="en-US" dirty="0"/>
              <a:t>SAFER is composed of two activities.</a:t>
            </a:r>
            <a:endParaRPr lang="en-US" altLang="en-US" dirty="0"/>
          </a:p>
          <a:p>
            <a:endParaRPr lang="en-US" dirty="0"/>
          </a:p>
        </p:txBody>
      </p:sp>
      <p:sp>
        <p:nvSpPr>
          <p:cNvPr id="3" name="Title 2">
            <a:extLst>
              <a:ext uri="{FF2B5EF4-FFF2-40B4-BE49-F238E27FC236}">
                <a16:creationId xmlns:a16="http://schemas.microsoft.com/office/drawing/2014/main" id="{1A1ECE2C-7B97-4CCF-8F84-698E248C870C}"/>
              </a:ext>
            </a:extLst>
          </p:cNvPr>
          <p:cNvSpPr>
            <a:spLocks noGrp="1"/>
          </p:cNvSpPr>
          <p:nvPr>
            <p:ph type="title"/>
          </p:nvPr>
        </p:nvSpPr>
        <p:spPr/>
        <p:txBody>
          <a:bodyPr/>
          <a:lstStyle/>
          <a:p>
            <a:r>
              <a:rPr lang="en-US" dirty="0"/>
              <a:t>SAFER Activities</a:t>
            </a:r>
          </a:p>
        </p:txBody>
      </p:sp>
      <p:sp>
        <p:nvSpPr>
          <p:cNvPr id="6" name="Content Placeholder 1">
            <a:extLst>
              <a:ext uri="{FF2B5EF4-FFF2-40B4-BE49-F238E27FC236}">
                <a16:creationId xmlns:a16="http://schemas.microsoft.com/office/drawing/2014/main" id="{122CC4C7-553E-484D-9D12-B34C9B9F8899}"/>
              </a:ext>
            </a:extLst>
          </p:cNvPr>
          <p:cNvSpPr txBox="1">
            <a:spLocks/>
          </p:cNvSpPr>
          <p:nvPr/>
        </p:nvSpPr>
        <p:spPr bwMode="auto">
          <a:xfrm>
            <a:off x="484632" y="1828800"/>
            <a:ext cx="553853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marR="0" indent="0" algn="l" defTabSz="685800" rtl="0" eaLnBrk="0" fontAlgn="base" latinLnBrk="0" hangingPunct="0">
              <a:lnSpc>
                <a:spcPct val="100000"/>
              </a:lnSpc>
              <a:spcBef>
                <a:spcPts val="750"/>
              </a:spcBef>
              <a:spcAft>
                <a:spcPts val="1800"/>
              </a:spcAft>
              <a:buClrTx/>
              <a:buSzTx/>
              <a:buFont typeface="Arial" panose="020B0604020202020204" pitchFamily="34" charset="0"/>
              <a:buNone/>
              <a:tabLst/>
              <a:defRPr sz="3600" b="1" kern="1200">
                <a:solidFill>
                  <a:schemeClr val="tx1"/>
                </a:solidFill>
                <a:effectLst/>
                <a:latin typeface="Arial" panose="020B0604020202020204" pitchFamily="34" charset="0"/>
                <a:ea typeface="+mn-ea"/>
                <a:cs typeface="Arial" panose="020B0604020202020204" pitchFamily="34" charset="0"/>
              </a:defRPr>
            </a:lvl1pPr>
            <a:lvl2pPr marL="685800" marR="0" indent="-342900" algn="l" defTabSz="685800" rtl="0" eaLnBrk="0" fontAlgn="base" latinLnBrk="0" hangingPunct="0">
              <a:lnSpc>
                <a:spcPct val="100000"/>
              </a:lnSpc>
              <a:spcBef>
                <a:spcPts val="375"/>
              </a:spcBef>
              <a:spcAft>
                <a:spcPct val="0"/>
              </a:spcAft>
              <a:buClrTx/>
              <a:buSzTx/>
              <a:buFont typeface="Arial" panose="020B0604020202020204" pitchFamily="34" charset="0"/>
              <a:buChar char="•"/>
              <a:tabLst/>
              <a:defRPr sz="2800" kern="1200" baseline="0">
                <a:solidFill>
                  <a:schemeClr val="tx1"/>
                </a:solidFill>
                <a:effectLst/>
                <a:latin typeface="Arial" panose="020B0604020202020204" pitchFamily="34" charset="0"/>
                <a:ea typeface="+mn-ea"/>
                <a:cs typeface="Arial" panose="020B0604020202020204" pitchFamily="34" charset="0"/>
              </a:defRPr>
            </a:lvl2pPr>
            <a:lvl3pPr marL="1257300" indent="-458788" algn="l" defTabSz="685800" rtl="0" eaLnBrk="0" fontAlgn="base" hangingPunct="0">
              <a:lnSpc>
                <a:spcPct val="100000"/>
              </a:lnSpc>
              <a:spcBef>
                <a:spcPts val="375"/>
              </a:spcBef>
              <a:spcAft>
                <a:spcPts val="1800"/>
              </a:spcAft>
              <a:buFont typeface="Arial" panose="020B0604020202020204" pitchFamily="34" charset="0"/>
              <a:buChar char="•"/>
              <a:defRPr sz="2600" kern="1200">
                <a:solidFill>
                  <a:schemeClr val="tx1"/>
                </a:solidFill>
                <a:effectLst/>
                <a:latin typeface="Arial" panose="020B0604020202020204" pitchFamily="34" charset="0"/>
                <a:ea typeface="+mn-ea"/>
                <a:cs typeface="Arial" panose="020B0604020202020204" pitchFamily="34" charset="0"/>
              </a:defRPr>
            </a:lvl3pPr>
            <a:lvl4pPr marL="1257300" indent="0" algn="l" defTabSz="685800" rtl="0" eaLnBrk="0" fontAlgn="base" hangingPunct="0">
              <a:lnSpc>
                <a:spcPct val="100000"/>
              </a:lnSpc>
              <a:spcBef>
                <a:spcPts val="375"/>
              </a:spcBef>
              <a:spcAft>
                <a:spcPts val="1800"/>
              </a:spcAft>
              <a:buFont typeface="Arial" panose="020B0604020202020204" pitchFamily="34" charset="0"/>
              <a:buNone/>
              <a:defRPr sz="2200" kern="1200">
                <a:solidFill>
                  <a:schemeClr val="tx1"/>
                </a:solidFill>
                <a:effectLst/>
                <a:latin typeface="Arial" panose="020B0604020202020204" pitchFamily="34" charset="0"/>
                <a:ea typeface="+mn-ea"/>
                <a:cs typeface="Arial" panose="020B060402020202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600" kern="1200">
                <a:solidFill>
                  <a:schemeClr val="tx1"/>
                </a:solidFill>
                <a:effectLst/>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0" fontAlgn="base" latinLnBrk="0" hangingPunct="0">
              <a:lnSpc>
                <a:spcPct val="100000"/>
              </a:lnSpc>
              <a:spcBef>
                <a:spcPts val="750"/>
              </a:spcBef>
              <a:spcAft>
                <a:spcPts val="1800"/>
              </a:spcAft>
              <a:buClrTx/>
              <a:buSzTx/>
              <a:buFont typeface="Arial" panose="020B0604020202020204" pitchFamily="34" charset="0"/>
              <a:buNone/>
              <a:tabLst/>
              <a:defRPr/>
            </a:pPr>
            <a:r>
              <a:rPr kumimoji="0" lang="en-US" sz="2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Hiring of Fire Fighters</a:t>
            </a:r>
          </a:p>
          <a:p>
            <a:pPr marL="457200" marR="0" lvl="1" indent="0" algn="l" defTabSz="685800" rtl="0" eaLnBrk="0" fontAlgn="base" latinLnBrk="0" hangingPunct="0">
              <a:lnSpc>
                <a:spcPct val="100000"/>
              </a:lnSpc>
              <a:spcBef>
                <a:spcPts val="375"/>
              </a:spcBef>
              <a:spcAft>
                <a:spcPct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Career, combination, and volunteer fire departments are eligible to apply (interest organizations cannot apply).</a:t>
            </a:r>
          </a:p>
          <a:p>
            <a:pPr marL="0" marR="0" lvl="0" indent="0" algn="l" defTabSz="685800" rtl="0" eaLnBrk="0" fontAlgn="base" latinLnBrk="0" hangingPunct="0">
              <a:lnSpc>
                <a:spcPct val="100000"/>
              </a:lnSpc>
              <a:spcBef>
                <a:spcPts val="750"/>
              </a:spcBef>
              <a:spcAft>
                <a:spcPts val="180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Content Placeholder 3">
            <a:extLst>
              <a:ext uri="{FF2B5EF4-FFF2-40B4-BE49-F238E27FC236}">
                <a16:creationId xmlns:a16="http://schemas.microsoft.com/office/drawing/2014/main" id="{00599C15-DD8F-4DE7-B167-BE3AE34327ED}"/>
              </a:ext>
            </a:extLst>
          </p:cNvPr>
          <p:cNvSpPr txBox="1">
            <a:spLocks/>
          </p:cNvSpPr>
          <p:nvPr/>
        </p:nvSpPr>
        <p:spPr>
          <a:xfrm>
            <a:off x="6184899" y="1816353"/>
            <a:ext cx="5642811" cy="4146448"/>
          </a:xfrm>
          <a:prstGeom prst="rect">
            <a:avLst/>
          </a:prstGeom>
        </p:spPr>
        <p:txBody>
          <a:bodyPr/>
          <a:lstStyle>
            <a:lvl1pPr marL="342900" marR="0" indent="-342900" algn="l" defTabSz="685800" rtl="0" eaLnBrk="0" fontAlgn="base" latinLnBrk="0" hangingPunct="0">
              <a:lnSpc>
                <a:spcPct val="100000"/>
              </a:lnSpc>
              <a:spcBef>
                <a:spcPts val="750"/>
              </a:spcBef>
              <a:spcAft>
                <a:spcPts val="1800"/>
              </a:spcAft>
              <a:buClrTx/>
              <a:buSzTx/>
              <a:buFont typeface="Arial" panose="020B0604020202020204" pitchFamily="34" charset="0"/>
              <a:buChar char="•"/>
              <a:tabLst/>
              <a:defRPr sz="3200" kern="1200">
                <a:solidFill>
                  <a:schemeClr val="tx1"/>
                </a:solidFill>
                <a:latin typeface="Arial" panose="020B0604020202020204" pitchFamily="34" charset="0"/>
                <a:ea typeface="+mn-ea"/>
                <a:cs typeface="Arial" panose="020B0604020202020204" pitchFamily="34" charset="0"/>
              </a:defRPr>
            </a:lvl1pPr>
            <a:lvl2pPr marL="800100" indent="-342900" algn="l" defTabSz="685800" rtl="0" eaLnBrk="0" fontAlgn="base" hangingPunct="0">
              <a:lnSpc>
                <a:spcPct val="100000"/>
              </a:lnSpc>
              <a:spcBef>
                <a:spcPts val="375"/>
              </a:spcBef>
              <a:spcAft>
                <a:spcPts val="18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257300" indent="-342900" algn="l" defTabSz="685800" rtl="0" eaLnBrk="0" fontAlgn="base" hangingPunct="0">
              <a:lnSpc>
                <a:spcPct val="100000"/>
              </a:lnSpc>
              <a:spcBef>
                <a:spcPts val="375"/>
              </a:spcBef>
              <a:spcAft>
                <a:spcPts val="18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55763" indent="-336550" algn="l" defTabSz="685800" rtl="0" eaLnBrk="0" fontAlgn="base" hangingPunct="0">
              <a:lnSpc>
                <a:spcPct val="100000"/>
              </a:lnSpc>
              <a:spcBef>
                <a:spcPts val="375"/>
              </a:spcBef>
              <a:spcAft>
                <a:spcPts val="18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0" fontAlgn="base" latinLnBrk="0" hangingPunct="0">
              <a:lnSpc>
                <a:spcPct val="100000"/>
              </a:lnSpc>
              <a:spcBef>
                <a:spcPts val="750"/>
              </a:spcBef>
              <a:spcAft>
                <a:spcPts val="1800"/>
              </a:spcAft>
              <a:buClrTx/>
              <a:buSzTx/>
              <a:buFont typeface="Arial" panose="020B0604020202020204" pitchFamily="34" charset="0"/>
              <a:buNone/>
              <a:tabLst/>
              <a:defRPr/>
            </a:pPr>
            <a:r>
              <a:rPr kumimoji="0" lang="en-US" sz="28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Recruitment and Retention (R&amp;R) of Volunteer Fire Fighters</a:t>
            </a:r>
          </a:p>
          <a:p>
            <a:pPr marL="457200" marR="0" lvl="1" indent="0" algn="l" defTabSz="685800" rtl="0" eaLnBrk="0" fontAlgn="base" latinLnBrk="0" hangingPunct="0">
              <a:lnSpc>
                <a:spcPct val="100000"/>
              </a:lnSpc>
              <a:spcBef>
                <a:spcPts val="375"/>
              </a:spcBef>
              <a:spcAft>
                <a:spcPts val="1800"/>
              </a:spcAft>
              <a:buClrTx/>
              <a:buSzTx/>
              <a:buFont typeface="Arial" panose="020B0604020202020204" pitchFamily="34" charset="0"/>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Combination fire departments, volunteer fire departments, and national, state, local, or tribal organizations that represent the interests of volunteer fire fighters are eligible to apply.</a:t>
            </a:r>
          </a:p>
        </p:txBody>
      </p:sp>
      <p:sp>
        <p:nvSpPr>
          <p:cNvPr id="8" name="Rectangle 7">
            <a:extLst>
              <a:ext uri="{FF2B5EF4-FFF2-40B4-BE49-F238E27FC236}">
                <a16:creationId xmlns:a16="http://schemas.microsoft.com/office/drawing/2014/main" id="{91E064B8-4756-4C97-AC89-E94C77E1DF76}"/>
              </a:ext>
            </a:extLst>
          </p:cNvPr>
          <p:cNvSpPr/>
          <p:nvPr/>
        </p:nvSpPr>
        <p:spPr>
          <a:xfrm>
            <a:off x="625640" y="4393141"/>
            <a:ext cx="5486400" cy="1569660"/>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you want to apply for both activities, you will need to submit two separate applications. Career departments cannot apply for R&amp;R.</a:t>
            </a:r>
          </a:p>
        </p:txBody>
      </p:sp>
      <p:sp>
        <p:nvSpPr>
          <p:cNvPr id="5" name="Footer Placeholder 4">
            <a:extLst>
              <a:ext uri="{FF2B5EF4-FFF2-40B4-BE49-F238E27FC236}">
                <a16:creationId xmlns:a16="http://schemas.microsoft.com/office/drawing/2014/main" id="{29C4D213-1F3D-4A6C-A5ED-3804079684BA}"/>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36867531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64B47A-61E7-4625-9F19-1572D137EF4B}"/>
              </a:ext>
            </a:extLst>
          </p:cNvPr>
          <p:cNvSpPr>
            <a:spLocks noGrp="1"/>
          </p:cNvSpPr>
          <p:nvPr>
            <p:ph idx="1"/>
          </p:nvPr>
        </p:nvSpPr>
        <p:spPr/>
        <p:txBody>
          <a:bodyPr/>
          <a:lstStyle/>
          <a:p>
            <a:r>
              <a:rPr lang="en-US" dirty="0"/>
              <a:t>Grants provide financial assistance to help fire departments hire </a:t>
            </a:r>
            <a:r>
              <a:rPr lang="en-US" b="1" dirty="0">
                <a:effectLst>
                  <a:outerShdw blurRad="38100" dist="38100" dir="2700000" algn="tl">
                    <a:srgbClr val="000000">
                      <a:alpha val="43137"/>
                    </a:srgbClr>
                  </a:outerShdw>
                </a:effectLst>
              </a:rPr>
              <a:t>new fire fighters or change the status </a:t>
            </a:r>
            <a:r>
              <a:rPr lang="en-US" dirty="0"/>
              <a:t>of part-time or paid-on-call firefighters to full-time firefighters.</a:t>
            </a:r>
          </a:p>
          <a:p>
            <a:r>
              <a:rPr lang="en-US" dirty="0"/>
              <a:t>The goal is to assist departments to improve staffing levels to ensure they have adequate personnel to respond and safely perform at incident scenes, providing protection from fire and fire-related hazards in their communities. </a:t>
            </a:r>
          </a:p>
          <a:p>
            <a:endParaRPr lang="en-US" dirty="0"/>
          </a:p>
        </p:txBody>
      </p:sp>
      <p:sp>
        <p:nvSpPr>
          <p:cNvPr id="3" name="Title 2">
            <a:extLst>
              <a:ext uri="{FF2B5EF4-FFF2-40B4-BE49-F238E27FC236}">
                <a16:creationId xmlns:a16="http://schemas.microsoft.com/office/drawing/2014/main" id="{3F584498-28C8-42CD-9CB9-15532546FC2B}"/>
              </a:ext>
            </a:extLst>
          </p:cNvPr>
          <p:cNvSpPr>
            <a:spLocks noGrp="1"/>
          </p:cNvSpPr>
          <p:nvPr>
            <p:ph type="title"/>
          </p:nvPr>
        </p:nvSpPr>
        <p:spPr/>
        <p:txBody>
          <a:bodyPr/>
          <a:lstStyle/>
          <a:p>
            <a:r>
              <a:rPr lang="en-US" dirty="0"/>
              <a:t>Hiring of Firefighters Activity</a:t>
            </a:r>
          </a:p>
        </p:txBody>
      </p:sp>
      <p:sp>
        <p:nvSpPr>
          <p:cNvPr id="5" name="Footer Placeholder 4">
            <a:extLst>
              <a:ext uri="{FF2B5EF4-FFF2-40B4-BE49-F238E27FC236}">
                <a16:creationId xmlns:a16="http://schemas.microsoft.com/office/drawing/2014/main" id="{1E6DFA27-C2C8-4030-82FA-521E685333C6}"/>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3597819175"/>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6E8863-44A0-49A8-A3E8-10FB234E4F54}"/>
              </a:ext>
            </a:extLst>
          </p:cNvPr>
          <p:cNvSpPr>
            <a:spLocks noGrp="1"/>
          </p:cNvSpPr>
          <p:nvPr>
            <p:ph idx="1"/>
          </p:nvPr>
        </p:nvSpPr>
        <p:spPr>
          <a:xfrm>
            <a:off x="465219" y="1232231"/>
            <a:ext cx="11261562" cy="4669666"/>
          </a:xfrm>
        </p:spPr>
        <p:txBody>
          <a:bodyPr/>
          <a:lstStyle/>
          <a:p>
            <a:r>
              <a:rPr lang="en-US" dirty="0"/>
              <a:t>This activity provides three-year grants to assist fire departments by paying a portion of the salaries and benefits of the SAFER-funded positions. </a:t>
            </a:r>
          </a:p>
          <a:p>
            <a:endParaRPr lang="en-US" dirty="0"/>
          </a:p>
        </p:txBody>
      </p:sp>
      <p:sp>
        <p:nvSpPr>
          <p:cNvPr id="3" name="Title 2">
            <a:extLst>
              <a:ext uri="{FF2B5EF4-FFF2-40B4-BE49-F238E27FC236}">
                <a16:creationId xmlns:a16="http://schemas.microsoft.com/office/drawing/2014/main" id="{3861F53F-873E-4604-AD08-7A6AA3AB06F6}"/>
              </a:ext>
            </a:extLst>
          </p:cNvPr>
          <p:cNvSpPr>
            <a:spLocks noGrp="1"/>
          </p:cNvSpPr>
          <p:nvPr>
            <p:ph type="title"/>
          </p:nvPr>
        </p:nvSpPr>
        <p:spPr/>
        <p:txBody>
          <a:bodyPr/>
          <a:lstStyle/>
          <a:p>
            <a:r>
              <a:rPr lang="en-US" dirty="0"/>
              <a:t>Hiring of Firefighters Activity</a:t>
            </a:r>
          </a:p>
        </p:txBody>
      </p:sp>
      <p:sp>
        <p:nvSpPr>
          <p:cNvPr id="5" name="Footer Placeholder 4">
            <a:extLst>
              <a:ext uri="{FF2B5EF4-FFF2-40B4-BE49-F238E27FC236}">
                <a16:creationId xmlns:a16="http://schemas.microsoft.com/office/drawing/2014/main" id="{8156E3AF-BAD2-46E4-A477-15B106452A86}"/>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2857845829"/>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819DD5-796A-4F5B-80FC-52C4E5706B06}"/>
              </a:ext>
            </a:extLst>
          </p:cNvPr>
          <p:cNvSpPr>
            <a:spLocks noGrp="1"/>
          </p:cNvSpPr>
          <p:nvPr>
            <p:ph idx="1"/>
          </p:nvPr>
        </p:nvSpPr>
        <p:spPr/>
        <p:txBody>
          <a:bodyPr/>
          <a:lstStyle/>
          <a:p>
            <a:r>
              <a:rPr lang="en-US" altLang="en-US" b="1" i="1" u="sng" dirty="0"/>
              <a:t>Usually</a:t>
            </a:r>
            <a:r>
              <a:rPr lang="en-US" altLang="en-US" dirty="0"/>
              <a:t> required to contribute a </a:t>
            </a:r>
            <a:r>
              <a:rPr lang="en-US" altLang="en-US" b="1" dirty="0">
                <a:effectLst>
                  <a:outerShdw blurRad="38100" dist="38100" dir="2700000" algn="tl">
                    <a:srgbClr val="000000">
                      <a:alpha val="43137"/>
                    </a:srgbClr>
                  </a:outerShdw>
                </a:effectLst>
              </a:rPr>
              <a:t>cost share </a:t>
            </a:r>
            <a:r>
              <a:rPr lang="en-US" altLang="en-US" dirty="0"/>
              <a:t>toward the actual cost of hiring fire fighters under this program. The Federal portion of the costs of hiring fire fighters under this grant may not exceed: </a:t>
            </a:r>
          </a:p>
          <a:p>
            <a:pPr lvl="1"/>
            <a:r>
              <a:rPr lang="en-US" altLang="en-US" dirty="0"/>
              <a:t>75% of the actual costs incurred in the first year</a:t>
            </a:r>
          </a:p>
          <a:p>
            <a:pPr lvl="1"/>
            <a:r>
              <a:rPr lang="en-US" altLang="en-US" dirty="0"/>
              <a:t>75% in year two</a:t>
            </a:r>
          </a:p>
          <a:p>
            <a:pPr lvl="1"/>
            <a:r>
              <a:rPr lang="en-US" altLang="en-US" dirty="0"/>
              <a:t>35% in year three </a:t>
            </a:r>
          </a:p>
          <a:p>
            <a:endParaRPr lang="en-US" dirty="0"/>
          </a:p>
        </p:txBody>
      </p:sp>
      <p:sp>
        <p:nvSpPr>
          <p:cNvPr id="3" name="Title 2">
            <a:extLst>
              <a:ext uri="{FF2B5EF4-FFF2-40B4-BE49-F238E27FC236}">
                <a16:creationId xmlns:a16="http://schemas.microsoft.com/office/drawing/2014/main" id="{DD458DEC-5741-42AE-BA48-B961AA381FE6}"/>
              </a:ext>
            </a:extLst>
          </p:cNvPr>
          <p:cNvSpPr>
            <a:spLocks noGrp="1"/>
          </p:cNvSpPr>
          <p:nvPr>
            <p:ph type="title"/>
          </p:nvPr>
        </p:nvSpPr>
        <p:spPr/>
        <p:txBody>
          <a:bodyPr/>
          <a:lstStyle/>
          <a:p>
            <a:r>
              <a:rPr lang="en-US" dirty="0"/>
              <a:t>SAFER Hiring Cost Share</a:t>
            </a:r>
          </a:p>
        </p:txBody>
      </p:sp>
      <p:sp>
        <p:nvSpPr>
          <p:cNvPr id="5" name="Footer Placeholder 4">
            <a:extLst>
              <a:ext uri="{FF2B5EF4-FFF2-40B4-BE49-F238E27FC236}">
                <a16:creationId xmlns:a16="http://schemas.microsoft.com/office/drawing/2014/main" id="{54C58A84-8276-417E-BA34-02105AE13584}"/>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209216111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FEMA prioritizes bringing non‐compliant (NFPA</a:t>
            </a:r>
            <a:r>
              <a:rPr lang="en-US" baseline="30000" dirty="0"/>
              <a:t>®</a:t>
            </a:r>
            <a:r>
              <a:rPr lang="en-US" dirty="0"/>
              <a:t> 1710 or 1720) departments into compliance in the most cost‐effective manner.</a:t>
            </a:r>
          </a:p>
          <a:p>
            <a:r>
              <a:rPr lang="en-US" dirty="0"/>
              <a:t>Applications resulting in the largest percentage increases in compliance with NFPA</a:t>
            </a:r>
            <a:r>
              <a:rPr lang="en-US" baseline="30000" dirty="0"/>
              <a:t>®</a:t>
            </a:r>
            <a:r>
              <a:rPr lang="en-US" dirty="0"/>
              <a:t> 1710 or 1720 receive higher consideration.</a:t>
            </a:r>
          </a:p>
        </p:txBody>
      </p:sp>
      <p:sp>
        <p:nvSpPr>
          <p:cNvPr id="2" name="Title 1"/>
          <p:cNvSpPr>
            <a:spLocks noGrp="1"/>
          </p:cNvSpPr>
          <p:nvPr>
            <p:ph type="title"/>
          </p:nvPr>
        </p:nvSpPr>
        <p:spPr/>
        <p:txBody>
          <a:bodyPr/>
          <a:lstStyle/>
          <a:p>
            <a:r>
              <a:rPr lang="en-US" dirty="0"/>
              <a:t>SAFER Priorities</a:t>
            </a:r>
          </a:p>
        </p:txBody>
      </p:sp>
      <p:sp>
        <p:nvSpPr>
          <p:cNvPr id="5" name="Footer Placeholder 4">
            <a:extLst>
              <a:ext uri="{FF2B5EF4-FFF2-40B4-BE49-F238E27FC236}">
                <a16:creationId xmlns:a16="http://schemas.microsoft.com/office/drawing/2014/main" id="{737A8BDE-7519-481D-9A5D-3A049C5093AE}"/>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3881191951"/>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400" dirty="0"/>
              <a:t>Notice of Funding Opportunity (NOFO)</a:t>
            </a:r>
          </a:p>
          <a:p>
            <a:r>
              <a:rPr lang="en-US" sz="3400" dirty="0"/>
              <a:t>Application Period (~30 Days)</a:t>
            </a:r>
          </a:p>
          <a:p>
            <a:r>
              <a:rPr lang="en-US" sz="3400" dirty="0"/>
              <a:t>Electronic Pre-Score</a:t>
            </a:r>
          </a:p>
          <a:p>
            <a:r>
              <a:rPr lang="en-US" sz="3400" dirty="0"/>
              <a:t>Peer Panel Review</a:t>
            </a:r>
          </a:p>
          <a:p>
            <a:r>
              <a:rPr lang="en-US" sz="3400" dirty="0"/>
              <a:t>Post Panel Review</a:t>
            </a:r>
          </a:p>
          <a:p>
            <a:r>
              <a:rPr lang="en-US" sz="3400" dirty="0"/>
              <a:t>Awards</a:t>
            </a:r>
          </a:p>
          <a:p>
            <a:endParaRPr lang="en-US" sz="3600" dirty="0"/>
          </a:p>
        </p:txBody>
      </p:sp>
      <p:sp>
        <p:nvSpPr>
          <p:cNvPr id="2" name="Title 1"/>
          <p:cNvSpPr>
            <a:spLocks noGrp="1"/>
          </p:cNvSpPr>
          <p:nvPr>
            <p:ph type="title"/>
          </p:nvPr>
        </p:nvSpPr>
        <p:spPr/>
        <p:txBody>
          <a:bodyPr/>
          <a:lstStyle/>
          <a:p>
            <a:r>
              <a:rPr lang="en-US" altLang="en-US" dirty="0"/>
              <a:t>Understanding the Application Process</a:t>
            </a:r>
            <a:endParaRPr lang="en-US" dirty="0"/>
          </a:p>
        </p:txBody>
      </p:sp>
      <p:sp>
        <p:nvSpPr>
          <p:cNvPr id="5" name="Footer Placeholder 4">
            <a:extLst>
              <a:ext uri="{FF2B5EF4-FFF2-40B4-BE49-F238E27FC236}">
                <a16:creationId xmlns:a16="http://schemas.microsoft.com/office/drawing/2014/main" id="{9D41D3DC-9B1A-4D0C-9857-31DC6EA2666D}"/>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413728265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altLang="en-US" sz="3200" b="1" dirty="0">
                <a:ea typeface="Verdana" panose="020B0604030504040204" pitchFamily="34" charset="0"/>
                <a:cs typeface="Verdana" panose="020B0604030504040204" pitchFamily="34" charset="0"/>
              </a:rPr>
              <a:t>AFG Offers Three Grant Programs</a:t>
            </a:r>
            <a:endParaRPr lang="en-US" b="1" dirty="0"/>
          </a:p>
        </p:txBody>
      </p:sp>
      <p:sp>
        <p:nvSpPr>
          <p:cNvPr id="4" name="Title 3"/>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sz="4000" dirty="0"/>
              <a:t>Assistance to Firefighters Grant</a:t>
            </a:r>
          </a:p>
        </p:txBody>
      </p:sp>
      <p:grpSp>
        <p:nvGrpSpPr>
          <p:cNvPr id="6" name="Group 26"/>
          <p:cNvGrpSpPr>
            <a:grpSpLocks/>
          </p:cNvGrpSpPr>
          <p:nvPr/>
        </p:nvGrpSpPr>
        <p:grpSpPr bwMode="auto">
          <a:xfrm>
            <a:off x="2747438" y="1767238"/>
            <a:ext cx="4800600" cy="1447800"/>
            <a:chOff x="1066800" y="1524000"/>
            <a:chExt cx="4800600" cy="1447800"/>
          </a:xfrm>
        </p:grpSpPr>
        <p:grpSp>
          <p:nvGrpSpPr>
            <p:cNvPr id="7" name="Group 10"/>
            <p:cNvGrpSpPr>
              <a:grpSpLocks/>
            </p:cNvGrpSpPr>
            <p:nvPr/>
          </p:nvGrpSpPr>
          <p:grpSpPr bwMode="auto">
            <a:xfrm>
              <a:off x="1813560" y="1676400"/>
              <a:ext cx="4053840" cy="1128772"/>
              <a:chOff x="1295408" y="0"/>
              <a:chExt cx="4053840" cy="1128772"/>
            </a:xfrm>
          </p:grpSpPr>
          <p:sp>
            <p:nvSpPr>
              <p:cNvPr id="9" name="Pentagon 8"/>
              <p:cNvSpPr/>
              <p:nvPr/>
            </p:nvSpPr>
            <p:spPr>
              <a:xfrm rot="10800000">
                <a:off x="1294773" y="0"/>
                <a:ext cx="4054475" cy="1128713"/>
              </a:xfrm>
              <a:prstGeom prst="homePlate">
                <a:avLst/>
              </a:prstGeom>
              <a:noFill/>
              <a:ln w="19050">
                <a:solidFill>
                  <a:srgbClr val="C00000"/>
                </a:solidFill>
              </a:ln>
            </p:spPr>
            <p:style>
              <a:lnRef idx="1">
                <a:schemeClr val="accent6"/>
              </a:lnRef>
              <a:fillRef idx="2">
                <a:schemeClr val="accent6"/>
              </a:fillRef>
              <a:effectRef idx="1">
                <a:schemeClr val="accent6"/>
              </a:effectRef>
              <a:fontRef idx="minor">
                <a:schemeClr val="dk1"/>
              </a:fontRef>
            </p:style>
          </p:sp>
          <p:sp>
            <p:nvSpPr>
              <p:cNvPr id="10" name="Pentagon 4"/>
              <p:cNvSpPr/>
              <p:nvPr/>
            </p:nvSpPr>
            <p:spPr>
              <a:xfrm rot="21600000">
                <a:off x="1577348" y="0"/>
                <a:ext cx="3771900" cy="1128713"/>
              </a:xfrm>
              <a:prstGeom prst="rect">
                <a:avLst/>
              </a:prstGeom>
              <a:noFill/>
            </p:spPr>
            <p:style>
              <a:lnRef idx="0">
                <a:scrgbClr r="0" g="0" b="0"/>
              </a:lnRef>
              <a:fillRef idx="0">
                <a:scrgbClr r="0" g="0" b="0"/>
              </a:fillRef>
              <a:effectRef idx="0">
                <a:scrgbClr r="0" g="0" b="0"/>
              </a:effectRef>
              <a:fontRef idx="minor">
                <a:schemeClr val="lt1"/>
              </a:fontRef>
            </p:style>
            <p:txBody>
              <a:bodyPr lIns="497757" tIns="91440" rIns="170688" bIns="91440" spcCol="1270" anchor="ctr"/>
              <a:lstStyle/>
              <a:p>
                <a:pPr marL="0" marR="0" lvl="0" indent="0" algn="ctr" defTabSz="1066800" rtl="0" eaLnBrk="1" fontAlgn="auto" latinLnBrk="0" hangingPunct="1">
                  <a:lnSpc>
                    <a:spcPct val="90000"/>
                  </a:lnSpc>
                  <a:spcBef>
                    <a:spcPts val="0"/>
                  </a:spcBef>
                  <a:spcAft>
                    <a:spcPct val="35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Assistance to Firefighters Grants  </a:t>
                </a:r>
              </a:p>
            </p:txBody>
          </p:sp>
        </p:grpSp>
        <p:pic>
          <p:nvPicPr>
            <p:cNvPr id="8" name="Picture 11" descr="AFG seal&#10;"/>
            <p:cNvPicPr>
              <a:picLocks noChangeAspect="1" noChangeArrowheads="1"/>
            </p:cNvPicPr>
            <p:nvPr/>
          </p:nvPicPr>
          <p:blipFill>
            <a:blip r:embed="rId2"/>
            <a:stretch>
              <a:fillRect/>
            </a:stretch>
          </p:blipFill>
          <p:spPr bwMode="auto">
            <a:xfrm>
              <a:off x="1066800" y="1524000"/>
              <a:ext cx="1447800" cy="1447800"/>
            </a:xfrm>
            <a:prstGeom prst="rect">
              <a:avLst/>
            </a:prstGeom>
            <a:noFill/>
            <a:ln w="9525">
              <a:noFill/>
              <a:miter lim="800000"/>
              <a:headEnd/>
              <a:tailEnd/>
            </a:ln>
            <a:effectLst>
              <a:outerShdw blurRad="304800" dir="2700000">
                <a:srgbClr val="FFFFFF">
                  <a:alpha val="43000"/>
                </a:srgbClr>
              </a:outerShdw>
            </a:effectLst>
          </p:spPr>
        </p:pic>
      </p:grpSp>
      <p:grpSp>
        <p:nvGrpSpPr>
          <p:cNvPr id="11" name="Group 26"/>
          <p:cNvGrpSpPr>
            <a:grpSpLocks/>
          </p:cNvGrpSpPr>
          <p:nvPr/>
        </p:nvGrpSpPr>
        <p:grpSpPr bwMode="auto">
          <a:xfrm>
            <a:off x="3711740" y="3194964"/>
            <a:ext cx="4800600" cy="1447800"/>
            <a:chOff x="1066800" y="1524000"/>
            <a:chExt cx="4800600" cy="1447800"/>
          </a:xfrm>
        </p:grpSpPr>
        <p:grpSp>
          <p:nvGrpSpPr>
            <p:cNvPr id="12" name="Group 10"/>
            <p:cNvGrpSpPr>
              <a:grpSpLocks/>
            </p:cNvGrpSpPr>
            <p:nvPr/>
          </p:nvGrpSpPr>
          <p:grpSpPr bwMode="auto">
            <a:xfrm>
              <a:off x="1813560" y="1676400"/>
              <a:ext cx="4053840" cy="1128772"/>
              <a:chOff x="1295408" y="0"/>
              <a:chExt cx="4053840" cy="1128772"/>
            </a:xfrm>
          </p:grpSpPr>
          <p:sp>
            <p:nvSpPr>
              <p:cNvPr id="14" name="Pentagon 13"/>
              <p:cNvSpPr/>
              <p:nvPr/>
            </p:nvSpPr>
            <p:spPr>
              <a:xfrm rot="10800000">
                <a:off x="1294773" y="0"/>
                <a:ext cx="4054475" cy="1128712"/>
              </a:xfrm>
              <a:prstGeom prst="homePlate">
                <a:avLst/>
              </a:prstGeom>
              <a:noFill/>
              <a:ln w="19050">
                <a:solidFill>
                  <a:srgbClr val="C00000"/>
                </a:solidFill>
              </a:ln>
            </p:spPr>
            <p:style>
              <a:lnRef idx="1">
                <a:schemeClr val="accent6"/>
              </a:lnRef>
              <a:fillRef idx="2">
                <a:schemeClr val="accent6"/>
              </a:fillRef>
              <a:effectRef idx="1">
                <a:schemeClr val="accent6"/>
              </a:effectRef>
              <a:fontRef idx="minor">
                <a:schemeClr val="dk1"/>
              </a:fontRef>
            </p:style>
          </p:sp>
          <p:sp>
            <p:nvSpPr>
              <p:cNvPr id="15" name="Pentagon 4"/>
              <p:cNvSpPr/>
              <p:nvPr/>
            </p:nvSpPr>
            <p:spPr>
              <a:xfrm rot="21600000">
                <a:off x="1577348" y="0"/>
                <a:ext cx="3771900" cy="1128712"/>
              </a:xfrm>
              <a:prstGeom prst="rect">
                <a:avLst/>
              </a:prstGeom>
              <a:noFill/>
              <a:ln w="19050"/>
            </p:spPr>
            <p:style>
              <a:lnRef idx="0">
                <a:scrgbClr r="0" g="0" b="0"/>
              </a:lnRef>
              <a:fillRef idx="0">
                <a:scrgbClr r="0" g="0" b="0"/>
              </a:fillRef>
              <a:effectRef idx="0">
                <a:scrgbClr r="0" g="0" b="0"/>
              </a:effectRef>
              <a:fontRef idx="minor">
                <a:schemeClr val="lt1"/>
              </a:fontRef>
            </p:style>
            <p:txBody>
              <a:bodyPr lIns="497757" tIns="91440" rIns="170688" bIns="91440" spcCol="1270" anchor="ctr"/>
              <a:lstStyle/>
              <a:p>
                <a:pPr marL="0" marR="0" lvl="0" indent="0" algn="ctr" defTabSz="1066800" rtl="0" eaLnBrk="1" fontAlgn="auto" latinLnBrk="0" hangingPunct="1">
                  <a:lnSpc>
                    <a:spcPct val="90000"/>
                  </a:lnSpc>
                  <a:spcBef>
                    <a:spcPts val="0"/>
                  </a:spcBef>
                  <a:spcAft>
                    <a:spcPct val="35000"/>
                  </a:spcAft>
                  <a:buClrTx/>
                  <a:buSzTx/>
                  <a:buFontTx/>
                  <a:buNone/>
                  <a:tabLst/>
                  <a:defRPr/>
                </a:pPr>
                <a:endParaRPr kumimoji="0" lang="en-US" sz="2400" b="0" i="0" u="none" strike="noStrike" kern="1200" cap="none" spc="0" normalizeH="0" baseline="0" noProof="0" dirty="0">
                  <a:ln>
                    <a:noFill/>
                  </a:ln>
                  <a:solidFill>
                    <a:srgbClr val="6D6D6D"/>
                  </a:solidFill>
                  <a:effectLst/>
                  <a:uLnTx/>
                  <a:uFillTx/>
                  <a:latin typeface="Arial" panose="020B0604020202020204" pitchFamily="34" charset="0"/>
                  <a:ea typeface="+mn-ea"/>
                  <a:cs typeface="Arial" panose="020B0604020202020204" pitchFamily="34" charset="0"/>
                </a:endParaRPr>
              </a:p>
              <a:p>
                <a:pPr marL="0" marR="0" lvl="0" indent="0" algn="ctr" defTabSz="1066800" rtl="0" eaLnBrk="1" fontAlgn="auto" latinLnBrk="0" hangingPunct="1">
                  <a:lnSpc>
                    <a:spcPct val="90000"/>
                  </a:lnSpc>
                  <a:spcBef>
                    <a:spcPts val="0"/>
                  </a:spcBef>
                  <a:spcAft>
                    <a:spcPct val="35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Staffing for Adequate Fire &amp; Emergency Response</a:t>
                </a:r>
              </a:p>
              <a:p>
                <a:pPr marL="0" marR="0" lvl="0" indent="0" algn="ctr" defTabSz="1066800" rtl="0" eaLnBrk="1" fontAlgn="auto" latinLnBrk="0" hangingPunct="1">
                  <a:lnSpc>
                    <a:spcPct val="90000"/>
                  </a:lnSpc>
                  <a:spcBef>
                    <a:spcPts val="0"/>
                  </a:spcBef>
                  <a:spcAft>
                    <a:spcPct val="35000"/>
                  </a:spcAft>
                  <a:buClrTx/>
                  <a:buSzTx/>
                  <a:buFontTx/>
                  <a:buNone/>
                  <a:tabLst/>
                  <a:defRPr/>
                </a:pPr>
                <a:r>
                  <a:rPr kumimoji="0" lang="en-US" sz="2400" b="0" i="0" u="none" strike="noStrike" kern="1200" cap="none" spc="0" normalizeH="0" baseline="0" noProof="0" dirty="0">
                    <a:ln>
                      <a:noFill/>
                    </a:ln>
                    <a:solidFill>
                      <a:srgbClr val="6D6D6D"/>
                    </a:solidFill>
                    <a:effectLst/>
                    <a:uLnTx/>
                    <a:uFillTx/>
                    <a:latin typeface="Arial" panose="020B0604020202020204" pitchFamily="34" charset="0"/>
                    <a:ea typeface="+mn-ea"/>
                    <a:cs typeface="Arial" panose="020B0604020202020204" pitchFamily="34" charset="0"/>
                  </a:rPr>
                  <a:t>  </a:t>
                </a:r>
              </a:p>
            </p:txBody>
          </p:sp>
        </p:grpSp>
        <p:pic>
          <p:nvPicPr>
            <p:cNvPr id="13" name="Picture 12" descr="AFG seal&#10;"/>
            <p:cNvPicPr>
              <a:picLocks noChangeAspect="1" noChangeArrowheads="1"/>
            </p:cNvPicPr>
            <p:nvPr/>
          </p:nvPicPr>
          <p:blipFill>
            <a:blip r:embed="rId2"/>
            <a:stretch>
              <a:fillRect/>
            </a:stretch>
          </p:blipFill>
          <p:spPr bwMode="auto">
            <a:xfrm>
              <a:off x="1066800" y="1524000"/>
              <a:ext cx="1447800" cy="1447800"/>
            </a:xfrm>
            <a:prstGeom prst="rect">
              <a:avLst/>
            </a:prstGeom>
            <a:noFill/>
            <a:ln w="9525">
              <a:noFill/>
              <a:miter lim="800000"/>
              <a:headEnd/>
              <a:tailEnd/>
            </a:ln>
            <a:effectLst>
              <a:outerShdw blurRad="304800" dir="2700000">
                <a:srgbClr val="FFFFFF">
                  <a:alpha val="43000"/>
                </a:srgbClr>
              </a:outerShdw>
            </a:effectLst>
          </p:spPr>
        </p:pic>
      </p:grpSp>
      <p:grpSp>
        <p:nvGrpSpPr>
          <p:cNvPr id="16" name="Group 28"/>
          <p:cNvGrpSpPr>
            <a:grpSpLocks/>
          </p:cNvGrpSpPr>
          <p:nvPr/>
        </p:nvGrpSpPr>
        <p:grpSpPr bwMode="auto">
          <a:xfrm>
            <a:off x="4686300" y="4207670"/>
            <a:ext cx="4800600" cy="2422525"/>
            <a:chOff x="3505200" y="4053840"/>
            <a:chExt cx="4800600" cy="2423160"/>
          </a:xfrm>
        </p:grpSpPr>
        <p:grpSp>
          <p:nvGrpSpPr>
            <p:cNvPr id="17" name="Group 22"/>
            <p:cNvGrpSpPr>
              <a:grpSpLocks/>
            </p:cNvGrpSpPr>
            <p:nvPr/>
          </p:nvGrpSpPr>
          <p:grpSpPr bwMode="auto">
            <a:xfrm>
              <a:off x="4191000" y="4053840"/>
              <a:ext cx="4114800" cy="2423160"/>
              <a:chOff x="1668783" y="2900679"/>
              <a:chExt cx="4114800" cy="2042160"/>
            </a:xfrm>
          </p:grpSpPr>
          <p:sp>
            <p:nvSpPr>
              <p:cNvPr id="19" name="Pentagon 18"/>
              <p:cNvSpPr/>
              <p:nvPr/>
            </p:nvSpPr>
            <p:spPr>
              <a:xfrm rot="10800000">
                <a:off x="1668783" y="3403859"/>
                <a:ext cx="4114800" cy="1051860"/>
              </a:xfrm>
              <a:prstGeom prst="homePlate">
                <a:avLst/>
              </a:prstGeom>
              <a:noFill/>
              <a:ln w="19050">
                <a:solidFill>
                  <a:srgbClr val="C00000"/>
                </a:solidFill>
              </a:ln>
            </p:spPr>
            <p:style>
              <a:lnRef idx="1">
                <a:schemeClr val="accent6"/>
              </a:lnRef>
              <a:fillRef idx="2">
                <a:schemeClr val="accent6"/>
              </a:fillRef>
              <a:effectRef idx="1">
                <a:schemeClr val="accent6"/>
              </a:effectRef>
              <a:fontRef idx="minor">
                <a:schemeClr val="dk1"/>
              </a:fontRef>
            </p:style>
          </p:sp>
          <p:sp>
            <p:nvSpPr>
              <p:cNvPr id="20" name="Pentagon 4"/>
              <p:cNvSpPr/>
              <p:nvPr/>
            </p:nvSpPr>
            <p:spPr>
              <a:xfrm>
                <a:off x="1821183" y="2900679"/>
                <a:ext cx="3543300" cy="2042160"/>
              </a:xfrm>
              <a:prstGeom prst="rect">
                <a:avLst/>
              </a:prstGeom>
            </p:spPr>
            <p:style>
              <a:lnRef idx="0">
                <a:scrgbClr r="0" g="0" b="0"/>
              </a:lnRef>
              <a:fillRef idx="0">
                <a:scrgbClr r="0" g="0" b="0"/>
              </a:fillRef>
              <a:effectRef idx="0">
                <a:scrgbClr r="0" g="0" b="0"/>
              </a:effectRef>
              <a:fontRef idx="minor">
                <a:schemeClr val="lt1"/>
              </a:fontRef>
            </p:style>
            <p:txBody>
              <a:bodyPr lIns="900536" tIns="91440" rIns="170688" bIns="91440" spcCol="1270" anchor="ctr"/>
              <a:lstStyle/>
              <a:p>
                <a:pPr marL="0" marR="0" lvl="0" indent="0" algn="ctr" defTabSz="1066800" rtl="0" eaLnBrk="1" fontAlgn="auto" latinLnBrk="0" hangingPunct="1">
                  <a:lnSpc>
                    <a:spcPct val="90000"/>
                  </a:lnSpc>
                  <a:spcBef>
                    <a:spcPts val="0"/>
                  </a:spcBef>
                  <a:spcAft>
                    <a:spcPct val="350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Fire Prevention and Safety Grants</a:t>
                </a:r>
              </a:p>
            </p:txBody>
          </p:sp>
        </p:grpSp>
        <p:pic>
          <p:nvPicPr>
            <p:cNvPr id="18" name="Picture 17" descr="FP&amp;S seal"/>
            <p:cNvPicPr>
              <a:picLocks noChangeAspect="1" noChangeArrowheads="1"/>
            </p:cNvPicPr>
            <p:nvPr/>
          </p:nvPicPr>
          <p:blipFill>
            <a:blip r:embed="rId3"/>
            <a:stretch>
              <a:fillRect/>
            </a:stretch>
          </p:blipFill>
          <p:spPr bwMode="auto">
            <a:xfrm>
              <a:off x="3505200" y="4511160"/>
              <a:ext cx="1447800" cy="1448180"/>
            </a:xfrm>
            <a:prstGeom prst="rect">
              <a:avLst/>
            </a:prstGeom>
            <a:noFill/>
            <a:ln w="9525">
              <a:noFill/>
              <a:miter lim="800000"/>
              <a:headEnd/>
              <a:tailEnd/>
            </a:ln>
            <a:effectLst>
              <a:outerShdw blurRad="304800" dir="2700000">
                <a:srgbClr val="FFFFFF">
                  <a:alpha val="43000"/>
                </a:srgbClr>
              </a:outerShdw>
            </a:effectLst>
          </p:spPr>
        </p:pic>
      </p:grpSp>
      <p:sp>
        <p:nvSpPr>
          <p:cNvPr id="3" name="Footer Placeholder 2">
            <a:extLst>
              <a:ext uri="{FF2B5EF4-FFF2-40B4-BE49-F238E27FC236}">
                <a16:creationId xmlns:a16="http://schemas.microsoft.com/office/drawing/2014/main" id="{573019DF-683F-4D64-93E7-1F2034FC3F43}"/>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24929753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8853" y="1205564"/>
            <a:ext cx="11261562" cy="4946904"/>
          </a:xfrm>
        </p:spPr>
        <p:txBody>
          <a:bodyPr/>
          <a:lstStyle/>
          <a:p>
            <a:pPr marL="514350" indent="-514350">
              <a:buFont typeface="+mj-lt"/>
              <a:buAutoNum type="arabicPeriod"/>
            </a:pPr>
            <a:r>
              <a:rPr lang="en-US" sz="3600" dirty="0"/>
              <a:t>Plan and preparation</a:t>
            </a:r>
          </a:p>
          <a:p>
            <a:pPr marL="514350" indent="-514350">
              <a:buFont typeface="+mj-lt"/>
              <a:buAutoNum type="arabicPeriod"/>
            </a:pPr>
            <a:r>
              <a:rPr lang="en-US" sz="3600" dirty="0"/>
              <a:t>Application content</a:t>
            </a:r>
          </a:p>
          <a:p>
            <a:pPr marL="514350" indent="-514350">
              <a:buFont typeface="+mj-lt"/>
              <a:buAutoNum type="arabicPeriod"/>
            </a:pPr>
            <a:r>
              <a:rPr lang="en-US" sz="3600" dirty="0"/>
              <a:t>Developing the narrative</a:t>
            </a:r>
          </a:p>
          <a:p>
            <a:pPr marL="514350" indent="-514350">
              <a:buFont typeface="+mj-lt"/>
              <a:buAutoNum type="arabicPeriod"/>
            </a:pPr>
            <a:r>
              <a:rPr lang="en-US" sz="3600" dirty="0"/>
              <a:t>Review and submittal</a:t>
            </a:r>
          </a:p>
          <a:p>
            <a:pPr marL="514350" indent="-514350">
              <a:buFont typeface="+mj-lt"/>
              <a:buAutoNum type="arabicPeriod"/>
            </a:pPr>
            <a:r>
              <a:rPr lang="en-US" sz="3600" dirty="0"/>
              <a:t>Scoring and selection</a:t>
            </a:r>
          </a:p>
          <a:p>
            <a:endParaRPr lang="en-US" sz="3600" dirty="0"/>
          </a:p>
        </p:txBody>
      </p:sp>
      <p:sp>
        <p:nvSpPr>
          <p:cNvPr id="2" name="Title 1"/>
          <p:cNvSpPr>
            <a:spLocks noGrp="1"/>
          </p:cNvSpPr>
          <p:nvPr>
            <p:ph type="title"/>
          </p:nvPr>
        </p:nvSpPr>
        <p:spPr/>
        <p:txBody>
          <a:bodyPr/>
          <a:lstStyle/>
          <a:p>
            <a:r>
              <a:rPr lang="en-US" dirty="0"/>
              <a:t>The Process of Applying</a:t>
            </a:r>
          </a:p>
        </p:txBody>
      </p:sp>
      <p:sp>
        <p:nvSpPr>
          <p:cNvPr id="5" name="Footer Placeholder 4">
            <a:extLst>
              <a:ext uri="{FF2B5EF4-FFF2-40B4-BE49-F238E27FC236}">
                <a16:creationId xmlns:a16="http://schemas.microsoft.com/office/drawing/2014/main" id="{2952BCA0-56F6-4C0B-9661-E0321142D240}"/>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519544612"/>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343390-D1D8-4762-92ED-CA953ADACDB2}"/>
              </a:ext>
            </a:extLst>
          </p:cNvPr>
          <p:cNvSpPr>
            <a:spLocks noGrp="1"/>
          </p:cNvSpPr>
          <p:nvPr>
            <p:ph idx="1"/>
          </p:nvPr>
        </p:nvSpPr>
        <p:spPr>
          <a:xfrm>
            <a:off x="324848" y="976964"/>
            <a:ext cx="11261562" cy="4669666"/>
          </a:xfrm>
        </p:spPr>
        <p:txBody>
          <a:bodyPr/>
          <a:lstStyle/>
          <a:p>
            <a:r>
              <a:rPr lang="en-US" sz="4000" dirty="0"/>
              <a:t>SAM Registration</a:t>
            </a:r>
          </a:p>
          <a:p>
            <a:pPr lvl="1"/>
            <a:r>
              <a:rPr lang="en-US" sz="3200" dirty="0"/>
              <a:t>Is the </a:t>
            </a:r>
            <a:r>
              <a:rPr lang="en-US" sz="3200" b="1" u="sng" dirty="0">
                <a:effectLst>
                  <a:outerShdw blurRad="38100" dist="38100" dir="2700000" algn="tl">
                    <a:srgbClr val="000000">
                      <a:alpha val="43137"/>
                    </a:srgbClr>
                  </a:outerShdw>
                </a:effectLst>
              </a:rPr>
              <a:t>S</a:t>
            </a:r>
            <a:r>
              <a:rPr lang="en-US" sz="3200" dirty="0"/>
              <a:t>ystem for </a:t>
            </a:r>
            <a:r>
              <a:rPr lang="en-US" sz="3200" b="1" u="sng" dirty="0">
                <a:effectLst>
                  <a:outerShdw blurRad="38100" dist="38100" dir="2700000" algn="tl">
                    <a:srgbClr val="000000">
                      <a:alpha val="43137"/>
                    </a:srgbClr>
                  </a:outerShdw>
                </a:effectLst>
              </a:rPr>
              <a:t>A</a:t>
            </a:r>
            <a:r>
              <a:rPr lang="en-US" sz="3200" dirty="0"/>
              <a:t>ward </a:t>
            </a:r>
            <a:r>
              <a:rPr lang="en-US" sz="3200" b="1" u="sng" dirty="0">
                <a:effectLst>
                  <a:outerShdw blurRad="38100" dist="38100" dir="2700000" algn="tl">
                    <a:srgbClr val="000000">
                      <a:alpha val="43137"/>
                    </a:srgbClr>
                  </a:outerShdw>
                </a:effectLst>
              </a:rPr>
              <a:t>M</a:t>
            </a:r>
            <a:r>
              <a:rPr lang="en-US" sz="3200" dirty="0"/>
              <a:t>anagement.</a:t>
            </a:r>
          </a:p>
          <a:p>
            <a:pPr lvl="1"/>
            <a:r>
              <a:rPr lang="en-US" sz="3200" dirty="0">
                <a:hlinkClick r:id="rId2"/>
              </a:rPr>
              <a:t>http://www.sam.gov/</a:t>
            </a:r>
            <a:r>
              <a:rPr lang="en-US" sz="3200" dirty="0"/>
              <a:t> – free service – do not pay!</a:t>
            </a:r>
          </a:p>
          <a:p>
            <a:pPr lvl="1"/>
            <a:r>
              <a:rPr lang="en-US" sz="3200" dirty="0"/>
              <a:t>Is valid for one year, but must renew and ensure status is active.</a:t>
            </a:r>
          </a:p>
          <a:p>
            <a:pPr lvl="1"/>
            <a:r>
              <a:rPr lang="en-US" sz="3200" dirty="0"/>
              <a:t>Online registration followed by certified letter.</a:t>
            </a:r>
          </a:p>
          <a:p>
            <a:pPr lvl="1"/>
            <a:r>
              <a:rPr lang="en-US" sz="3200" dirty="0"/>
              <a:t>Allow 5-6 weeks to complete.</a:t>
            </a:r>
          </a:p>
          <a:p>
            <a:pPr lvl="1"/>
            <a:r>
              <a:rPr lang="en-US" sz="3200" dirty="0"/>
              <a:t>SAM registration is held by the jurisdiction.</a:t>
            </a:r>
          </a:p>
          <a:p>
            <a:pPr lvl="1"/>
            <a:r>
              <a:rPr lang="en-US" sz="3200" dirty="0"/>
              <a:t>Registration is linked to new FEMA Go System.</a:t>
            </a:r>
          </a:p>
        </p:txBody>
      </p:sp>
      <p:sp>
        <p:nvSpPr>
          <p:cNvPr id="7" name="Title 6">
            <a:extLst>
              <a:ext uri="{FF2B5EF4-FFF2-40B4-BE49-F238E27FC236}">
                <a16:creationId xmlns:a16="http://schemas.microsoft.com/office/drawing/2014/main" id="{C52C6CFE-1507-42CE-9D99-B7A56CEA7D3E}"/>
              </a:ext>
            </a:extLst>
          </p:cNvPr>
          <p:cNvSpPr>
            <a:spLocks noGrp="1"/>
          </p:cNvSpPr>
          <p:nvPr>
            <p:ph type="title"/>
          </p:nvPr>
        </p:nvSpPr>
        <p:spPr/>
        <p:txBody>
          <a:bodyPr/>
          <a:lstStyle/>
          <a:p>
            <a:r>
              <a:rPr lang="en-US" sz="4000" dirty="0">
                <a:solidFill>
                  <a:srgbClr val="FFC00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Planning and Preparation </a:t>
            </a:r>
            <a:endParaRPr lang="en-US" dirty="0"/>
          </a:p>
        </p:txBody>
      </p:sp>
      <p:sp>
        <p:nvSpPr>
          <p:cNvPr id="4" name="Footer Placeholder 3">
            <a:extLst>
              <a:ext uri="{FF2B5EF4-FFF2-40B4-BE49-F238E27FC236}">
                <a16:creationId xmlns:a16="http://schemas.microsoft.com/office/drawing/2014/main" id="{D3C09E28-DDFC-4E33-A71C-F0F73B02F5CD}"/>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30120058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343390-D1D8-4762-92ED-CA953ADACDB2}"/>
              </a:ext>
            </a:extLst>
          </p:cNvPr>
          <p:cNvSpPr>
            <a:spLocks noGrp="1"/>
          </p:cNvSpPr>
          <p:nvPr>
            <p:ph idx="1"/>
          </p:nvPr>
        </p:nvSpPr>
        <p:spPr>
          <a:xfrm>
            <a:off x="465219" y="1001027"/>
            <a:ext cx="11261562" cy="4669666"/>
          </a:xfrm>
        </p:spPr>
        <p:txBody>
          <a:bodyPr/>
          <a:lstStyle/>
          <a:p>
            <a:pPr>
              <a:spcAft>
                <a:spcPts val="1200"/>
              </a:spcAft>
            </a:pPr>
            <a:r>
              <a:rPr lang="en-US" b="1" dirty="0"/>
              <a:t>DUNS Number</a:t>
            </a:r>
          </a:p>
          <a:p>
            <a:pPr lvl="1">
              <a:spcAft>
                <a:spcPts val="1200"/>
              </a:spcAft>
            </a:pPr>
            <a:r>
              <a:rPr lang="en-US" dirty="0"/>
              <a:t>Is the </a:t>
            </a:r>
            <a:r>
              <a:rPr lang="en-US" b="1" u="sng" dirty="0">
                <a:effectLst>
                  <a:outerShdw blurRad="38100" dist="38100" dir="2700000" algn="tl">
                    <a:srgbClr val="000000">
                      <a:alpha val="43137"/>
                    </a:srgbClr>
                  </a:outerShdw>
                </a:effectLst>
              </a:rPr>
              <a:t>D</a:t>
            </a:r>
            <a:r>
              <a:rPr lang="en-US" dirty="0"/>
              <a:t>ata </a:t>
            </a:r>
            <a:r>
              <a:rPr lang="en-US" b="1" u="sng" dirty="0">
                <a:effectLst>
                  <a:outerShdw blurRad="38100" dist="38100" dir="2700000" algn="tl">
                    <a:srgbClr val="000000">
                      <a:alpha val="43137"/>
                    </a:srgbClr>
                  </a:outerShdw>
                </a:effectLst>
              </a:rPr>
              <a:t>U</a:t>
            </a:r>
            <a:r>
              <a:rPr lang="en-US" dirty="0"/>
              <a:t>niversal </a:t>
            </a:r>
            <a:r>
              <a:rPr lang="en-US" b="1" u="sng" dirty="0">
                <a:effectLst>
                  <a:outerShdw blurRad="38100" dist="38100" dir="2700000" algn="tl">
                    <a:srgbClr val="000000">
                      <a:alpha val="43137"/>
                    </a:srgbClr>
                  </a:outerShdw>
                </a:effectLst>
              </a:rPr>
              <a:t>N</a:t>
            </a:r>
            <a:r>
              <a:rPr lang="en-US" dirty="0"/>
              <a:t>umbering </a:t>
            </a:r>
            <a:r>
              <a:rPr lang="en-US" b="1" u="sng" dirty="0">
                <a:effectLst>
                  <a:outerShdw blurRad="38100" dist="38100" dir="2700000" algn="tl">
                    <a:srgbClr val="000000">
                      <a:alpha val="43137"/>
                    </a:srgbClr>
                  </a:outerShdw>
                </a:effectLst>
              </a:rPr>
              <a:t>S</a:t>
            </a:r>
            <a:r>
              <a:rPr lang="en-US" dirty="0"/>
              <a:t>ystem.</a:t>
            </a:r>
          </a:p>
          <a:p>
            <a:pPr lvl="1">
              <a:spcAft>
                <a:spcPts val="1200"/>
              </a:spcAft>
            </a:pPr>
            <a:r>
              <a:rPr lang="en-US" dirty="0"/>
              <a:t>A </a:t>
            </a:r>
            <a:r>
              <a:rPr lang="en-US" b="1" u="sng" dirty="0">
                <a:effectLst>
                  <a:outerShdw blurRad="38100" dist="38100" dir="2700000" algn="tl">
                    <a:srgbClr val="000000">
                      <a:alpha val="43137"/>
                    </a:srgbClr>
                  </a:outerShdw>
                </a:effectLst>
              </a:rPr>
              <a:t>DUNS number</a:t>
            </a:r>
            <a:r>
              <a:rPr lang="en-US" b="1" dirty="0"/>
              <a:t> </a:t>
            </a:r>
            <a:r>
              <a:rPr lang="en-US" dirty="0"/>
              <a:t>is a unique nine-character number used to identify your organization. </a:t>
            </a:r>
          </a:p>
          <a:p>
            <a:pPr lvl="1">
              <a:spcAft>
                <a:spcPts val="1200"/>
              </a:spcAft>
            </a:pPr>
            <a:r>
              <a:rPr lang="en-US" dirty="0"/>
              <a:t>The federal government uses the DUNS number to track how federal money is allocated. </a:t>
            </a:r>
          </a:p>
          <a:p>
            <a:pPr lvl="1">
              <a:spcAft>
                <a:spcPts val="1200"/>
              </a:spcAft>
            </a:pPr>
            <a:r>
              <a:rPr lang="en-US" dirty="0"/>
              <a:t>DUNS numbers need to be renewed every three (3) years.</a:t>
            </a:r>
          </a:p>
          <a:p>
            <a:pPr lvl="1">
              <a:spcAft>
                <a:spcPts val="1200"/>
              </a:spcAft>
            </a:pPr>
            <a:r>
              <a:rPr lang="en-US" dirty="0"/>
              <a:t>Allow 2-3 days to complete.</a:t>
            </a:r>
          </a:p>
          <a:p>
            <a:pPr lvl="1">
              <a:spcAft>
                <a:spcPts val="1200"/>
              </a:spcAft>
            </a:pPr>
            <a:r>
              <a:rPr lang="en-US" dirty="0"/>
              <a:t>Number is typically held jurisdiction.</a:t>
            </a:r>
          </a:p>
          <a:p>
            <a:pPr lvl="1"/>
            <a:endParaRPr lang="en-US" dirty="0"/>
          </a:p>
        </p:txBody>
      </p:sp>
      <p:sp>
        <p:nvSpPr>
          <p:cNvPr id="6" name="Title 5">
            <a:extLst>
              <a:ext uri="{FF2B5EF4-FFF2-40B4-BE49-F238E27FC236}">
                <a16:creationId xmlns:a16="http://schemas.microsoft.com/office/drawing/2014/main" id="{5A5E536A-61BF-4B82-8D13-004CCB2AA950}"/>
              </a:ext>
            </a:extLst>
          </p:cNvPr>
          <p:cNvSpPr>
            <a:spLocks noGrp="1"/>
          </p:cNvSpPr>
          <p:nvPr>
            <p:ph type="title"/>
          </p:nvPr>
        </p:nvSpPr>
        <p:spPr/>
        <p:txBody>
          <a:bodyPr/>
          <a:lstStyle/>
          <a:p>
            <a:r>
              <a:rPr lang="en-US" dirty="0"/>
              <a:t>Planning and Preparation </a:t>
            </a:r>
          </a:p>
        </p:txBody>
      </p:sp>
      <p:sp>
        <p:nvSpPr>
          <p:cNvPr id="4" name="Footer Placeholder 3">
            <a:extLst>
              <a:ext uri="{FF2B5EF4-FFF2-40B4-BE49-F238E27FC236}">
                <a16:creationId xmlns:a16="http://schemas.microsoft.com/office/drawing/2014/main" id="{2DEC5C95-9187-412B-8127-E0EBF58E503D}"/>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579746594"/>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A69BC89-F31B-46FC-A159-8A5368B778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44238" y="1369725"/>
            <a:ext cx="7335274" cy="4124901"/>
          </a:xfrm>
          <a:prstGeom prst="rect">
            <a:avLst/>
          </a:prstGeom>
          <a:ln>
            <a:noFill/>
          </a:ln>
          <a:effectLst>
            <a:outerShdw blurRad="292100" dist="139700" dir="2700000" algn="tl" rotWithShape="0">
              <a:srgbClr val="333333">
                <a:alpha val="65000"/>
              </a:srgbClr>
            </a:outerShdw>
          </a:effectLst>
        </p:spPr>
      </p:pic>
      <p:sp>
        <p:nvSpPr>
          <p:cNvPr id="4" name="Title 1">
            <a:extLst>
              <a:ext uri="{FF2B5EF4-FFF2-40B4-BE49-F238E27FC236}">
                <a16:creationId xmlns:a16="http://schemas.microsoft.com/office/drawing/2014/main" id="{61EFC336-1E15-41A5-B92E-EE70DFF25944}"/>
              </a:ext>
            </a:extLst>
          </p:cNvPr>
          <p:cNvSpPr>
            <a:spLocks noGrp="1"/>
          </p:cNvSpPr>
          <p:nvPr>
            <p:ph type="title"/>
          </p:nvPr>
        </p:nvSpPr>
        <p:spPr/>
        <p:txBody>
          <a:bodyPr/>
          <a:lstStyle/>
          <a:p>
            <a:r>
              <a:rPr lang="en-US" dirty="0"/>
              <a:t>Planning and Preparation </a:t>
            </a:r>
          </a:p>
        </p:txBody>
      </p:sp>
      <p:sp>
        <p:nvSpPr>
          <p:cNvPr id="3" name="Footer Placeholder 2">
            <a:extLst>
              <a:ext uri="{FF2B5EF4-FFF2-40B4-BE49-F238E27FC236}">
                <a16:creationId xmlns:a16="http://schemas.microsoft.com/office/drawing/2014/main" id="{F12D543E-16F5-4C04-972D-E628097DDC64}"/>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3352546181"/>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7FF0EC-70AA-4E66-89E0-4CC31A449F65}"/>
              </a:ext>
            </a:extLst>
          </p:cNvPr>
          <p:cNvSpPr>
            <a:spLocks noGrp="1"/>
          </p:cNvSpPr>
          <p:nvPr>
            <p:ph idx="1"/>
          </p:nvPr>
        </p:nvSpPr>
        <p:spPr>
          <a:xfrm>
            <a:off x="465219" y="1229627"/>
            <a:ext cx="11261562" cy="4946904"/>
          </a:xfrm>
        </p:spPr>
        <p:txBody>
          <a:bodyPr/>
          <a:lstStyle/>
          <a:p>
            <a:r>
              <a:rPr lang="en-US" sz="3400" dirty="0"/>
              <a:t>Approval from fire chief, city manager, or council </a:t>
            </a:r>
          </a:p>
          <a:p>
            <a:r>
              <a:rPr lang="en-US" sz="3400" dirty="0"/>
              <a:t>Cost match required in many cases</a:t>
            </a:r>
          </a:p>
          <a:p>
            <a:r>
              <a:rPr lang="en-US" sz="3400" dirty="0"/>
              <a:t>May have to be formally passed at council or other budget hearing</a:t>
            </a:r>
          </a:p>
          <a:p>
            <a:pPr marL="0" indent="0">
              <a:buNone/>
            </a:pPr>
            <a:endParaRPr lang="en-US" dirty="0"/>
          </a:p>
        </p:txBody>
      </p:sp>
      <p:sp>
        <p:nvSpPr>
          <p:cNvPr id="5" name="Title 1">
            <a:extLst>
              <a:ext uri="{FF2B5EF4-FFF2-40B4-BE49-F238E27FC236}">
                <a16:creationId xmlns:a16="http://schemas.microsoft.com/office/drawing/2014/main" id="{39034F33-5F3D-4F20-BDDE-5065F103B123}"/>
              </a:ext>
            </a:extLst>
          </p:cNvPr>
          <p:cNvSpPr>
            <a:spLocks noGrp="1"/>
          </p:cNvSpPr>
          <p:nvPr>
            <p:ph type="title"/>
          </p:nvPr>
        </p:nvSpPr>
        <p:spPr/>
        <p:txBody>
          <a:bodyPr/>
          <a:lstStyle/>
          <a:p>
            <a:r>
              <a:rPr lang="en-US" dirty="0"/>
              <a:t>Planning and Preparation </a:t>
            </a:r>
          </a:p>
        </p:txBody>
      </p:sp>
      <p:sp>
        <p:nvSpPr>
          <p:cNvPr id="4" name="Footer Placeholder 3">
            <a:extLst>
              <a:ext uri="{FF2B5EF4-FFF2-40B4-BE49-F238E27FC236}">
                <a16:creationId xmlns:a16="http://schemas.microsoft.com/office/drawing/2014/main" id="{622AA50D-037C-4B32-A9B7-28B08DAF71C2}"/>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134296545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343390-D1D8-4762-92ED-CA953ADACDB2}"/>
              </a:ext>
            </a:extLst>
          </p:cNvPr>
          <p:cNvSpPr>
            <a:spLocks noGrp="1"/>
          </p:cNvSpPr>
          <p:nvPr>
            <p:ph idx="1"/>
          </p:nvPr>
        </p:nvSpPr>
        <p:spPr/>
        <p:txBody>
          <a:bodyPr/>
          <a:lstStyle/>
          <a:p>
            <a:pPr>
              <a:spcAft>
                <a:spcPts val="600"/>
              </a:spcAft>
            </a:pPr>
            <a:r>
              <a:rPr lang="en-US" dirty="0"/>
              <a:t>Gather all your data ahead of time.</a:t>
            </a:r>
          </a:p>
          <a:p>
            <a:pPr lvl="1">
              <a:spcAft>
                <a:spcPts val="600"/>
              </a:spcAft>
            </a:pPr>
            <a:r>
              <a:rPr lang="en-US" dirty="0"/>
              <a:t>Call volume (by 100 series)</a:t>
            </a:r>
          </a:p>
          <a:p>
            <a:pPr lvl="1">
              <a:spcAft>
                <a:spcPts val="600"/>
              </a:spcAft>
            </a:pPr>
            <a:r>
              <a:rPr lang="en-US" dirty="0"/>
              <a:t>Population</a:t>
            </a:r>
          </a:p>
          <a:p>
            <a:pPr lvl="1">
              <a:spcAft>
                <a:spcPts val="600"/>
              </a:spcAft>
            </a:pPr>
            <a:r>
              <a:rPr lang="en-US" dirty="0"/>
              <a:t>Apparatus</a:t>
            </a:r>
          </a:p>
          <a:p>
            <a:pPr lvl="1">
              <a:spcAft>
                <a:spcPts val="600"/>
              </a:spcAft>
            </a:pPr>
            <a:r>
              <a:rPr lang="en-US" dirty="0"/>
              <a:t>Staffing levels</a:t>
            </a:r>
          </a:p>
          <a:p>
            <a:pPr lvl="1">
              <a:spcAft>
                <a:spcPts val="600"/>
              </a:spcAft>
            </a:pPr>
            <a:r>
              <a:rPr lang="en-US" dirty="0"/>
              <a:t>Training levels</a:t>
            </a:r>
          </a:p>
          <a:p>
            <a:pPr lvl="1">
              <a:spcAft>
                <a:spcPts val="600"/>
              </a:spcAft>
            </a:pPr>
            <a:r>
              <a:rPr lang="en-US" dirty="0"/>
              <a:t>FF and civilian injury/death data</a:t>
            </a:r>
          </a:p>
          <a:p>
            <a:pPr lvl="1">
              <a:spcAft>
                <a:spcPts val="600"/>
              </a:spcAft>
            </a:pPr>
            <a:r>
              <a:rPr lang="en-US" dirty="0"/>
              <a:t>Equipment inventory</a:t>
            </a:r>
          </a:p>
          <a:p>
            <a:pPr lvl="1">
              <a:spcAft>
                <a:spcPts val="600"/>
              </a:spcAft>
            </a:pPr>
            <a:r>
              <a:rPr lang="en-US" dirty="0"/>
              <a:t>Financial information</a:t>
            </a:r>
          </a:p>
        </p:txBody>
      </p:sp>
      <p:sp>
        <p:nvSpPr>
          <p:cNvPr id="6" name="Title 5">
            <a:extLst>
              <a:ext uri="{FF2B5EF4-FFF2-40B4-BE49-F238E27FC236}">
                <a16:creationId xmlns:a16="http://schemas.microsoft.com/office/drawing/2014/main" id="{5C74214B-C9DE-47A7-8E17-15E83EC45534}"/>
              </a:ext>
            </a:extLst>
          </p:cNvPr>
          <p:cNvSpPr>
            <a:spLocks noGrp="1"/>
          </p:cNvSpPr>
          <p:nvPr>
            <p:ph type="title"/>
          </p:nvPr>
        </p:nvSpPr>
        <p:spPr/>
        <p:txBody>
          <a:bodyPr/>
          <a:lstStyle/>
          <a:p>
            <a:r>
              <a:rPr lang="en-US" sz="4000" dirty="0">
                <a:solidFill>
                  <a:srgbClr val="FFC000"/>
                </a:solidFill>
                <a:effectLst>
                  <a:outerShdw blurRad="38100" dist="38100" dir="2700000" algn="tl">
                    <a:srgbClr val="000000">
                      <a:alpha val="43137"/>
                    </a:srgbClr>
                  </a:outerShdw>
                </a:effectLst>
                <a:ea typeface="Verdana" panose="020B0604030504040204" pitchFamily="34" charset="0"/>
                <a:cs typeface="Verdana" panose="020B0604030504040204" pitchFamily="34" charset="0"/>
              </a:rPr>
              <a:t>Planning and Preparation </a:t>
            </a:r>
            <a:endParaRPr lang="en-US" dirty="0"/>
          </a:p>
        </p:txBody>
      </p:sp>
      <p:sp>
        <p:nvSpPr>
          <p:cNvPr id="4" name="Footer Placeholder 3">
            <a:extLst>
              <a:ext uri="{FF2B5EF4-FFF2-40B4-BE49-F238E27FC236}">
                <a16:creationId xmlns:a16="http://schemas.microsoft.com/office/drawing/2014/main" id="{B7468D25-7975-4DC5-AEA6-5FD59FE30AB6}"/>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70331354"/>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program guidance format is known as the Notice of Funding Opportunity (NOFO).</a:t>
            </a:r>
          </a:p>
          <a:p>
            <a:r>
              <a:rPr lang="en-US" dirty="0"/>
              <a:t>It contains the rules and tools for putting together a successful application. </a:t>
            </a:r>
          </a:p>
          <a:p>
            <a:r>
              <a:rPr lang="en-US" dirty="0"/>
              <a:t>Funding priorities are      </a:t>
            </a:r>
            <a:r>
              <a:rPr lang="en-US" dirty="0" err="1"/>
              <a:t>igh</a:t>
            </a:r>
            <a:r>
              <a:rPr lang="en-US" dirty="0"/>
              <a:t>,     </a:t>
            </a:r>
            <a:r>
              <a:rPr lang="en-US" dirty="0" err="1"/>
              <a:t>edium</a:t>
            </a:r>
            <a:r>
              <a:rPr lang="en-US" dirty="0"/>
              <a:t>, or      ow. </a:t>
            </a:r>
          </a:p>
          <a:p>
            <a:r>
              <a:rPr lang="en-US" dirty="0"/>
              <a:t>Your focus should be on items identified in the NOFO as </a:t>
            </a:r>
            <a:r>
              <a:rPr lang="en-US" b="1" dirty="0">
                <a:effectLst>
                  <a:outerShdw blurRad="38100" dist="38100" dir="2700000" algn="tl">
                    <a:srgbClr val="000000">
                      <a:alpha val="43137"/>
                    </a:srgbClr>
                  </a:outerShdw>
                </a:effectLst>
              </a:rPr>
              <a:t>high priority</a:t>
            </a:r>
            <a:r>
              <a:rPr lang="en-US" dirty="0"/>
              <a:t>!  </a:t>
            </a:r>
          </a:p>
        </p:txBody>
      </p:sp>
      <p:sp>
        <p:nvSpPr>
          <p:cNvPr id="8" name="Title 7">
            <a:extLst>
              <a:ext uri="{FF2B5EF4-FFF2-40B4-BE49-F238E27FC236}">
                <a16:creationId xmlns:a16="http://schemas.microsoft.com/office/drawing/2014/main" id="{446C3465-ACC6-4AC7-A7C4-8D4FB1117A8C}"/>
              </a:ext>
            </a:extLst>
          </p:cNvPr>
          <p:cNvSpPr>
            <a:spLocks noGrp="1"/>
          </p:cNvSpPr>
          <p:nvPr>
            <p:ph type="title"/>
          </p:nvPr>
        </p:nvSpPr>
        <p:spPr/>
        <p:txBody>
          <a:bodyPr/>
          <a:lstStyle/>
          <a:p>
            <a:r>
              <a:rPr lang="en-US" dirty="0"/>
              <a:t>Planning and Preparation </a:t>
            </a:r>
          </a:p>
        </p:txBody>
      </p:sp>
      <p:pic>
        <p:nvPicPr>
          <p:cNvPr id="12" name="Picture 11">
            <a:extLst>
              <a:ext uri="{FF2B5EF4-FFF2-40B4-BE49-F238E27FC236}">
                <a16:creationId xmlns:a16="http://schemas.microsoft.com/office/drawing/2014/main" id="{D74A8017-314A-40D0-9293-4C24A1FAB33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3733800"/>
            <a:ext cx="457200"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4" name="Picture 13">
            <a:extLst>
              <a:ext uri="{FF2B5EF4-FFF2-40B4-BE49-F238E27FC236}">
                <a16:creationId xmlns:a16="http://schemas.microsoft.com/office/drawing/2014/main" id="{0CDA5F09-43AD-4683-A75E-18ABCF4254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3733800"/>
            <a:ext cx="457200"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6" name="Picture 15">
            <a:extLst>
              <a:ext uri="{FF2B5EF4-FFF2-40B4-BE49-F238E27FC236}">
                <a16:creationId xmlns:a16="http://schemas.microsoft.com/office/drawing/2014/main" id="{6B9E4772-BC7F-4175-B423-0EE5FB984B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3733800"/>
            <a:ext cx="457200"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Footer Placeholder 3">
            <a:extLst>
              <a:ext uri="{FF2B5EF4-FFF2-40B4-BE49-F238E27FC236}">
                <a16:creationId xmlns:a16="http://schemas.microsoft.com/office/drawing/2014/main" id="{CD54EFF8-83F6-44E0-8481-93473BFDC79B}"/>
              </a:ext>
            </a:extLst>
          </p:cNvPr>
          <p:cNvSpPr>
            <a:spLocks noGrp="1"/>
          </p:cNvSpPr>
          <p:nvPr>
            <p:ph type="ftr" sz="quarter" idx="10"/>
          </p:nvPr>
        </p:nvSpPr>
        <p:spPr/>
        <p:txBody>
          <a:bodyPr/>
          <a:lstStyle/>
          <a:p>
            <a:pPr>
              <a:defRPr/>
            </a:pPr>
            <a:r>
              <a:rPr lang="en-US"/>
              <a:t>Understanding and Developing: SAFER and AFG Grants</a:t>
            </a:r>
            <a:endParaRPr lang="en-US" dirty="0"/>
          </a:p>
        </p:txBody>
      </p:sp>
      <p:sp>
        <p:nvSpPr>
          <p:cNvPr id="9" name="Oval 8">
            <a:extLst>
              <a:ext uri="{FF2B5EF4-FFF2-40B4-BE49-F238E27FC236}">
                <a16:creationId xmlns:a16="http://schemas.microsoft.com/office/drawing/2014/main" id="{D36ABCCE-9D48-4308-9790-D452DD20503F}"/>
              </a:ext>
            </a:extLst>
          </p:cNvPr>
          <p:cNvSpPr/>
          <p:nvPr/>
        </p:nvSpPr>
        <p:spPr>
          <a:xfrm>
            <a:off x="649357" y="5031850"/>
            <a:ext cx="3087756" cy="61357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rgbClr val="FF0000"/>
                </a:solidFill>
              </a:ln>
            </a:endParaRPr>
          </a:p>
        </p:txBody>
      </p:sp>
    </p:spTree>
    <p:extLst>
      <p:ext uri="{BB962C8B-B14F-4D97-AF65-F5344CB8AC3E}">
        <p14:creationId xmlns:p14="http://schemas.microsoft.com/office/powerpoint/2010/main" val="2066128996"/>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a:t>The </a:t>
            </a:r>
            <a:r>
              <a:rPr lang="en-US" altLang="en-US" b="1" dirty="0">
                <a:effectLst>
                  <a:outerShdw blurRad="38100" dist="38100" dir="2700000" algn="tl">
                    <a:srgbClr val="000000">
                      <a:alpha val="43137"/>
                    </a:srgbClr>
                  </a:outerShdw>
                </a:effectLst>
              </a:rPr>
              <a:t>Self Evaluation Sheet </a:t>
            </a:r>
            <a:r>
              <a:rPr lang="en-US" altLang="en-US" dirty="0"/>
              <a:t>is designed to help you understand the four narrative questions.</a:t>
            </a:r>
          </a:p>
          <a:p>
            <a:r>
              <a:rPr lang="en-US" altLang="en-US" dirty="0"/>
              <a:t>It will also help you to understand what the panelist are asked to look for in your answer.  </a:t>
            </a:r>
          </a:p>
          <a:p>
            <a:r>
              <a:rPr lang="en-US" altLang="en-US" dirty="0"/>
              <a:t>Lastly, it will allow you to see the actual scoring criteria used by the panelist. </a:t>
            </a:r>
          </a:p>
          <a:p>
            <a:r>
              <a:rPr lang="en-US" altLang="en-US" dirty="0"/>
              <a:t>Can be found on the FEMA  AFG/SAFER website.</a:t>
            </a:r>
          </a:p>
          <a:p>
            <a:endParaRPr lang="en-US" dirty="0"/>
          </a:p>
        </p:txBody>
      </p:sp>
      <p:sp>
        <p:nvSpPr>
          <p:cNvPr id="2" name="Title 1"/>
          <p:cNvSpPr>
            <a:spLocks noGrp="1"/>
          </p:cNvSpPr>
          <p:nvPr>
            <p:ph type="title"/>
          </p:nvPr>
        </p:nvSpPr>
        <p:spPr/>
        <p:txBody>
          <a:bodyPr/>
          <a:lstStyle/>
          <a:p>
            <a:r>
              <a:rPr lang="en-US" altLang="en-US" dirty="0"/>
              <a:t>Self Evaluation Sheets</a:t>
            </a:r>
            <a:endParaRPr lang="en-US" dirty="0"/>
          </a:p>
        </p:txBody>
      </p:sp>
      <p:sp>
        <p:nvSpPr>
          <p:cNvPr id="5" name="Footer Placeholder 4">
            <a:extLst>
              <a:ext uri="{FF2B5EF4-FFF2-40B4-BE49-F238E27FC236}">
                <a16:creationId xmlns:a16="http://schemas.microsoft.com/office/drawing/2014/main" id="{1AD8D0C1-2271-47E8-8DCF-74EDDA5B6C36}"/>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1097665298"/>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FDD9915-1363-4CC5-872D-BA35912CF653}"/>
              </a:ext>
            </a:extLst>
          </p:cNvPr>
          <p:cNvSpPr>
            <a:spLocks noGrp="1"/>
          </p:cNvSpPr>
          <p:nvPr>
            <p:ph idx="1"/>
          </p:nvPr>
        </p:nvSpPr>
        <p:spPr/>
        <p:txBody>
          <a:bodyPr/>
          <a:lstStyle/>
          <a:p>
            <a:r>
              <a:rPr lang="en-US" altLang="en-US" sz="3600" dirty="0"/>
              <a:t>What are </a:t>
            </a:r>
            <a:r>
              <a:rPr lang="en-US" altLang="en-US" sz="3600" b="1" dirty="0">
                <a:effectLst>
                  <a:outerShdw blurRad="38100" dist="38100" dir="2700000" algn="tl">
                    <a:srgbClr val="000000">
                      <a:alpha val="43137"/>
                    </a:srgbClr>
                  </a:outerShdw>
                </a:effectLst>
              </a:rPr>
              <a:t>eligible</a:t>
            </a:r>
            <a:r>
              <a:rPr lang="en-US" altLang="en-US" sz="3600" dirty="0"/>
              <a:t> expenses in the hiring of firefighters activity? </a:t>
            </a:r>
          </a:p>
          <a:p>
            <a:pPr lvl="1"/>
            <a:r>
              <a:rPr lang="en-US" altLang="en-US" sz="3200" dirty="0"/>
              <a:t>Only the salary and associated benefits (actual payroll expenses) are eligible.</a:t>
            </a:r>
          </a:p>
          <a:p>
            <a:pPr lvl="1"/>
            <a:r>
              <a:rPr lang="en-US" altLang="en-US" sz="3200" dirty="0"/>
              <a:t>Costs are reimbursable, if they are included as part of the standard package, available to all operational firefighter positions, and contractually obligated. </a:t>
            </a:r>
          </a:p>
          <a:p>
            <a:endParaRPr lang="en-US" sz="3600" dirty="0"/>
          </a:p>
        </p:txBody>
      </p:sp>
      <p:sp>
        <p:nvSpPr>
          <p:cNvPr id="3" name="Title 2">
            <a:extLst>
              <a:ext uri="{FF2B5EF4-FFF2-40B4-BE49-F238E27FC236}">
                <a16:creationId xmlns:a16="http://schemas.microsoft.com/office/drawing/2014/main" id="{416A4D40-F95A-4971-8C63-328827382357}"/>
              </a:ext>
            </a:extLst>
          </p:cNvPr>
          <p:cNvSpPr>
            <a:spLocks noGrp="1"/>
          </p:cNvSpPr>
          <p:nvPr>
            <p:ph type="title"/>
          </p:nvPr>
        </p:nvSpPr>
        <p:spPr/>
        <p:txBody>
          <a:bodyPr/>
          <a:lstStyle/>
          <a:p>
            <a:r>
              <a:rPr lang="en-US" dirty="0"/>
              <a:t>SAFER FAQs</a:t>
            </a:r>
          </a:p>
        </p:txBody>
      </p:sp>
      <p:sp>
        <p:nvSpPr>
          <p:cNvPr id="5" name="Footer Placeholder 4">
            <a:extLst>
              <a:ext uri="{FF2B5EF4-FFF2-40B4-BE49-F238E27FC236}">
                <a16:creationId xmlns:a16="http://schemas.microsoft.com/office/drawing/2014/main" id="{7BA05BD1-8DDB-44FC-906D-B0C6ED7646EC}"/>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1631283305"/>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A5C7291-99C7-4B81-9946-004464015E7B}"/>
              </a:ext>
            </a:extLst>
          </p:cNvPr>
          <p:cNvSpPr>
            <a:spLocks noGrp="1"/>
          </p:cNvSpPr>
          <p:nvPr>
            <p:ph idx="1"/>
          </p:nvPr>
        </p:nvSpPr>
        <p:spPr/>
        <p:txBody>
          <a:bodyPr/>
          <a:lstStyle/>
          <a:p>
            <a:r>
              <a:rPr lang="en-US" altLang="en-US" sz="3600" dirty="0"/>
              <a:t>Will the SAFER hiring of fire fighters' activity pay for raises or increases to firefighter pay or benefits in years two and three? </a:t>
            </a:r>
          </a:p>
          <a:p>
            <a:pPr lvl="1"/>
            <a:r>
              <a:rPr lang="en-US" altLang="en-US" sz="3200" dirty="0"/>
              <a:t>No. The federal portion of grant funds for years one, two, and three is based on the usual annual cost of a first-year (i.e., entry-level) fire fighter in your department at the time the grant application was submitted. </a:t>
            </a:r>
          </a:p>
          <a:p>
            <a:endParaRPr lang="en-US" sz="3600" dirty="0"/>
          </a:p>
        </p:txBody>
      </p:sp>
      <p:sp>
        <p:nvSpPr>
          <p:cNvPr id="3" name="Title 2">
            <a:extLst>
              <a:ext uri="{FF2B5EF4-FFF2-40B4-BE49-F238E27FC236}">
                <a16:creationId xmlns:a16="http://schemas.microsoft.com/office/drawing/2014/main" id="{FCD258BE-4B5C-40C4-8FE8-144701882DBE}"/>
              </a:ext>
            </a:extLst>
          </p:cNvPr>
          <p:cNvSpPr>
            <a:spLocks noGrp="1"/>
          </p:cNvSpPr>
          <p:nvPr>
            <p:ph type="title"/>
          </p:nvPr>
        </p:nvSpPr>
        <p:spPr/>
        <p:txBody>
          <a:bodyPr/>
          <a:lstStyle/>
          <a:p>
            <a:r>
              <a:rPr lang="en-US" dirty="0"/>
              <a:t>SAFER FAQs</a:t>
            </a:r>
          </a:p>
        </p:txBody>
      </p:sp>
      <p:sp>
        <p:nvSpPr>
          <p:cNvPr id="5" name="Footer Placeholder 4">
            <a:extLst>
              <a:ext uri="{FF2B5EF4-FFF2-40B4-BE49-F238E27FC236}">
                <a16:creationId xmlns:a16="http://schemas.microsoft.com/office/drawing/2014/main" id="{0005B31E-33A1-459E-B055-C0B4F09C58F0}"/>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1305049595"/>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1883730" y="1611584"/>
            <a:ext cx="6583680" cy="1219200"/>
          </a:xfrm>
          <a:prstGeom prst="rect">
            <a:avLst/>
          </a:prstGeom>
        </p:spPr>
        <p:style>
          <a:lnRef idx="0">
            <a:schemeClr val="accent4"/>
          </a:lnRef>
          <a:fillRef idx="3">
            <a:schemeClr val="accent4"/>
          </a:fillRef>
          <a:effectRef idx="3">
            <a:schemeClr val="accent4"/>
          </a:effectRef>
          <a:fontRef idx="minor">
            <a:schemeClr val="lt1"/>
          </a:fontRef>
        </p:style>
        <p:txBody>
          <a:bodyPr wrap="square" lIns="0" tIns="0" rIns="0" bIns="0" rtlCol="0"/>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6" name="object 6"/>
          <p:cNvSpPr/>
          <p:nvPr/>
        </p:nvSpPr>
        <p:spPr>
          <a:xfrm>
            <a:off x="2776443" y="3197625"/>
            <a:ext cx="6583680" cy="1219200"/>
          </a:xfrm>
          <a:prstGeom prst="rect">
            <a:avLst/>
          </a:prstGeom>
        </p:spPr>
        <p:style>
          <a:lnRef idx="0">
            <a:schemeClr val="accent4"/>
          </a:lnRef>
          <a:fillRef idx="3">
            <a:schemeClr val="accent4"/>
          </a:fillRef>
          <a:effectRef idx="3">
            <a:schemeClr val="accent4"/>
          </a:effectRef>
          <a:fontRef idx="minor">
            <a:schemeClr val="lt1"/>
          </a:fontRef>
        </p:style>
        <p:txBody>
          <a:bodyPr wrap="square" lIns="0" tIns="0" rIns="0" bIns="0" rtlCol="0"/>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object 7"/>
          <p:cNvSpPr/>
          <p:nvPr/>
        </p:nvSpPr>
        <p:spPr>
          <a:xfrm>
            <a:off x="1968880" y="1700484"/>
            <a:ext cx="1130300" cy="1041400"/>
          </a:xfrm>
          <a:prstGeom prst="rect">
            <a:avLst/>
          </a:prstGeom>
          <a:blipFill>
            <a:blip r:embed="rId2" cstate="print"/>
            <a:stretch>
              <a:fillRect/>
            </a:stretch>
          </a:blipFill>
        </p:spPr>
        <p:txBody>
          <a:bodyPr wrap="square" lIns="0" tIns="0" rIns="0" bIns="0" rtlCol="0"/>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0" name="object 10"/>
          <p:cNvSpPr/>
          <p:nvPr/>
        </p:nvSpPr>
        <p:spPr>
          <a:xfrm>
            <a:off x="2847051" y="3286525"/>
            <a:ext cx="1066800" cy="1041400"/>
          </a:xfrm>
          <a:prstGeom prst="rect">
            <a:avLst/>
          </a:prstGeom>
          <a:blipFill>
            <a:blip r:embed="rId3" cstate="print"/>
            <a:stretch>
              <a:fillRect/>
            </a:stretch>
          </a:blipFill>
        </p:spPr>
        <p:txBody>
          <a:bodyPr wrap="square" lIns="0" tIns="0" rIns="0" bIns="0" rtlCol="0"/>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2" name="object 12"/>
          <p:cNvSpPr/>
          <p:nvPr/>
        </p:nvSpPr>
        <p:spPr>
          <a:xfrm>
            <a:off x="3701627" y="4783666"/>
            <a:ext cx="6583680" cy="1219200"/>
          </a:xfrm>
          <a:prstGeom prst="rect">
            <a:avLst/>
          </a:prstGeom>
        </p:spPr>
        <p:style>
          <a:lnRef idx="0">
            <a:schemeClr val="accent4"/>
          </a:lnRef>
          <a:fillRef idx="3">
            <a:schemeClr val="accent4"/>
          </a:fillRef>
          <a:effectRef idx="3">
            <a:schemeClr val="accent4"/>
          </a:effectRef>
          <a:fontRef idx="minor">
            <a:schemeClr val="lt1"/>
          </a:fontRef>
        </p:style>
        <p:txBody>
          <a:bodyPr wrap="square" lIns="0" tIns="0" rIns="0" bIns="0" rtlCol="0"/>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3" name="object 13"/>
          <p:cNvSpPr/>
          <p:nvPr/>
        </p:nvSpPr>
        <p:spPr>
          <a:xfrm>
            <a:off x="3783977" y="4932775"/>
            <a:ext cx="1059872" cy="1041400"/>
          </a:xfrm>
          <a:prstGeom prst="rect">
            <a:avLst/>
          </a:prstGeom>
          <a:blipFill>
            <a:blip r:embed="rId4" cstate="print"/>
            <a:stretch>
              <a:fillRect/>
            </a:stretch>
          </a:blipFill>
        </p:spPr>
        <p:txBody>
          <a:bodyPr wrap="square" lIns="0" tIns="0" rIns="0" bIns="0" rtlCol="0"/>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4" name="object 14"/>
          <p:cNvSpPr txBox="1"/>
          <p:nvPr/>
        </p:nvSpPr>
        <p:spPr>
          <a:xfrm>
            <a:off x="4009236" y="3622559"/>
            <a:ext cx="5112171" cy="369332"/>
          </a:xfrm>
          <a:prstGeom prst="rect">
            <a:avLst/>
          </a:prstGeom>
        </p:spPr>
        <p:txBody>
          <a:bodyPr vert="horz" wrap="square" lIns="0" tIns="0" rIns="0" bIns="0" rtlCol="0">
            <a:spAutoFit/>
          </a:bodyPr>
          <a:lstStyle/>
          <a:p>
            <a:pPr marL="12700" marR="0" lvl="0" indent="0" algn="l" defTabSz="457200" rtl="0" eaLnBrk="0" fontAlgn="base" latinLnBrk="0" hangingPunct="0">
              <a:lnSpc>
                <a:spcPct val="100000"/>
              </a:lnSpc>
              <a:spcBef>
                <a:spcPct val="0"/>
              </a:spcBef>
              <a:spcAft>
                <a:spcPct val="0"/>
              </a:spcAft>
              <a:buClrTx/>
              <a:buSzTx/>
              <a:buFontTx/>
              <a:buNone/>
              <a:tabLst/>
              <a:defRPr/>
            </a:pPr>
            <a:r>
              <a:rPr kumimoji="0" sz="2400" b="1" i="0" u="none" strike="noStrike" kern="1200" cap="none" spc="-5"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34" charset="-128"/>
                <a:cs typeface="Arial" panose="020B0604020202020204" pitchFamily="34" charset="0"/>
              </a:rPr>
              <a:t>Application period </a:t>
            </a:r>
            <a:r>
              <a:rPr kumimoji="0" lang="en-US" sz="2400" b="1" i="0" u="none" strike="noStrike" kern="1200" cap="none" spc="-5"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34" charset="-128"/>
                <a:cs typeface="Arial" panose="020B0604020202020204" pitchFamily="34" charset="0"/>
              </a:rPr>
              <a:t>– Early 2022</a:t>
            </a:r>
            <a:r>
              <a:rPr lang="en-US" sz="2400" b="1" spc="-5" dirty="0">
                <a:solidFill>
                  <a:prstClr val="black"/>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cs typeface="Arial" panose="020B0604020202020204" pitchFamily="34" charset="0"/>
              </a:rPr>
              <a:t> </a:t>
            </a:r>
            <a:endParaRPr kumimoji="0" sz="2400" b="1" i="0" u="none" strike="noStrike" kern="1200" cap="none" spc="-5"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5" name="object 15"/>
          <p:cNvSpPr txBox="1"/>
          <p:nvPr/>
        </p:nvSpPr>
        <p:spPr>
          <a:xfrm>
            <a:off x="3182547" y="2036518"/>
            <a:ext cx="5284863" cy="369332"/>
          </a:xfrm>
          <a:prstGeom prst="rect">
            <a:avLst/>
          </a:prstGeom>
        </p:spPr>
        <p:txBody>
          <a:bodyPr vert="horz" wrap="square" lIns="0" tIns="0" rIns="0" bIns="0" rtlCol="0">
            <a:spAutoFit/>
          </a:bodyPr>
          <a:lstStyle/>
          <a:p>
            <a:pPr marL="12700" marR="0" lvl="0" indent="0" algn="l" defTabSz="457200" rtl="0" eaLnBrk="0" fontAlgn="base" latinLnBrk="0" hangingPunct="0">
              <a:lnSpc>
                <a:spcPct val="100000"/>
              </a:lnSpc>
              <a:spcBef>
                <a:spcPct val="0"/>
              </a:spcBef>
              <a:spcAft>
                <a:spcPct val="0"/>
              </a:spcAft>
              <a:buClrTx/>
              <a:buSzTx/>
              <a:buFontTx/>
              <a:buNone/>
              <a:tabLst/>
              <a:defRPr/>
            </a:pPr>
            <a:r>
              <a:rPr kumimoji="0" sz="2400" b="1" i="0" u="none" strike="noStrike" kern="1200" cap="none" spc="-5"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34" charset="-128"/>
                <a:cs typeface="Arial" panose="020B0604020202020204" pitchFamily="34" charset="0"/>
              </a:rPr>
              <a:t>Application </a:t>
            </a:r>
            <a:r>
              <a:rPr kumimoji="0" sz="2400" b="1" i="0" u="none" strike="noStrike" kern="1200" cap="none" spc="-1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34" charset="-128"/>
                <a:cs typeface="Arial" panose="020B0604020202020204" pitchFamily="34" charset="0"/>
              </a:rPr>
              <a:t>period </a:t>
            </a: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34" charset="-128"/>
                <a:cs typeface="Arial" panose="020B0604020202020204" pitchFamily="34" charset="0"/>
              </a:rPr>
              <a:t>–</a:t>
            </a:r>
            <a:r>
              <a:rPr kumimoji="0" sz="2400" b="1" i="0" u="none" strike="noStrike" kern="1200" cap="none" spc="45"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34" charset="-128"/>
                <a:cs typeface="Arial" panose="020B0604020202020204" pitchFamily="34" charset="0"/>
              </a:rPr>
              <a:t> </a:t>
            </a:r>
            <a:r>
              <a:rPr lang="en-US" sz="2400" b="1" spc="-10" dirty="0">
                <a:solidFill>
                  <a:prstClr val="black"/>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cs typeface="Arial" panose="020B0604020202020204" pitchFamily="34" charset="0"/>
              </a:rPr>
              <a:t>December 2021</a:t>
            </a:r>
            <a:endParaRPr kumimoji="0" sz="24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6" name="object 16"/>
          <p:cNvSpPr txBox="1"/>
          <p:nvPr/>
        </p:nvSpPr>
        <p:spPr>
          <a:xfrm>
            <a:off x="4943132" y="5266693"/>
            <a:ext cx="5184817" cy="369332"/>
          </a:xfrm>
          <a:prstGeom prst="rect">
            <a:avLst/>
          </a:prstGeom>
        </p:spPr>
        <p:txBody>
          <a:bodyPr vert="horz" wrap="square" lIns="0" tIns="0" rIns="0" bIns="0" rtlCol="0">
            <a:spAutoFit/>
          </a:bodyPr>
          <a:lstStyle/>
          <a:p>
            <a:pPr marL="12700" marR="0" lvl="0" indent="0" algn="l" defTabSz="457200" rtl="0" eaLnBrk="0" fontAlgn="base" latinLnBrk="0" hangingPunct="0">
              <a:lnSpc>
                <a:spcPct val="100000"/>
              </a:lnSpc>
              <a:spcBef>
                <a:spcPct val="0"/>
              </a:spcBef>
              <a:spcAft>
                <a:spcPct val="0"/>
              </a:spcAft>
              <a:buClrTx/>
              <a:buSzTx/>
              <a:buFontTx/>
              <a:buNone/>
              <a:tabLst/>
              <a:defRPr/>
            </a:pPr>
            <a:r>
              <a:rPr kumimoji="0" sz="2400" b="1" i="0" u="none" strike="noStrike" kern="1200" cap="none" spc="-5"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34" charset="-128"/>
                <a:cs typeface="Arial" panose="020B0604020202020204" pitchFamily="34" charset="0"/>
              </a:rPr>
              <a:t>Application period </a:t>
            </a:r>
            <a:r>
              <a:rPr kumimoji="0" lang="en-US" sz="2400" b="1" i="0" u="none" strike="noStrike" kern="1200" cap="none" spc="-5"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34" charset="-128"/>
                <a:cs typeface="Arial" panose="020B0604020202020204" pitchFamily="34" charset="0"/>
              </a:rPr>
              <a:t>–</a:t>
            </a:r>
            <a:r>
              <a:rPr kumimoji="0" sz="2400" b="1" i="0" u="none" strike="noStrike" kern="1200" cap="none" spc="-5"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34" charset="-128"/>
                <a:cs typeface="Arial" panose="020B0604020202020204" pitchFamily="34" charset="0"/>
              </a:rPr>
              <a:t> </a:t>
            </a:r>
            <a:r>
              <a:rPr lang="en-US" sz="2400" b="1" spc="-5" dirty="0">
                <a:solidFill>
                  <a:prstClr val="black"/>
                </a:solidFill>
                <a:effectLst>
                  <a:outerShdw blurRad="38100" dist="38100" dir="2700000" algn="tl">
                    <a:srgbClr val="000000">
                      <a:alpha val="43137"/>
                    </a:srgbClr>
                  </a:outerShdw>
                </a:effectLst>
                <a:latin typeface="Arial" panose="020B0604020202020204" pitchFamily="34" charset="0"/>
                <a:ea typeface="ＭＳ Ｐゴシック" panose="020B0600070205080204" pitchFamily="34" charset="-128"/>
                <a:cs typeface="Arial" panose="020B0604020202020204" pitchFamily="34" charset="0"/>
              </a:rPr>
              <a:t>Early 2022</a:t>
            </a:r>
            <a:endParaRPr kumimoji="0" sz="2400" b="1" i="0" u="none" strike="noStrike" kern="1200" cap="none" spc="-5"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19" name="Title 1">
            <a:extLst>
              <a:ext uri="{FF2B5EF4-FFF2-40B4-BE49-F238E27FC236}">
                <a16:creationId xmlns:a16="http://schemas.microsoft.com/office/drawing/2014/main" id="{AE6FBB21-89CD-4DDD-8F0A-146EAE8EE10E}"/>
              </a:ext>
            </a:extLst>
          </p:cNvPr>
          <p:cNvSpPr txBox="1">
            <a:spLocks/>
          </p:cNvSpPr>
          <p:nvPr/>
        </p:nvSpPr>
        <p:spPr>
          <a:xfrm>
            <a:off x="0" y="152400"/>
            <a:ext cx="12192000" cy="577850"/>
          </a:xfrm>
        </p:spPr>
        <p:txBody>
          <a:bodyPr/>
          <a:lstStyle>
            <a:lvl1pPr algn="ctr" defTabSz="914400" rtl="0" eaLnBrk="1" latinLnBrk="0" hangingPunct="1">
              <a:lnSpc>
                <a:spcPct val="90000"/>
              </a:lnSpc>
              <a:spcBef>
                <a:spcPct val="0"/>
              </a:spcBef>
              <a:buNone/>
              <a:defRPr sz="3600" b="1" kern="1200">
                <a:solidFill>
                  <a:schemeClr val="accent4">
                    <a:lumMod val="20000"/>
                    <a:lumOff val="80000"/>
                  </a:schemeClr>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C000"/>
                </a:solidFill>
                <a:effectLst/>
                <a:uLnTx/>
                <a:uFillTx/>
                <a:latin typeface="Arial" panose="020B0604020202020204" pitchFamily="34" charset="0"/>
                <a:ea typeface="+mj-ea"/>
                <a:cs typeface="Arial" panose="020B0604020202020204" pitchFamily="34" charset="0"/>
              </a:rPr>
              <a:t>FY21 and ARPA Application Schedule</a:t>
            </a:r>
          </a:p>
        </p:txBody>
      </p:sp>
      <p:sp>
        <p:nvSpPr>
          <p:cNvPr id="3" name="Footer Placeholder 2">
            <a:extLst>
              <a:ext uri="{FF2B5EF4-FFF2-40B4-BE49-F238E27FC236}">
                <a16:creationId xmlns:a16="http://schemas.microsoft.com/office/drawing/2014/main" id="{2CE66593-814C-4FD0-A817-E10E13B1DD50}"/>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636092148"/>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5AA1D3D-6667-4AFD-9617-8F85FB5A8476}"/>
              </a:ext>
            </a:extLst>
          </p:cNvPr>
          <p:cNvSpPr>
            <a:spLocks noGrp="1"/>
          </p:cNvSpPr>
          <p:nvPr>
            <p:ph idx="1"/>
          </p:nvPr>
        </p:nvSpPr>
        <p:spPr/>
        <p:txBody>
          <a:bodyPr/>
          <a:lstStyle/>
          <a:p>
            <a:r>
              <a:rPr lang="en-US" altLang="en-US" sz="3600" dirty="0"/>
              <a:t>What are some </a:t>
            </a:r>
            <a:r>
              <a:rPr lang="en-US" altLang="en-US" sz="3600" b="1" dirty="0">
                <a:effectLst>
                  <a:outerShdw blurRad="38100" dist="38100" dir="2700000" algn="tl">
                    <a:srgbClr val="000000">
                      <a:alpha val="43137"/>
                    </a:srgbClr>
                  </a:outerShdw>
                </a:effectLst>
              </a:rPr>
              <a:t>ineligible</a:t>
            </a:r>
            <a:r>
              <a:rPr lang="en-US" altLang="en-US" sz="3600" dirty="0"/>
              <a:t> expenses in the hiring of fire fighters' activity? </a:t>
            </a:r>
          </a:p>
          <a:p>
            <a:pPr lvl="1"/>
            <a:r>
              <a:rPr lang="en-US" altLang="en-US" sz="3200" dirty="0"/>
              <a:t>The salaries and benefits of full-time fire fighters who are employees at the time of grant award are ineligible to be funded under this grant. </a:t>
            </a:r>
          </a:p>
          <a:p>
            <a:pPr lvl="1"/>
            <a:r>
              <a:rPr lang="en-US" altLang="en-US" sz="3200" dirty="0"/>
              <a:t>Pre-application costs, such as grant writer fees, administrative costs (e.g., physicals/medical exams, background checks, etc.), and indirect costs associated with hiring of </a:t>
            </a:r>
            <a:r>
              <a:rPr lang="en-US" sz="3200" dirty="0"/>
              <a:t>fire fighters.</a:t>
            </a:r>
          </a:p>
        </p:txBody>
      </p:sp>
      <p:sp>
        <p:nvSpPr>
          <p:cNvPr id="3" name="Title 2">
            <a:extLst>
              <a:ext uri="{FF2B5EF4-FFF2-40B4-BE49-F238E27FC236}">
                <a16:creationId xmlns:a16="http://schemas.microsoft.com/office/drawing/2014/main" id="{517D6412-711D-49E4-83C2-D287530F09A2}"/>
              </a:ext>
            </a:extLst>
          </p:cNvPr>
          <p:cNvSpPr>
            <a:spLocks noGrp="1"/>
          </p:cNvSpPr>
          <p:nvPr>
            <p:ph type="title"/>
          </p:nvPr>
        </p:nvSpPr>
        <p:spPr/>
        <p:txBody>
          <a:bodyPr/>
          <a:lstStyle/>
          <a:p>
            <a:r>
              <a:rPr lang="en-US" dirty="0"/>
              <a:t>SAFER FAQs</a:t>
            </a:r>
          </a:p>
        </p:txBody>
      </p:sp>
      <p:sp>
        <p:nvSpPr>
          <p:cNvPr id="5" name="Footer Placeholder 4">
            <a:extLst>
              <a:ext uri="{FF2B5EF4-FFF2-40B4-BE49-F238E27FC236}">
                <a16:creationId xmlns:a16="http://schemas.microsoft.com/office/drawing/2014/main" id="{0AD4AEF7-DF28-4DDD-924A-CF5CE2FC751E}"/>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387887821"/>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F687E97-AD7A-4E12-924C-72F19E7C64B4}"/>
              </a:ext>
            </a:extLst>
          </p:cNvPr>
          <p:cNvSpPr>
            <a:spLocks noGrp="1"/>
          </p:cNvSpPr>
          <p:nvPr>
            <p:ph idx="1"/>
          </p:nvPr>
        </p:nvSpPr>
        <p:spPr/>
        <p:txBody>
          <a:bodyPr/>
          <a:lstStyle/>
          <a:p>
            <a:r>
              <a:rPr lang="en-US" altLang="en-US" dirty="0"/>
              <a:t>What are some </a:t>
            </a:r>
            <a:r>
              <a:rPr lang="en-US" altLang="en-US" b="1" dirty="0">
                <a:effectLst>
                  <a:outerShdw blurRad="38100" dist="38100" dir="2700000" algn="tl">
                    <a:srgbClr val="000000">
                      <a:alpha val="43137"/>
                    </a:srgbClr>
                  </a:outerShdw>
                </a:effectLst>
              </a:rPr>
              <a:t>ineligible</a:t>
            </a:r>
            <a:r>
              <a:rPr lang="en-US" altLang="en-US" dirty="0"/>
              <a:t> expenses in the hiring of fire fighters' activity? </a:t>
            </a:r>
            <a:endParaRPr lang="en-US" dirty="0"/>
          </a:p>
          <a:p>
            <a:pPr lvl="1"/>
            <a:r>
              <a:rPr lang="en-US" dirty="0"/>
              <a:t>Costs to train and equip fire fighters (e.g., personal protective equipment (PPE)/turnout gear). However, the salaries and benefits of fire fighters hired with SAFER grant funding – while engaged in training – are eligible. </a:t>
            </a:r>
          </a:p>
          <a:p>
            <a:pPr lvl="1"/>
            <a:r>
              <a:rPr lang="en-US" dirty="0"/>
              <a:t>Overtime costs </a:t>
            </a:r>
            <a:r>
              <a:rPr lang="en-US" b="1" dirty="0">
                <a:effectLst>
                  <a:outerShdw blurRad="38100" dist="38100" dir="2700000" algn="tl">
                    <a:srgbClr val="000000">
                      <a:alpha val="43137"/>
                    </a:srgbClr>
                  </a:outerShdw>
                </a:effectLst>
              </a:rPr>
              <a:t>except</a:t>
            </a:r>
            <a:r>
              <a:rPr lang="en-US" dirty="0"/>
              <a:t> overtime costs that are routinely paid as a part of the fire fighter’s regularly scheduled and contracted shift hours in order to comply with the Fair Labor Standards Act (FLSA). </a:t>
            </a:r>
          </a:p>
          <a:p>
            <a:pPr lvl="1"/>
            <a:endParaRPr lang="en-US" dirty="0"/>
          </a:p>
          <a:p>
            <a:endParaRPr lang="en-US" dirty="0"/>
          </a:p>
        </p:txBody>
      </p:sp>
      <p:sp>
        <p:nvSpPr>
          <p:cNvPr id="3" name="Title 2">
            <a:extLst>
              <a:ext uri="{FF2B5EF4-FFF2-40B4-BE49-F238E27FC236}">
                <a16:creationId xmlns:a16="http://schemas.microsoft.com/office/drawing/2014/main" id="{DCD30B65-EEDE-414E-A3AA-15DA99D06C8A}"/>
              </a:ext>
            </a:extLst>
          </p:cNvPr>
          <p:cNvSpPr>
            <a:spLocks noGrp="1"/>
          </p:cNvSpPr>
          <p:nvPr>
            <p:ph type="title"/>
          </p:nvPr>
        </p:nvSpPr>
        <p:spPr/>
        <p:txBody>
          <a:bodyPr/>
          <a:lstStyle/>
          <a:p>
            <a:r>
              <a:rPr lang="en-US" dirty="0"/>
              <a:t>SAFER FAQs</a:t>
            </a:r>
          </a:p>
        </p:txBody>
      </p:sp>
      <p:sp>
        <p:nvSpPr>
          <p:cNvPr id="5" name="Footer Placeholder 4">
            <a:extLst>
              <a:ext uri="{FF2B5EF4-FFF2-40B4-BE49-F238E27FC236}">
                <a16:creationId xmlns:a16="http://schemas.microsoft.com/office/drawing/2014/main" id="{084B27AD-3B2E-4D40-A3E7-5F67E71570D7}"/>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2207995597"/>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E5FA85-B2AC-420E-BB51-0E4EF656326C}"/>
              </a:ext>
            </a:extLst>
          </p:cNvPr>
          <p:cNvSpPr>
            <a:spLocks noGrp="1"/>
          </p:cNvSpPr>
          <p:nvPr>
            <p:ph idx="1"/>
          </p:nvPr>
        </p:nvSpPr>
        <p:spPr>
          <a:xfrm>
            <a:off x="484632" y="1097279"/>
            <a:ext cx="11261562" cy="4846321"/>
          </a:xfrm>
        </p:spPr>
        <p:txBody>
          <a:bodyPr/>
          <a:lstStyle/>
          <a:p>
            <a:r>
              <a:rPr lang="en-US" altLang="en-US" dirty="0"/>
              <a:t>What type of fire fighter positions will be funded?</a:t>
            </a:r>
          </a:p>
          <a:p>
            <a:pPr lvl="1"/>
            <a:r>
              <a:rPr lang="en-US" altLang="en-US" sz="2600" dirty="0"/>
              <a:t>Only new, additional full-time positions or to change the status of part-time or paid-on-call fire fighters to full-time fire fighters will be funded. </a:t>
            </a:r>
          </a:p>
          <a:p>
            <a:pPr lvl="1"/>
            <a:r>
              <a:rPr lang="en-US" altLang="en-US" sz="2600" dirty="0"/>
              <a:t>Full-time positions are those that are scheduled for at least 2,080 hours per year (e.g., 40 hours per week, 52 weeks per year). </a:t>
            </a:r>
          </a:p>
          <a:p>
            <a:pPr lvl="1"/>
            <a:r>
              <a:rPr lang="en-US" altLang="en-US" sz="2600" dirty="0"/>
              <a:t>All applicants must certify that the primary assignment (more than 50 percent of time) of all SAFER-funded positions will be on an operational fire suppression vehicle, regardless of collateral duties.</a:t>
            </a:r>
          </a:p>
          <a:p>
            <a:pPr lvl="1"/>
            <a:r>
              <a:rPr lang="en-US" sz="2600" dirty="0"/>
              <a:t>Fire Staffing Grant not EMS Staffing Grant</a:t>
            </a:r>
          </a:p>
        </p:txBody>
      </p:sp>
      <p:sp>
        <p:nvSpPr>
          <p:cNvPr id="3" name="Title 2">
            <a:extLst>
              <a:ext uri="{FF2B5EF4-FFF2-40B4-BE49-F238E27FC236}">
                <a16:creationId xmlns:a16="http://schemas.microsoft.com/office/drawing/2014/main" id="{71ED6D49-99AF-4EAC-839F-09245845FD50}"/>
              </a:ext>
            </a:extLst>
          </p:cNvPr>
          <p:cNvSpPr>
            <a:spLocks noGrp="1"/>
          </p:cNvSpPr>
          <p:nvPr>
            <p:ph type="title"/>
          </p:nvPr>
        </p:nvSpPr>
        <p:spPr/>
        <p:txBody>
          <a:bodyPr/>
          <a:lstStyle/>
          <a:p>
            <a:r>
              <a:rPr lang="en-US" dirty="0"/>
              <a:t>SAFER FAQs</a:t>
            </a:r>
          </a:p>
        </p:txBody>
      </p:sp>
      <p:sp>
        <p:nvSpPr>
          <p:cNvPr id="5" name="Footer Placeholder 4">
            <a:extLst>
              <a:ext uri="{FF2B5EF4-FFF2-40B4-BE49-F238E27FC236}">
                <a16:creationId xmlns:a16="http://schemas.microsoft.com/office/drawing/2014/main" id="{F2D7BA41-6C91-41E9-9B64-9A249E6C42E9}"/>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2002310453"/>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7DCA875-910A-4918-AB42-CC8DD39B81E4}"/>
              </a:ext>
            </a:extLst>
          </p:cNvPr>
          <p:cNvSpPr>
            <a:spLocks noGrp="1"/>
          </p:cNvSpPr>
          <p:nvPr>
            <p:ph idx="1"/>
          </p:nvPr>
        </p:nvSpPr>
        <p:spPr/>
        <p:txBody>
          <a:bodyPr/>
          <a:lstStyle/>
          <a:p>
            <a:r>
              <a:rPr lang="en-US" altLang="en-US" sz="3600" dirty="0"/>
              <a:t>Is there a waiver that would allow us to retain fire fighters facing layoff? </a:t>
            </a:r>
          </a:p>
          <a:p>
            <a:pPr lvl="1"/>
            <a:r>
              <a:rPr lang="en-US" altLang="en-US" sz="3200" dirty="0"/>
              <a:t>Sometimes, the SAFER grant may only be used to hire new, additional firefighters or to change the status of part-time or paid-on-call fire fighters to full-time fire fighters. Sometimes, there is a waiver for this option. </a:t>
            </a:r>
          </a:p>
          <a:p>
            <a:pPr lvl="1"/>
            <a:r>
              <a:rPr lang="en-US" altLang="en-US" sz="3200" dirty="0"/>
              <a:t>This can change year to year – see the NOFO.</a:t>
            </a:r>
          </a:p>
          <a:p>
            <a:endParaRPr lang="en-US" sz="3600" dirty="0"/>
          </a:p>
        </p:txBody>
      </p:sp>
      <p:sp>
        <p:nvSpPr>
          <p:cNvPr id="3" name="Title 2">
            <a:extLst>
              <a:ext uri="{FF2B5EF4-FFF2-40B4-BE49-F238E27FC236}">
                <a16:creationId xmlns:a16="http://schemas.microsoft.com/office/drawing/2014/main" id="{3FBE9515-ACDE-4827-BA96-4619E84B9DA4}"/>
              </a:ext>
            </a:extLst>
          </p:cNvPr>
          <p:cNvSpPr>
            <a:spLocks noGrp="1"/>
          </p:cNvSpPr>
          <p:nvPr>
            <p:ph type="title"/>
          </p:nvPr>
        </p:nvSpPr>
        <p:spPr/>
        <p:txBody>
          <a:bodyPr/>
          <a:lstStyle/>
          <a:p>
            <a:r>
              <a:rPr lang="en-US" dirty="0"/>
              <a:t>SAFER FAQs</a:t>
            </a:r>
          </a:p>
        </p:txBody>
      </p:sp>
      <p:sp>
        <p:nvSpPr>
          <p:cNvPr id="5" name="Footer Placeholder 4">
            <a:extLst>
              <a:ext uri="{FF2B5EF4-FFF2-40B4-BE49-F238E27FC236}">
                <a16:creationId xmlns:a16="http://schemas.microsoft.com/office/drawing/2014/main" id="{2BA2D8DD-4CC2-4D4B-8569-50058E6B2F01}"/>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1562621478"/>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A36F83-677D-4730-BC4F-16505B33595A}"/>
              </a:ext>
            </a:extLst>
          </p:cNvPr>
          <p:cNvSpPr>
            <a:spLocks noGrp="1"/>
          </p:cNvSpPr>
          <p:nvPr>
            <p:ph idx="1"/>
          </p:nvPr>
        </p:nvSpPr>
        <p:spPr/>
        <p:txBody>
          <a:bodyPr/>
          <a:lstStyle/>
          <a:p>
            <a:r>
              <a:rPr lang="en-US" sz="3600" dirty="0"/>
              <a:t>Not required to keep SAFER Personnel after 3-year POP.</a:t>
            </a:r>
          </a:p>
          <a:p>
            <a:r>
              <a:rPr lang="en-US" sz="3600" dirty="0"/>
              <a:t>Usually, must be new positions not on the payroll.</a:t>
            </a:r>
          </a:p>
          <a:p>
            <a:r>
              <a:rPr lang="en-US" sz="3600" dirty="0"/>
              <a:t>You have six months post award to hire before POP starts.</a:t>
            </a:r>
          </a:p>
          <a:p>
            <a:r>
              <a:rPr lang="en-US" sz="3600" dirty="0"/>
              <a:t>Again – these can change year to year – see the NOFO.</a:t>
            </a:r>
          </a:p>
          <a:p>
            <a:endParaRPr lang="en-US" sz="3600" dirty="0"/>
          </a:p>
        </p:txBody>
      </p:sp>
      <p:sp>
        <p:nvSpPr>
          <p:cNvPr id="3" name="Title 2">
            <a:extLst>
              <a:ext uri="{FF2B5EF4-FFF2-40B4-BE49-F238E27FC236}">
                <a16:creationId xmlns:a16="http://schemas.microsoft.com/office/drawing/2014/main" id="{E7F35AF1-2F51-4541-8E1E-BED6543A0252}"/>
              </a:ext>
            </a:extLst>
          </p:cNvPr>
          <p:cNvSpPr>
            <a:spLocks noGrp="1"/>
          </p:cNvSpPr>
          <p:nvPr>
            <p:ph type="title"/>
          </p:nvPr>
        </p:nvSpPr>
        <p:spPr/>
        <p:txBody>
          <a:bodyPr/>
          <a:lstStyle/>
          <a:p>
            <a:r>
              <a:rPr lang="en-US" dirty="0"/>
              <a:t>SAFER FAQs</a:t>
            </a:r>
          </a:p>
        </p:txBody>
      </p:sp>
      <p:sp>
        <p:nvSpPr>
          <p:cNvPr id="5" name="Footer Placeholder 4">
            <a:extLst>
              <a:ext uri="{FF2B5EF4-FFF2-40B4-BE49-F238E27FC236}">
                <a16:creationId xmlns:a16="http://schemas.microsoft.com/office/drawing/2014/main" id="{0FBD4EF2-0752-49AC-81DA-73ED9D504CF5}"/>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954424304"/>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dirty="0"/>
              <a:t>Operations and safety</a:t>
            </a:r>
          </a:p>
          <a:p>
            <a:pPr lvl="2"/>
            <a:r>
              <a:rPr lang="en-US" dirty="0"/>
              <a:t>Training, equipment, personal protective equipment (PPE) wellness/fitness, modifications to facilities </a:t>
            </a:r>
          </a:p>
          <a:p>
            <a:pPr lvl="2"/>
            <a:r>
              <a:rPr lang="en-US" dirty="0"/>
              <a:t>Micro grants</a:t>
            </a:r>
          </a:p>
          <a:p>
            <a:pPr lvl="2"/>
            <a:r>
              <a:rPr lang="en-US" dirty="0"/>
              <a:t>Vehicles</a:t>
            </a:r>
          </a:p>
          <a:p>
            <a:pPr lvl="1"/>
            <a:r>
              <a:rPr lang="en-US" dirty="0"/>
              <a:t>Regional operations and vehicles</a:t>
            </a:r>
          </a:p>
          <a:p>
            <a:pPr lvl="1"/>
            <a:r>
              <a:rPr lang="en-US" dirty="0"/>
              <a:t>Non-affiliated EMS</a:t>
            </a:r>
          </a:p>
          <a:p>
            <a:pPr lvl="1"/>
            <a:r>
              <a:rPr lang="en-US" dirty="0"/>
              <a:t>State fire training academies</a:t>
            </a:r>
          </a:p>
          <a:p>
            <a:endParaRPr lang="en-US" dirty="0"/>
          </a:p>
        </p:txBody>
      </p:sp>
      <p:sp>
        <p:nvSpPr>
          <p:cNvPr id="2" name="Title 1"/>
          <p:cNvSpPr>
            <a:spLocks noGrp="1"/>
          </p:cNvSpPr>
          <p:nvPr>
            <p:ph type="title"/>
          </p:nvPr>
        </p:nvSpPr>
        <p:spPr/>
        <p:txBody>
          <a:bodyPr/>
          <a:lstStyle/>
          <a:p>
            <a:r>
              <a:rPr lang="en-US" dirty="0"/>
              <a:t>AFG Application Types</a:t>
            </a:r>
          </a:p>
        </p:txBody>
      </p:sp>
      <p:sp>
        <p:nvSpPr>
          <p:cNvPr id="5" name="Footer Placeholder 4">
            <a:extLst>
              <a:ext uri="{FF2B5EF4-FFF2-40B4-BE49-F238E27FC236}">
                <a16:creationId xmlns:a16="http://schemas.microsoft.com/office/drawing/2014/main" id="{675C55EA-6F0A-48C9-97AE-5118F6C2F9F6}"/>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2953795057"/>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a:t>Basic equipment</a:t>
            </a:r>
          </a:p>
          <a:p>
            <a:r>
              <a:rPr lang="en-US" altLang="en-US" dirty="0"/>
              <a:t>Communications – P25 compliant</a:t>
            </a:r>
          </a:p>
          <a:p>
            <a:r>
              <a:rPr lang="en-US" altLang="en-US" dirty="0"/>
              <a:t>EMS/rescue</a:t>
            </a:r>
          </a:p>
          <a:p>
            <a:r>
              <a:rPr lang="en-US" altLang="en-US" dirty="0"/>
              <a:t>Extrication</a:t>
            </a:r>
          </a:p>
          <a:p>
            <a:endParaRPr lang="en-US" altLang="en-US" dirty="0"/>
          </a:p>
          <a:p>
            <a:pPr marL="0" indent="0">
              <a:buNone/>
            </a:pPr>
            <a:r>
              <a:rPr lang="en-US" altLang="en-US" b="1" dirty="0"/>
              <a:t>Avoid HazMat, specialized and investigation equipment.</a:t>
            </a:r>
          </a:p>
        </p:txBody>
      </p:sp>
      <p:sp>
        <p:nvSpPr>
          <p:cNvPr id="2" name="Title 1"/>
          <p:cNvSpPr>
            <a:spLocks noGrp="1"/>
          </p:cNvSpPr>
          <p:nvPr>
            <p:ph type="title"/>
          </p:nvPr>
        </p:nvSpPr>
        <p:spPr/>
        <p:txBody>
          <a:bodyPr/>
          <a:lstStyle/>
          <a:p>
            <a:r>
              <a:rPr lang="en-US" dirty="0"/>
              <a:t>Equipment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01514" y="2710452"/>
            <a:ext cx="4576062" cy="22498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204200" y="1097280"/>
            <a:ext cx="3435435" cy="40374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C3A8FC1A-918A-4989-B695-EE203AAC89B7}"/>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394573821"/>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following are examples of project priorities.</a:t>
            </a:r>
          </a:p>
          <a:p>
            <a:r>
              <a:rPr lang="en-US" sz="3200" b="0" dirty="0">
                <a:latin typeface="Times New Roman" panose="02020603050405020304" pitchFamily="18" charset="0"/>
              </a:rPr>
              <a:t>	</a:t>
            </a:r>
            <a:r>
              <a:rPr lang="en-US" sz="2800" b="0" i="0" u="none" strike="noStrike" baseline="0" dirty="0">
                <a:solidFill>
                  <a:srgbClr val="000000"/>
                </a:solidFill>
              </a:rPr>
              <a:t>Training evaluated using national or state standards</a:t>
            </a:r>
          </a:p>
          <a:p>
            <a:r>
              <a:rPr lang="en-US" sz="2800" b="0" i="0" u="none" strike="noStrike" baseline="0" dirty="0">
                <a:solidFill>
                  <a:srgbClr val="000000"/>
                </a:solidFill>
                <a:latin typeface="Times New Roman" panose="02020603050405020304" pitchFamily="18" charset="0"/>
              </a:rPr>
              <a:t>	</a:t>
            </a:r>
            <a:r>
              <a:rPr lang="en-US" sz="2800" b="0" dirty="0"/>
              <a:t>Obtain equipment to achieve minimum operational and 	deployment standards for existing missions.</a:t>
            </a:r>
          </a:p>
          <a:p>
            <a:pPr lvl="1">
              <a:spcAft>
                <a:spcPts val="1800"/>
              </a:spcAft>
            </a:pPr>
            <a:r>
              <a:rPr lang="en-US" dirty="0"/>
              <a:t>Replace unusable/unrepairable equipment to meet current standard</a:t>
            </a:r>
          </a:p>
          <a:p>
            <a:pPr lvl="1">
              <a:spcAft>
                <a:spcPts val="1800"/>
              </a:spcAft>
            </a:pPr>
            <a:r>
              <a:rPr lang="en-US" dirty="0"/>
              <a:t>Replace non-compliant equipment to current standard</a:t>
            </a:r>
          </a:p>
        </p:txBody>
      </p:sp>
      <p:sp>
        <p:nvSpPr>
          <p:cNvPr id="2" name="Title 1"/>
          <p:cNvSpPr>
            <a:spLocks noGrp="1"/>
          </p:cNvSpPr>
          <p:nvPr>
            <p:ph type="title"/>
          </p:nvPr>
        </p:nvSpPr>
        <p:spPr/>
        <p:txBody>
          <a:bodyPr/>
          <a:lstStyle/>
          <a:p>
            <a:r>
              <a:rPr lang="en-US" altLang="en-US" dirty="0"/>
              <a:t>Equipment </a:t>
            </a:r>
            <a:r>
              <a:rPr lang="en-US" dirty="0"/>
              <a:t>– Application Choices</a:t>
            </a:r>
          </a:p>
        </p:txBody>
      </p:sp>
      <p:pic>
        <p:nvPicPr>
          <p:cNvPr id="13" name="Picture 12">
            <a:extLst>
              <a:ext uri="{FF2B5EF4-FFF2-40B4-BE49-F238E27FC236}">
                <a16:creationId xmlns:a16="http://schemas.microsoft.com/office/drawing/2014/main" id="{C7B94359-ED4C-44A6-8F1F-1ADEFAA221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1905000"/>
            <a:ext cx="457200"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4" name="Picture 13">
            <a:extLst>
              <a:ext uri="{FF2B5EF4-FFF2-40B4-BE49-F238E27FC236}">
                <a16:creationId xmlns:a16="http://schemas.microsoft.com/office/drawing/2014/main" id="{CABA1007-CB57-4303-94D0-9FD0A43A19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3048000"/>
            <a:ext cx="457200"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5" name="Picture 14">
            <a:extLst>
              <a:ext uri="{FF2B5EF4-FFF2-40B4-BE49-F238E27FC236}">
                <a16:creationId xmlns:a16="http://schemas.microsoft.com/office/drawing/2014/main" id="{2DAB2791-6E3C-4519-8768-3DF20DD0CA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5124174"/>
            <a:ext cx="457200"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Footer Placeholder 4">
            <a:extLst>
              <a:ext uri="{FF2B5EF4-FFF2-40B4-BE49-F238E27FC236}">
                <a16:creationId xmlns:a16="http://schemas.microsoft.com/office/drawing/2014/main" id="{B97F14ED-F7F6-48D2-BE5E-2299CDEF699B}"/>
              </a:ext>
            </a:extLst>
          </p:cNvPr>
          <p:cNvSpPr>
            <a:spLocks noGrp="1"/>
          </p:cNvSpPr>
          <p:nvPr>
            <p:ph type="ftr" sz="quarter" idx="10"/>
          </p:nvPr>
        </p:nvSpPr>
        <p:spPr/>
        <p:txBody>
          <a:bodyPr/>
          <a:lstStyle/>
          <a:p>
            <a:pPr>
              <a:defRPr/>
            </a:pPr>
            <a:r>
              <a:rPr lang="en-US"/>
              <a:t>Understanding and Developing: SAFER and AFG Grants</a:t>
            </a:r>
            <a:endParaRPr lang="en-US" dirty="0"/>
          </a:p>
        </p:txBody>
      </p:sp>
      <p:pic>
        <p:nvPicPr>
          <p:cNvPr id="10" name="Picture 9">
            <a:extLst>
              <a:ext uri="{FF2B5EF4-FFF2-40B4-BE49-F238E27FC236}">
                <a16:creationId xmlns:a16="http://schemas.microsoft.com/office/drawing/2014/main" id="{3E9C4BCF-820B-4038-B516-E22B7A926F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3981174"/>
            <a:ext cx="457200"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930835204"/>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Extended warranties and service agreements, when offered, are eligible on all items.</a:t>
            </a:r>
          </a:p>
          <a:p>
            <a:r>
              <a:rPr lang="en-US" dirty="0"/>
              <a:t>Personnel must be trained or get training to use equipment.</a:t>
            </a:r>
          </a:p>
          <a:p>
            <a:r>
              <a:rPr lang="en-US" altLang="en-US" dirty="0"/>
              <a:t>Request training for specific equipment by adding training costs to </a:t>
            </a:r>
            <a:r>
              <a:rPr lang="en-US" altLang="en-US" b="1" dirty="0"/>
              <a:t>additional funding.</a:t>
            </a:r>
          </a:p>
          <a:p>
            <a:endParaRPr lang="en-US" dirty="0"/>
          </a:p>
        </p:txBody>
      </p:sp>
      <p:sp>
        <p:nvSpPr>
          <p:cNvPr id="2" name="Title 1"/>
          <p:cNvSpPr>
            <a:spLocks noGrp="1"/>
          </p:cNvSpPr>
          <p:nvPr>
            <p:ph type="title"/>
          </p:nvPr>
        </p:nvSpPr>
        <p:spPr/>
        <p:txBody>
          <a:bodyPr/>
          <a:lstStyle/>
          <a:p>
            <a:r>
              <a:rPr lang="en-US" dirty="0"/>
              <a:t>Equipment</a:t>
            </a:r>
          </a:p>
        </p:txBody>
      </p:sp>
      <p:pic>
        <p:nvPicPr>
          <p:cNvPr id="1026" name="Picture 2" descr="Image result for jaws of lif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874138"/>
            <a:ext cx="4073943" cy="244436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lifepak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744446" y="4342348"/>
            <a:ext cx="3078891" cy="1722856"/>
          </a:xfrm>
          <a:prstGeom prst="roundRect">
            <a:avLst>
              <a:gd name="adj" fmla="val 507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1520130A-CD2A-4675-932B-C917302B8AE0}"/>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3147598338"/>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following are examples of project priorities.</a:t>
            </a:r>
          </a:p>
          <a:p>
            <a:pPr lvl="1"/>
            <a:r>
              <a:rPr lang="en-US" dirty="0"/>
              <a:t>Replace damaged/ broken/ inoperable equipment to current standard. (OOS)</a:t>
            </a:r>
          </a:p>
          <a:p>
            <a:pPr lvl="1"/>
            <a:r>
              <a:rPr lang="en-US" dirty="0"/>
              <a:t>Increase supply for new hires and/or existing firefighters that do not have one set of Turnout Gear (PPE).</a:t>
            </a:r>
          </a:p>
          <a:p>
            <a:pPr lvl="1"/>
            <a:r>
              <a:rPr lang="en-US" dirty="0"/>
              <a:t>Replace non-compliant PPE to current standard.  (Replace old, eligible PPE)</a:t>
            </a:r>
          </a:p>
          <a:p>
            <a:pPr indent="-342900"/>
            <a:r>
              <a:rPr lang="en-US" b="1" dirty="0"/>
              <a:t>For SCBA, justify the number of units you request</a:t>
            </a:r>
            <a:r>
              <a:rPr lang="en-US" dirty="0"/>
              <a:t>.</a:t>
            </a:r>
          </a:p>
          <a:p>
            <a:endParaRPr lang="en-US" dirty="0"/>
          </a:p>
          <a:p>
            <a:endParaRPr lang="en-US" dirty="0"/>
          </a:p>
        </p:txBody>
      </p:sp>
      <p:sp>
        <p:nvSpPr>
          <p:cNvPr id="2" name="Title 1"/>
          <p:cNvSpPr>
            <a:spLocks noGrp="1"/>
          </p:cNvSpPr>
          <p:nvPr>
            <p:ph type="title"/>
          </p:nvPr>
        </p:nvSpPr>
        <p:spPr/>
        <p:txBody>
          <a:bodyPr/>
          <a:lstStyle/>
          <a:p>
            <a:r>
              <a:rPr lang="en-US" altLang="en-US" dirty="0"/>
              <a:t>Personal Protective Equipment</a:t>
            </a:r>
            <a:endParaRPr lang="en-US" dirty="0"/>
          </a:p>
        </p:txBody>
      </p:sp>
      <p:pic>
        <p:nvPicPr>
          <p:cNvPr id="10" name="Picture 9">
            <a:extLst>
              <a:ext uri="{FF2B5EF4-FFF2-40B4-BE49-F238E27FC236}">
                <a16:creationId xmlns:a16="http://schemas.microsoft.com/office/drawing/2014/main" id="{E93AF7DB-B4A3-483B-AC9E-D676B2DF3F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905000"/>
            <a:ext cx="457200"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1" name="Picture 10">
            <a:extLst>
              <a:ext uri="{FF2B5EF4-FFF2-40B4-BE49-F238E27FC236}">
                <a16:creationId xmlns:a16="http://schemas.microsoft.com/office/drawing/2014/main" id="{DC00CE94-A161-4208-9015-2F0BF65B62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971800"/>
            <a:ext cx="457200"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2" name="Picture 11">
            <a:extLst>
              <a:ext uri="{FF2B5EF4-FFF2-40B4-BE49-F238E27FC236}">
                <a16:creationId xmlns:a16="http://schemas.microsoft.com/office/drawing/2014/main" id="{11CC2DE7-D0DA-4D22-A122-BA7781C63F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 y="3962400"/>
            <a:ext cx="457200"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Footer Placeholder 4">
            <a:extLst>
              <a:ext uri="{FF2B5EF4-FFF2-40B4-BE49-F238E27FC236}">
                <a16:creationId xmlns:a16="http://schemas.microsoft.com/office/drawing/2014/main" id="{66C2042F-BC26-4B1B-829E-3FDF03011828}"/>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4035090176"/>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sz="4000" dirty="0"/>
              <a:t>Total FY 2021 Appropriations including ARPA</a:t>
            </a:r>
          </a:p>
        </p:txBody>
      </p:sp>
      <p:grpSp>
        <p:nvGrpSpPr>
          <p:cNvPr id="4" name="Group 22"/>
          <p:cNvGrpSpPr>
            <a:grpSpLocks/>
          </p:cNvGrpSpPr>
          <p:nvPr/>
        </p:nvGrpSpPr>
        <p:grpSpPr bwMode="auto">
          <a:xfrm>
            <a:off x="2451100" y="1598699"/>
            <a:ext cx="6172200" cy="1219200"/>
            <a:chOff x="457200" y="1447800"/>
            <a:chExt cx="6172199" cy="1219200"/>
          </a:xfrm>
          <a:solidFill>
            <a:srgbClr val="1E578E"/>
          </a:solidFill>
        </p:grpSpPr>
        <p:sp>
          <p:nvSpPr>
            <p:cNvPr id="5" name="Rectangle 4"/>
            <p:cNvSpPr/>
            <p:nvPr/>
          </p:nvSpPr>
          <p:spPr>
            <a:xfrm>
              <a:off x="457200" y="1447800"/>
              <a:ext cx="6172199" cy="12192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sp>
        <p:sp>
          <p:nvSpPr>
            <p:cNvPr id="6" name="Rectangle 24"/>
            <p:cNvSpPr>
              <a:spLocks noChangeArrowheads="1"/>
            </p:cNvSpPr>
            <p:nvPr/>
          </p:nvSpPr>
          <p:spPr bwMode="auto">
            <a:xfrm>
              <a:off x="1935142" y="1752600"/>
              <a:ext cx="3134190" cy="590931"/>
            </a:xfrm>
            <a:prstGeom prst="rect">
              <a:avLst/>
            </a:prstGeom>
            <a:solidFill>
              <a:srgbClr val="C00000"/>
            </a:solidFill>
            <a:ln w="9525">
              <a:noFill/>
              <a:miter lim="800000"/>
              <a:headEnd/>
              <a:tailEnd/>
            </a:ln>
          </p:spPr>
          <p:txBody>
            <a:bodyPr wrap="none">
              <a:spAutoFit/>
            </a:bodyPr>
            <a:lstStyle/>
            <a:p>
              <a:pPr marL="0" marR="0" lvl="0" indent="0" algn="l" defTabSz="1600200" rtl="0" eaLnBrk="1" fontAlgn="auto" latinLnBrk="0" hangingPunct="1">
                <a:lnSpc>
                  <a:spcPct val="90000"/>
                </a:lnSpc>
                <a:spcBef>
                  <a:spcPts val="0"/>
                </a:spcBef>
                <a:spcAft>
                  <a:spcPct val="35000"/>
                </a:spcAft>
                <a:buClrTx/>
                <a:buSzTx/>
                <a:buFontTx/>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Verdana" panose="020B0604030504040204" pitchFamily="34" charset="0"/>
                  <a:cs typeface="Arial" panose="020B0604020202020204" pitchFamily="34" charset="0"/>
                </a:rPr>
                <a:t>$ 414,000,000</a:t>
              </a:r>
            </a:p>
          </p:txBody>
        </p:sp>
        <p:pic>
          <p:nvPicPr>
            <p:cNvPr id="7" name="Picture 11" descr="AFG_box.jpg"/>
            <p:cNvPicPr>
              <a:picLocks noChangeAspect="1"/>
            </p:cNvPicPr>
            <p:nvPr/>
          </p:nvPicPr>
          <p:blipFill>
            <a:blip r:embed="rId2" cstate="print"/>
            <a:srcRect/>
            <a:stretch>
              <a:fillRect/>
            </a:stretch>
          </p:blipFill>
          <p:spPr bwMode="auto">
            <a:xfrm>
              <a:off x="533400" y="1524000"/>
              <a:ext cx="1086555" cy="1047749"/>
            </a:xfrm>
            <a:prstGeom prst="rect">
              <a:avLst/>
            </a:prstGeom>
            <a:grpFill/>
            <a:ln w="9525">
              <a:noFill/>
              <a:miter lim="800000"/>
              <a:headEnd/>
              <a:tailEnd/>
            </a:ln>
          </p:spPr>
        </p:pic>
      </p:grpSp>
      <p:grpSp>
        <p:nvGrpSpPr>
          <p:cNvPr id="8" name="Group 23"/>
          <p:cNvGrpSpPr>
            <a:grpSpLocks/>
          </p:cNvGrpSpPr>
          <p:nvPr/>
        </p:nvGrpSpPr>
        <p:grpSpPr bwMode="auto">
          <a:xfrm>
            <a:off x="3376790" y="3122507"/>
            <a:ext cx="6245679" cy="1219200"/>
            <a:chOff x="1619724" y="2971800"/>
            <a:chExt cx="6172199" cy="1219200"/>
          </a:xfrm>
          <a:solidFill>
            <a:srgbClr val="002060"/>
          </a:solidFill>
        </p:grpSpPr>
        <p:sp>
          <p:nvSpPr>
            <p:cNvPr id="9" name="Rectangle 8"/>
            <p:cNvSpPr/>
            <p:nvPr/>
          </p:nvSpPr>
          <p:spPr>
            <a:xfrm>
              <a:off x="1619724" y="2971800"/>
              <a:ext cx="6172199" cy="12192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sp>
        <p:sp>
          <p:nvSpPr>
            <p:cNvPr id="10" name="Rectangle 13"/>
            <p:cNvSpPr>
              <a:spLocks noChangeArrowheads="1"/>
            </p:cNvSpPr>
            <p:nvPr/>
          </p:nvSpPr>
          <p:spPr bwMode="auto">
            <a:xfrm>
              <a:off x="3181575" y="3276408"/>
              <a:ext cx="3097317" cy="590931"/>
            </a:xfrm>
            <a:prstGeom prst="rect">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wrap="none">
              <a:spAutoFit/>
            </a:bodyPr>
            <a:lstStyle/>
            <a:p>
              <a:pPr marL="0" marR="0" lvl="0" indent="0" algn="l" defTabSz="1600200" rtl="0" eaLnBrk="1" fontAlgn="auto" latinLnBrk="0" hangingPunct="1">
                <a:lnSpc>
                  <a:spcPct val="90000"/>
                </a:lnSpc>
                <a:spcBef>
                  <a:spcPts val="0"/>
                </a:spcBef>
                <a:spcAft>
                  <a:spcPct val="35000"/>
                </a:spcAft>
                <a:buClrTx/>
                <a:buSzTx/>
                <a:buFontTx/>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Verdana" panose="020B0604030504040204" pitchFamily="34" charset="0"/>
                  <a:cs typeface="Arial" panose="020B0604020202020204" pitchFamily="34" charset="0"/>
                </a:rPr>
                <a:t>$ </a:t>
              </a:r>
              <a:r>
                <a:rPr lang="en-US" sz="3600" dirty="0">
                  <a:solidFill>
                    <a:srgbClr val="FFFFFF"/>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56</a:t>
              </a: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Verdana" panose="020B0604030504040204" pitchFamily="34" charset="0"/>
                  <a:cs typeface="Arial" panose="020B0604020202020204" pitchFamily="34" charset="0"/>
                </a:rPr>
                <a:t>0,000,000</a:t>
              </a:r>
            </a:p>
          </p:txBody>
        </p:sp>
        <p:pic>
          <p:nvPicPr>
            <p:cNvPr id="11" name="Picture 14" descr="AFG_box.jpg"/>
            <p:cNvPicPr>
              <a:picLocks noChangeAspect="1"/>
            </p:cNvPicPr>
            <p:nvPr/>
          </p:nvPicPr>
          <p:blipFill>
            <a:blip r:embed="rId3" cstate="print"/>
            <a:srcRect/>
            <a:stretch>
              <a:fillRect/>
            </a:stretch>
          </p:blipFill>
          <p:spPr bwMode="auto">
            <a:xfrm>
              <a:off x="1676401" y="3048000"/>
              <a:ext cx="1086554" cy="1047749"/>
            </a:xfrm>
            <a:prstGeom prst="rect">
              <a:avLst/>
            </a:prstGeom>
            <a:solidFill>
              <a:srgbClr val="C00000"/>
            </a:solidFill>
            <a:ln>
              <a:noFill/>
            </a:ln>
          </p:spPr>
        </p:pic>
      </p:grpSp>
      <p:grpSp>
        <p:nvGrpSpPr>
          <p:cNvPr id="12" name="Group 25"/>
          <p:cNvGrpSpPr>
            <a:grpSpLocks/>
          </p:cNvGrpSpPr>
          <p:nvPr/>
        </p:nvGrpSpPr>
        <p:grpSpPr bwMode="auto">
          <a:xfrm>
            <a:off x="4278250" y="4646315"/>
            <a:ext cx="6172200" cy="1219200"/>
            <a:chOff x="2715764" y="4495608"/>
            <a:chExt cx="6172199" cy="1219200"/>
          </a:xfrm>
          <a:solidFill>
            <a:srgbClr val="1E578E"/>
          </a:solidFill>
        </p:grpSpPr>
        <p:sp>
          <p:nvSpPr>
            <p:cNvPr id="13" name="Rectangle 12"/>
            <p:cNvSpPr/>
            <p:nvPr/>
          </p:nvSpPr>
          <p:spPr>
            <a:xfrm>
              <a:off x="2715764" y="4495608"/>
              <a:ext cx="6172199" cy="1219200"/>
            </a:xfrm>
            <a:prstGeom prst="rect">
              <a:avLst/>
            </a:prstGeom>
            <a:solidFill>
              <a:srgbClr val="C00000"/>
            </a:solidFill>
          </p:spPr>
          <p:style>
            <a:lnRef idx="0">
              <a:schemeClr val="accent2"/>
            </a:lnRef>
            <a:fillRef idx="3">
              <a:schemeClr val="accent2"/>
            </a:fillRef>
            <a:effectRef idx="3">
              <a:schemeClr val="accent2"/>
            </a:effectRef>
            <a:fontRef idx="minor">
              <a:schemeClr val="lt1"/>
            </a:fontRef>
          </p:style>
        </p:sp>
        <p:sp>
          <p:nvSpPr>
            <p:cNvPr id="14" name="Rectangle 18"/>
            <p:cNvSpPr>
              <a:spLocks noChangeArrowheads="1"/>
            </p:cNvSpPr>
            <p:nvPr/>
          </p:nvSpPr>
          <p:spPr bwMode="auto">
            <a:xfrm>
              <a:off x="4541902" y="4809742"/>
              <a:ext cx="2877711" cy="590931"/>
            </a:xfrm>
            <a:prstGeom prst="rect">
              <a:avLst/>
            </a:prstGeom>
            <a:solidFill>
              <a:srgbClr val="C00000"/>
            </a:solidFill>
            <a:ln>
              <a:noFill/>
            </a:ln>
          </p:spPr>
          <p:style>
            <a:lnRef idx="2">
              <a:schemeClr val="dk1">
                <a:shade val="50000"/>
              </a:schemeClr>
            </a:lnRef>
            <a:fillRef idx="1">
              <a:schemeClr val="dk1"/>
            </a:fillRef>
            <a:effectRef idx="0">
              <a:schemeClr val="dk1"/>
            </a:effectRef>
            <a:fontRef idx="minor">
              <a:schemeClr val="lt1"/>
            </a:fontRef>
          </p:style>
          <p:txBody>
            <a:bodyPr wrap="none">
              <a:spAutoFit/>
            </a:bodyPr>
            <a:lstStyle/>
            <a:p>
              <a:pPr marL="0" marR="0" lvl="0" indent="0" algn="l" defTabSz="1600200" rtl="0" eaLnBrk="1" fontAlgn="auto" latinLnBrk="0" hangingPunct="1">
                <a:lnSpc>
                  <a:spcPct val="90000"/>
                </a:lnSpc>
                <a:spcBef>
                  <a:spcPts val="0"/>
                </a:spcBef>
                <a:spcAft>
                  <a:spcPct val="35000"/>
                </a:spcAft>
                <a:buClrTx/>
                <a:buSzTx/>
                <a:buFontTx/>
                <a:buNone/>
                <a:tabLst/>
                <a:defRPr/>
              </a:pP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Verdana" panose="020B0604030504040204" pitchFamily="34" charset="0"/>
                  <a:cs typeface="Arial" panose="020B0604020202020204" pitchFamily="34" charset="0"/>
                </a:rPr>
                <a:t>$ </a:t>
              </a:r>
              <a:r>
                <a:rPr lang="en-US" sz="3600" dirty="0">
                  <a:solidFill>
                    <a:srgbClr val="FFFFFF"/>
                  </a:solidFill>
                  <a:effectLst>
                    <a:outerShdw blurRad="38100" dist="38100" dir="2700000" algn="tl">
                      <a:srgbClr val="000000">
                        <a:alpha val="43137"/>
                      </a:srgbClr>
                    </a:outerShdw>
                  </a:effectLst>
                  <a:latin typeface="Arial" panose="020B0604020202020204" pitchFamily="34" charset="0"/>
                  <a:ea typeface="Verdana" panose="020B0604030504040204" pitchFamily="34" charset="0"/>
                  <a:cs typeface="Arial" panose="020B0604020202020204" pitchFamily="34" charset="0"/>
                </a:rPr>
                <a:t>46</a:t>
              </a:r>
              <a:r>
                <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Verdana" panose="020B0604030504040204" pitchFamily="34" charset="0"/>
                  <a:cs typeface="Arial" panose="020B0604020202020204" pitchFamily="34" charset="0"/>
                </a:rPr>
                <a:t>,000,000</a:t>
              </a:r>
            </a:p>
          </p:txBody>
        </p:sp>
        <p:pic>
          <p:nvPicPr>
            <p:cNvPr id="15" name="Picture 20" descr="AFG_box.jpg"/>
            <p:cNvPicPr>
              <a:picLocks noChangeAspect="1"/>
            </p:cNvPicPr>
            <p:nvPr/>
          </p:nvPicPr>
          <p:blipFill>
            <a:blip r:embed="rId4" cstate="print"/>
            <a:srcRect/>
            <a:stretch>
              <a:fillRect/>
            </a:stretch>
          </p:blipFill>
          <p:spPr bwMode="auto">
            <a:xfrm>
              <a:off x="2819401" y="4572000"/>
              <a:ext cx="1086554" cy="1047749"/>
            </a:xfrm>
            <a:prstGeom prst="rect">
              <a:avLst/>
            </a:prstGeom>
            <a:solidFill>
              <a:srgbClr val="C00000"/>
            </a:solidFill>
          </p:spPr>
        </p:pic>
      </p:grpSp>
      <p:sp>
        <p:nvSpPr>
          <p:cNvPr id="16" name="Footer Placeholder 15">
            <a:extLst>
              <a:ext uri="{FF2B5EF4-FFF2-40B4-BE49-F238E27FC236}">
                <a16:creationId xmlns:a16="http://schemas.microsoft.com/office/drawing/2014/main" id="{70A754A7-F481-48A5-8C01-0F27E94DBB16}"/>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2944465144"/>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p:txBody>
          <a:bodyPr/>
          <a:lstStyle/>
          <a:p>
            <a:r>
              <a:rPr lang="en-US" altLang="en-US" sz="2800" dirty="0"/>
              <a:t>PPE being replaced must be </a:t>
            </a:r>
            <a:r>
              <a:rPr lang="en-US" altLang="en-US" sz="2800" b="1" dirty="0">
                <a:effectLst>
                  <a:outerShdw blurRad="38100" dist="38100" dir="2700000" algn="tl">
                    <a:srgbClr val="000000">
                      <a:alpha val="43137"/>
                    </a:srgbClr>
                  </a:outerShdw>
                </a:effectLst>
              </a:rPr>
              <a:t>10 years old or older</a:t>
            </a:r>
            <a:r>
              <a:rPr lang="en-US" altLang="en-US" sz="2800" dirty="0"/>
              <a:t>.</a:t>
            </a:r>
          </a:p>
          <a:p>
            <a:r>
              <a:rPr lang="en-US" altLang="en-US" sz="2800" dirty="0"/>
              <a:t>SCBA must be 10 years old or older </a:t>
            </a:r>
            <a:r>
              <a:rPr lang="en-US" altLang="en-US" sz="2800" b="1" dirty="0">
                <a:effectLst>
                  <a:outerShdw blurRad="38100" dist="38100" dir="2700000" algn="tl">
                    <a:srgbClr val="000000">
                      <a:alpha val="43137"/>
                    </a:srgbClr>
                  </a:outerShdw>
                </a:effectLst>
              </a:rPr>
              <a:t>and</a:t>
            </a:r>
            <a:r>
              <a:rPr lang="en-US" altLang="en-US" sz="2800" dirty="0"/>
              <a:t> compliant with the 2007 Edition of NFPA</a:t>
            </a:r>
            <a:r>
              <a:rPr lang="en-US" altLang="en-US" sz="2800" baseline="30000" dirty="0"/>
              <a:t>®</a:t>
            </a:r>
            <a:r>
              <a:rPr lang="en-US" altLang="en-US" sz="2800" dirty="0"/>
              <a:t> 1981 or </a:t>
            </a:r>
            <a:r>
              <a:rPr lang="en-US" altLang="en-US" sz="2800" b="1" dirty="0">
                <a:effectLst>
                  <a:outerShdw blurRad="38100" dist="38100" dir="2700000" algn="tl">
                    <a:srgbClr val="000000">
                      <a:alpha val="43137"/>
                    </a:srgbClr>
                  </a:outerShdw>
                </a:effectLst>
              </a:rPr>
              <a:t>older</a:t>
            </a:r>
            <a:r>
              <a:rPr lang="en-US" altLang="en-US" sz="2800" dirty="0"/>
              <a:t>.</a:t>
            </a:r>
            <a:endParaRPr lang="en-US" sz="2800" dirty="0"/>
          </a:p>
          <a:p>
            <a:r>
              <a:rPr lang="en-US" sz="2800" dirty="0"/>
              <a:t>FEMA will </a:t>
            </a:r>
            <a:r>
              <a:rPr lang="en-US" sz="2800" b="1" dirty="0">
                <a:effectLst>
                  <a:outerShdw blurRad="38100" dist="38100" dir="2700000" algn="tl">
                    <a:srgbClr val="000000">
                      <a:alpha val="43137"/>
                    </a:srgbClr>
                  </a:outerShdw>
                </a:effectLst>
              </a:rPr>
              <a:t>not</a:t>
            </a:r>
            <a:r>
              <a:rPr lang="en-US" sz="2800" dirty="0"/>
              <a:t> fund second set of gear.</a:t>
            </a:r>
          </a:p>
          <a:p>
            <a:r>
              <a:rPr lang="en-US" altLang="en-US" sz="2800" b="1" dirty="0"/>
              <a:t>If you wear it – it is considered PPE </a:t>
            </a:r>
            <a:r>
              <a:rPr lang="en-US" altLang="en-US" sz="2800" dirty="0"/>
              <a:t>and applied for under PPE.</a:t>
            </a:r>
            <a:endParaRPr lang="en-US" sz="2800" dirty="0"/>
          </a:p>
        </p:txBody>
      </p:sp>
      <p:sp>
        <p:nvSpPr>
          <p:cNvPr id="2" name="Title 1"/>
          <p:cNvSpPr>
            <a:spLocks noGrp="1"/>
          </p:cNvSpPr>
          <p:nvPr>
            <p:ph type="title"/>
          </p:nvPr>
        </p:nvSpPr>
        <p:spPr/>
        <p:txBody>
          <a:bodyPr/>
          <a:lstStyle/>
          <a:p>
            <a:r>
              <a:rPr lang="en-US" altLang="en-US" dirty="0"/>
              <a:t>Personal Protective Equipment</a:t>
            </a:r>
            <a:endParaRPr lang="en-US" dirty="0"/>
          </a:p>
        </p:txBody>
      </p:sp>
      <p:sp>
        <p:nvSpPr>
          <p:cNvPr id="4" name="AutoShape 2" descr="Image result for scb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scba"/>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6" descr="Image result for scba">
            <a:extLst>
              <a:ext uri="{FF2B5EF4-FFF2-40B4-BE49-F238E27FC236}">
                <a16:creationId xmlns:a16="http://schemas.microsoft.com/office/drawing/2014/main" id="{1CCDE23B-0675-4497-923E-CAC8E6D3E834}"/>
              </a:ext>
            </a:extLst>
          </p:cNvPr>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l="17294" r="17294"/>
          <a:stretch>
            <a:fillRect/>
          </a:stretch>
        </p:blipFill>
        <p:spPr bwMode="auto">
          <a:xfrm>
            <a:off x="7700963" y="1096963"/>
            <a:ext cx="3957637" cy="4743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80D05ED1-7AF6-4F15-99AA-C9A04517865D}"/>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3791187427"/>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1200"/>
              </a:spcAft>
            </a:pPr>
            <a:r>
              <a:rPr lang="en-US" dirty="0"/>
              <a:t>Must offer, or plan to offer, all five of the following Priority 1 activities: </a:t>
            </a:r>
          </a:p>
          <a:p>
            <a:pPr lvl="1">
              <a:spcAft>
                <a:spcPts val="1200"/>
              </a:spcAft>
            </a:pPr>
            <a:r>
              <a:rPr lang="en-US" dirty="0"/>
              <a:t>Periodic health screenings</a:t>
            </a:r>
          </a:p>
          <a:p>
            <a:pPr lvl="1">
              <a:spcAft>
                <a:spcPts val="1200"/>
              </a:spcAft>
            </a:pPr>
            <a:r>
              <a:rPr lang="en-US" dirty="0"/>
              <a:t>Entry physical examinations</a:t>
            </a:r>
          </a:p>
          <a:p>
            <a:pPr lvl="1">
              <a:spcAft>
                <a:spcPts val="1200"/>
              </a:spcAft>
            </a:pPr>
            <a:r>
              <a:rPr lang="en-US" dirty="0"/>
              <a:t>Immunizations</a:t>
            </a:r>
          </a:p>
          <a:p>
            <a:pPr lvl="1">
              <a:spcAft>
                <a:spcPts val="1200"/>
              </a:spcAft>
            </a:pPr>
            <a:r>
              <a:rPr lang="en-US" dirty="0"/>
              <a:t>Behavioral health programs</a:t>
            </a:r>
          </a:p>
          <a:p>
            <a:pPr lvl="1"/>
            <a:r>
              <a:rPr lang="en-US" dirty="0"/>
              <a:t>Cancer Screenings</a:t>
            </a:r>
          </a:p>
          <a:p>
            <a:r>
              <a:rPr lang="en-US" dirty="0"/>
              <a:t>Eligible for Micro Grant option.</a:t>
            </a:r>
          </a:p>
          <a:p>
            <a:endParaRPr lang="en-US" dirty="0"/>
          </a:p>
        </p:txBody>
      </p:sp>
      <p:sp>
        <p:nvSpPr>
          <p:cNvPr id="2" name="Title 1"/>
          <p:cNvSpPr>
            <a:spLocks noGrp="1"/>
          </p:cNvSpPr>
          <p:nvPr>
            <p:ph type="title"/>
          </p:nvPr>
        </p:nvSpPr>
        <p:spPr/>
        <p:txBody>
          <a:bodyPr/>
          <a:lstStyle/>
          <a:p>
            <a:r>
              <a:rPr lang="en-US" dirty="0"/>
              <a:t>Wellness and Fitness Priority 1</a:t>
            </a:r>
          </a:p>
        </p:txBody>
      </p:sp>
      <p:sp>
        <p:nvSpPr>
          <p:cNvPr id="5" name="Footer Placeholder 4">
            <a:extLst>
              <a:ext uri="{FF2B5EF4-FFF2-40B4-BE49-F238E27FC236}">
                <a16:creationId xmlns:a16="http://schemas.microsoft.com/office/drawing/2014/main" id="{04A14A6E-A2C9-4D40-A91F-EF2BB37A3925}"/>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131586255"/>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1200"/>
              </a:spcAft>
            </a:pPr>
            <a:r>
              <a:rPr lang="en-US" dirty="0"/>
              <a:t>Candidate Physical Ability Evaluation (CPAT)</a:t>
            </a:r>
          </a:p>
          <a:p>
            <a:pPr>
              <a:spcAft>
                <a:spcPts val="1200"/>
              </a:spcAft>
            </a:pPr>
            <a:r>
              <a:rPr lang="en-US" dirty="0"/>
              <a:t>Formal fitness and injury prevention program/equipment</a:t>
            </a:r>
          </a:p>
          <a:p>
            <a:pPr>
              <a:spcAft>
                <a:spcPts val="1200"/>
              </a:spcAft>
            </a:pPr>
            <a:r>
              <a:rPr lang="en-US" dirty="0"/>
              <a:t>Injury/illness rehab program(s)</a:t>
            </a:r>
          </a:p>
          <a:p>
            <a:pPr>
              <a:spcAft>
                <a:spcPts val="1200"/>
              </a:spcAft>
            </a:pPr>
            <a:r>
              <a:rPr lang="en-US" dirty="0"/>
              <a:t>IAFF or IAFC Peer Fitness Trainer programs</a:t>
            </a:r>
          </a:p>
          <a:p>
            <a:pPr lvl="1"/>
            <a:r>
              <a:rPr lang="en-US" dirty="0"/>
              <a:t>NFPA</a:t>
            </a:r>
            <a:r>
              <a:rPr lang="en-US" baseline="30000" dirty="0"/>
              <a:t>®</a:t>
            </a:r>
            <a:r>
              <a:rPr lang="en-US" dirty="0"/>
              <a:t> 1583 compliant</a:t>
            </a:r>
          </a:p>
          <a:p>
            <a:pPr marL="0" indent="0">
              <a:buNone/>
            </a:pPr>
            <a:r>
              <a:rPr lang="en-US" b="1" dirty="0"/>
              <a:t>Simultaneous requests for Priority 1 and 2 activities will be a lower priority than requests for the five Priority 1 activities.</a:t>
            </a:r>
          </a:p>
          <a:p>
            <a:endParaRPr lang="en-US" dirty="0"/>
          </a:p>
        </p:txBody>
      </p:sp>
      <p:sp>
        <p:nvSpPr>
          <p:cNvPr id="2" name="Title 1"/>
          <p:cNvSpPr>
            <a:spLocks noGrp="1"/>
          </p:cNvSpPr>
          <p:nvPr>
            <p:ph type="title"/>
          </p:nvPr>
        </p:nvSpPr>
        <p:spPr/>
        <p:txBody>
          <a:bodyPr/>
          <a:lstStyle/>
          <a:p>
            <a:r>
              <a:rPr lang="en-US" dirty="0"/>
              <a:t>Wellness and Fitness Priority II</a:t>
            </a:r>
          </a:p>
        </p:txBody>
      </p:sp>
      <p:sp>
        <p:nvSpPr>
          <p:cNvPr id="5" name="Footer Placeholder 4">
            <a:extLst>
              <a:ext uri="{FF2B5EF4-FFF2-40B4-BE49-F238E27FC236}">
                <a16:creationId xmlns:a16="http://schemas.microsoft.com/office/drawing/2014/main" id="{7F16C767-DCD7-43FC-89A6-2F67CF8A42D6}"/>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3993914967"/>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1200"/>
              </a:spcAft>
            </a:pPr>
            <a:r>
              <a:rPr lang="en-US" dirty="0"/>
              <a:t>Program priorities</a:t>
            </a:r>
          </a:p>
          <a:p>
            <a:pPr lvl="1"/>
            <a:r>
              <a:rPr lang="en-US" dirty="0"/>
              <a:t>Requests for direct source-capture exhaust systems, sprinkler and smoke/fire alarm systems</a:t>
            </a:r>
          </a:p>
          <a:p>
            <a:pPr lvl="1"/>
            <a:r>
              <a:rPr lang="en-US" dirty="0"/>
              <a:t>Stations with sleeping quarters and occupied 24/7</a:t>
            </a:r>
          </a:p>
          <a:p>
            <a:pPr>
              <a:spcAft>
                <a:spcPts val="1200"/>
              </a:spcAft>
            </a:pPr>
            <a:r>
              <a:rPr lang="en-US" dirty="0"/>
              <a:t>Additional considerations</a:t>
            </a:r>
          </a:p>
          <a:p>
            <a:pPr lvl="1"/>
            <a:r>
              <a:rPr lang="en-US" dirty="0"/>
              <a:t>$100,000 maximum per station</a:t>
            </a:r>
          </a:p>
          <a:p>
            <a:r>
              <a:rPr lang="en-US" dirty="0"/>
              <a:t>No construction</a:t>
            </a:r>
          </a:p>
          <a:p>
            <a:endParaRPr lang="en-US" dirty="0"/>
          </a:p>
        </p:txBody>
      </p:sp>
      <p:sp>
        <p:nvSpPr>
          <p:cNvPr id="2" name="Title 1"/>
          <p:cNvSpPr>
            <a:spLocks noGrp="1"/>
          </p:cNvSpPr>
          <p:nvPr>
            <p:ph type="title"/>
          </p:nvPr>
        </p:nvSpPr>
        <p:spPr/>
        <p:txBody>
          <a:bodyPr/>
          <a:lstStyle/>
          <a:p>
            <a:r>
              <a:rPr lang="en-US" dirty="0"/>
              <a:t>Modification to Facilities</a:t>
            </a:r>
          </a:p>
        </p:txBody>
      </p:sp>
      <p:sp>
        <p:nvSpPr>
          <p:cNvPr id="4" name="TextBox 12"/>
          <p:cNvSpPr txBox="1">
            <a:spLocks noChangeArrowheads="1"/>
          </p:cNvSpPr>
          <p:nvPr/>
        </p:nvSpPr>
        <p:spPr bwMode="auto">
          <a:xfrm>
            <a:off x="7772400" y="4724400"/>
            <a:ext cx="2590800" cy="400110"/>
          </a:xfrm>
          <a:prstGeom prst="rect">
            <a:avLst/>
          </a:prstGeom>
          <a:noFill/>
          <a:ln w="9525">
            <a:noFill/>
            <a:miter lim="800000"/>
            <a:headEnd/>
            <a:tailEnd/>
          </a:ln>
        </p:spPr>
        <p:txBody>
          <a:bodyPr>
            <a:spAutoFit/>
          </a:bodyPr>
          <a:lstStyle/>
          <a:p>
            <a:endParaRPr lang="en-US" sz="2000" dirty="0">
              <a:solidFill>
                <a:srgbClr val="FF0000"/>
              </a:solidFill>
              <a:effectLst>
                <a:outerShdw blurRad="38100" dist="38100" dir="2700000" algn="tl">
                  <a:srgbClr val="000000">
                    <a:alpha val="43137"/>
                  </a:srgbClr>
                </a:outerShdw>
              </a:effectLst>
              <a:latin typeface="+mj-lt"/>
              <a:ea typeface="Verdana" panose="020B0604030504040204" pitchFamily="34" charset="0"/>
              <a:cs typeface="Verdana" panose="020B0604030504040204" pitchFamily="34" charset="0"/>
            </a:endParaRPr>
          </a:p>
        </p:txBody>
      </p:sp>
      <p:pic>
        <p:nvPicPr>
          <p:cNvPr id="4100" name="Picture 4" descr="Image result for fire station exhaust removal syste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1613" y="3493008"/>
            <a:ext cx="3692373" cy="24627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539B75F-E440-4C49-ABDD-2647375CBF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143000"/>
            <a:ext cx="457200" cy="457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Footer Placeholder 5">
            <a:extLst>
              <a:ext uri="{FF2B5EF4-FFF2-40B4-BE49-F238E27FC236}">
                <a16:creationId xmlns:a16="http://schemas.microsoft.com/office/drawing/2014/main" id="{A8840828-D719-4EDA-9083-8762CE731EE8}"/>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49897253"/>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No modification may involve changing the footprint or profile of a structure.</a:t>
            </a:r>
          </a:p>
          <a:p>
            <a:r>
              <a:rPr lang="en-US" dirty="0"/>
              <a:t>Grants will </a:t>
            </a:r>
            <a:r>
              <a:rPr lang="en-US" b="1" dirty="0">
                <a:effectLst>
                  <a:outerShdw blurRad="38100" dist="38100" dir="2700000" algn="tl">
                    <a:srgbClr val="000000">
                      <a:alpha val="43137"/>
                    </a:srgbClr>
                  </a:outerShdw>
                </a:effectLst>
              </a:rPr>
              <a:t>not</a:t>
            </a:r>
            <a:r>
              <a:rPr lang="en-US" dirty="0"/>
              <a:t> be provided to modify buildings constructed </a:t>
            </a:r>
            <a:r>
              <a:rPr lang="en-US" b="1" dirty="0">
                <a:effectLst>
                  <a:outerShdw blurRad="38100" dist="38100" dir="2700000" algn="tl">
                    <a:srgbClr val="000000">
                      <a:alpha val="43137"/>
                    </a:srgbClr>
                  </a:outerShdw>
                </a:effectLst>
              </a:rPr>
              <a:t>after</a:t>
            </a:r>
            <a:r>
              <a:rPr lang="en-US" dirty="0"/>
              <a:t> 2003.</a:t>
            </a:r>
          </a:p>
        </p:txBody>
      </p:sp>
      <p:sp>
        <p:nvSpPr>
          <p:cNvPr id="2" name="Title 1"/>
          <p:cNvSpPr>
            <a:spLocks noGrp="1"/>
          </p:cNvSpPr>
          <p:nvPr>
            <p:ph type="title"/>
          </p:nvPr>
        </p:nvSpPr>
        <p:spPr/>
        <p:txBody>
          <a:bodyPr/>
          <a:lstStyle/>
          <a:p>
            <a:r>
              <a:rPr lang="en-US" dirty="0"/>
              <a:t>Modification to Facilities</a:t>
            </a:r>
          </a:p>
        </p:txBody>
      </p:sp>
      <p:sp>
        <p:nvSpPr>
          <p:cNvPr id="5" name="Footer Placeholder 4">
            <a:extLst>
              <a:ext uri="{FF2B5EF4-FFF2-40B4-BE49-F238E27FC236}">
                <a16:creationId xmlns:a16="http://schemas.microsoft.com/office/drawing/2014/main" id="{34428272-E6AD-4726-B506-80797A276EA5}"/>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3038136913"/>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Can include training instruction costs, training equipment costs, and costs to pay/backfill members to attend training.</a:t>
            </a:r>
          </a:p>
          <a:p>
            <a:r>
              <a:rPr lang="en-US" dirty="0"/>
              <a:t>Training projects must benefit the highest percentage of personnel within a fire department and be open to other departments in the region = </a:t>
            </a:r>
            <a:r>
              <a:rPr lang="en-US" b="1" dirty="0">
                <a:effectLst>
                  <a:outerShdw blurRad="38100" dist="38100" dir="2700000" algn="tl">
                    <a:srgbClr val="000000">
                      <a:alpha val="43137"/>
                    </a:srgbClr>
                  </a:outerShdw>
                </a:effectLst>
              </a:rPr>
              <a:t>high priority</a:t>
            </a:r>
            <a:r>
              <a:rPr lang="en-US" dirty="0"/>
              <a:t>.</a:t>
            </a:r>
          </a:p>
          <a:p>
            <a:r>
              <a:rPr lang="en-US" dirty="0"/>
              <a:t>Training for PPE or equipment must be requested with PPE or equipment as additional funding. </a:t>
            </a:r>
          </a:p>
          <a:p>
            <a:endParaRPr lang="en-US" dirty="0"/>
          </a:p>
        </p:txBody>
      </p:sp>
      <p:sp>
        <p:nvSpPr>
          <p:cNvPr id="2" name="Title 1"/>
          <p:cNvSpPr>
            <a:spLocks noGrp="1"/>
          </p:cNvSpPr>
          <p:nvPr>
            <p:ph type="title"/>
          </p:nvPr>
        </p:nvSpPr>
        <p:spPr/>
        <p:txBody>
          <a:bodyPr/>
          <a:lstStyle/>
          <a:p>
            <a:r>
              <a:rPr lang="en-US" dirty="0"/>
              <a:t>AFG Training</a:t>
            </a:r>
          </a:p>
        </p:txBody>
      </p:sp>
      <p:sp>
        <p:nvSpPr>
          <p:cNvPr id="5" name="Footer Placeholder 4">
            <a:extLst>
              <a:ext uri="{FF2B5EF4-FFF2-40B4-BE49-F238E27FC236}">
                <a16:creationId xmlns:a16="http://schemas.microsoft.com/office/drawing/2014/main" id="{1945C81B-4A0A-4F21-9F15-0862CF27FEC6}"/>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2927600373"/>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D562D9-8E1C-49CB-BDB2-378A8FFCC6C9}"/>
              </a:ext>
            </a:extLst>
          </p:cNvPr>
          <p:cNvSpPr>
            <a:spLocks noGrp="1"/>
          </p:cNvSpPr>
          <p:nvPr>
            <p:ph idx="1"/>
          </p:nvPr>
        </p:nvSpPr>
        <p:spPr/>
        <p:txBody>
          <a:bodyPr/>
          <a:lstStyle/>
          <a:p>
            <a:pPr>
              <a:spcAft>
                <a:spcPts val="600"/>
              </a:spcAft>
            </a:pPr>
            <a:r>
              <a:rPr lang="en-US" altLang="en-US" sz="2800" dirty="0"/>
              <a:t>Instructor-led training programs</a:t>
            </a:r>
          </a:p>
          <a:p>
            <a:pPr>
              <a:spcAft>
                <a:spcPts val="600"/>
              </a:spcAft>
            </a:pPr>
            <a:r>
              <a:rPr lang="en-US" altLang="en-US" sz="2800" dirty="0"/>
              <a:t>Training programs that will result in attendees receiving a national or state certification</a:t>
            </a:r>
          </a:p>
          <a:p>
            <a:pPr>
              <a:spcAft>
                <a:spcPts val="600"/>
              </a:spcAft>
            </a:pPr>
            <a:r>
              <a:rPr lang="en-US" altLang="en-US" sz="2800" dirty="0"/>
              <a:t>Training that brings department into compliance with NFPA</a:t>
            </a:r>
            <a:r>
              <a:rPr lang="en-US" altLang="en-US" sz="2800" baseline="30000" dirty="0"/>
              <a:t>® </a:t>
            </a:r>
            <a:r>
              <a:rPr lang="en-US" altLang="en-US" sz="2800" dirty="0"/>
              <a:t>or other national standards</a:t>
            </a:r>
          </a:p>
          <a:p>
            <a:pPr>
              <a:spcAft>
                <a:spcPts val="600"/>
              </a:spcAft>
            </a:pPr>
            <a:r>
              <a:rPr lang="en-US" altLang="en-US" sz="2800" dirty="0"/>
              <a:t>Training projects that benefit the highest percentage of personnel within a fire department and are open to other departments in the region</a:t>
            </a:r>
          </a:p>
          <a:p>
            <a:pPr>
              <a:spcAft>
                <a:spcPts val="600"/>
              </a:spcAft>
            </a:pPr>
            <a:r>
              <a:rPr lang="en-US" altLang="en-US" sz="2800" dirty="0"/>
              <a:t>Training priorities MAY change between:</a:t>
            </a:r>
          </a:p>
          <a:p>
            <a:pPr lvl="1">
              <a:spcAft>
                <a:spcPts val="600"/>
              </a:spcAft>
            </a:pPr>
            <a:r>
              <a:rPr lang="en-US" altLang="en-US" sz="2400" dirty="0"/>
              <a:t>Urban – Suburban – Rural</a:t>
            </a:r>
            <a:endParaRPr lang="en-US" sz="2400" dirty="0"/>
          </a:p>
        </p:txBody>
      </p:sp>
      <p:sp>
        <p:nvSpPr>
          <p:cNvPr id="3" name="Title 2">
            <a:extLst>
              <a:ext uri="{FF2B5EF4-FFF2-40B4-BE49-F238E27FC236}">
                <a16:creationId xmlns:a16="http://schemas.microsoft.com/office/drawing/2014/main" id="{301FA956-625E-49DC-A4CE-EF71A10F4101}"/>
              </a:ext>
            </a:extLst>
          </p:cNvPr>
          <p:cNvSpPr>
            <a:spLocks noGrp="1"/>
          </p:cNvSpPr>
          <p:nvPr>
            <p:ph type="title"/>
          </p:nvPr>
        </p:nvSpPr>
        <p:spPr/>
        <p:txBody>
          <a:bodyPr/>
          <a:lstStyle/>
          <a:p>
            <a:r>
              <a:rPr lang="en-US" dirty="0"/>
              <a:t>AFG Training Priorities</a:t>
            </a:r>
          </a:p>
        </p:txBody>
      </p:sp>
      <p:sp>
        <p:nvSpPr>
          <p:cNvPr id="5" name="Footer Placeholder 4">
            <a:extLst>
              <a:ext uri="{FF2B5EF4-FFF2-40B4-BE49-F238E27FC236}">
                <a16:creationId xmlns:a16="http://schemas.microsoft.com/office/drawing/2014/main" id="{3A666B75-7851-4018-8EB0-F16FC47BB983}"/>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266945264"/>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54438F-BFAB-4C8A-BFA3-56020E3E9D4C}"/>
              </a:ext>
            </a:extLst>
          </p:cNvPr>
          <p:cNvSpPr>
            <a:spLocks noGrp="1"/>
          </p:cNvSpPr>
          <p:nvPr>
            <p:ph sz="half" idx="1"/>
          </p:nvPr>
        </p:nvSpPr>
        <p:spPr>
          <a:xfrm>
            <a:off x="484632" y="2514600"/>
            <a:ext cx="5538537" cy="3532422"/>
          </a:xfrm>
        </p:spPr>
        <p:txBody>
          <a:bodyPr/>
          <a:lstStyle/>
          <a:p>
            <a:pPr lvl="1"/>
            <a:r>
              <a:rPr lang="en-US" altLang="en-US" dirty="0"/>
              <a:t>Firefighter I/II</a:t>
            </a:r>
          </a:p>
          <a:p>
            <a:pPr lvl="1"/>
            <a:r>
              <a:rPr lang="en-US" altLang="en-US" dirty="0"/>
              <a:t>Fire officer</a:t>
            </a:r>
          </a:p>
          <a:p>
            <a:pPr lvl="1"/>
            <a:r>
              <a:rPr lang="en-US" altLang="en-US" dirty="0"/>
              <a:t>Safety officer</a:t>
            </a:r>
          </a:p>
          <a:p>
            <a:pPr lvl="1"/>
            <a:r>
              <a:rPr lang="en-US" altLang="en-US" dirty="0"/>
              <a:t>Fire instructor</a:t>
            </a:r>
          </a:p>
        </p:txBody>
      </p:sp>
      <p:sp>
        <p:nvSpPr>
          <p:cNvPr id="8" name="Content Placeholder 7">
            <a:extLst>
              <a:ext uri="{FF2B5EF4-FFF2-40B4-BE49-F238E27FC236}">
                <a16:creationId xmlns:a16="http://schemas.microsoft.com/office/drawing/2014/main" id="{766A32CF-1C7E-414E-BC68-8352CE77BBCB}"/>
              </a:ext>
            </a:extLst>
          </p:cNvPr>
          <p:cNvSpPr>
            <a:spLocks noGrp="1"/>
          </p:cNvSpPr>
          <p:nvPr>
            <p:ph sz="half" idx="2"/>
          </p:nvPr>
        </p:nvSpPr>
        <p:spPr>
          <a:xfrm>
            <a:off x="4702953" y="2490484"/>
            <a:ext cx="5642811" cy="3472317"/>
          </a:xfrm>
        </p:spPr>
        <p:txBody>
          <a:bodyPr/>
          <a:lstStyle/>
          <a:p>
            <a:pPr marL="685800" lvl="1"/>
            <a:r>
              <a:rPr lang="en-US" altLang="en-US" dirty="0">
                <a:solidFill>
                  <a:prstClr val="black"/>
                </a:solidFill>
              </a:rPr>
              <a:t>RIT</a:t>
            </a:r>
          </a:p>
          <a:p>
            <a:pPr marL="685800" lvl="1"/>
            <a:r>
              <a:rPr lang="en-US" altLang="en-US" dirty="0">
                <a:solidFill>
                  <a:prstClr val="black"/>
                </a:solidFill>
              </a:rPr>
              <a:t>EVOC</a:t>
            </a:r>
          </a:p>
          <a:p>
            <a:pPr marL="685800" lvl="1"/>
            <a:r>
              <a:rPr lang="en-US" altLang="en-US" dirty="0">
                <a:solidFill>
                  <a:prstClr val="black"/>
                </a:solidFill>
              </a:rPr>
              <a:t>Tech / Vehicle Rescue training</a:t>
            </a:r>
          </a:p>
          <a:p>
            <a:pPr marL="685800" lvl="1">
              <a:spcAft>
                <a:spcPts val="0"/>
              </a:spcAft>
            </a:pPr>
            <a:r>
              <a:rPr lang="en-US" altLang="en-US" dirty="0">
                <a:solidFill>
                  <a:prstClr val="black"/>
                </a:solidFill>
              </a:rPr>
              <a:t>EMS</a:t>
            </a:r>
          </a:p>
          <a:p>
            <a:pPr marL="682625" lvl="2" indent="0">
              <a:spcAft>
                <a:spcPts val="0"/>
              </a:spcAft>
              <a:buNone/>
            </a:pPr>
            <a:r>
              <a:rPr lang="en-US" altLang="en-US" dirty="0">
                <a:solidFill>
                  <a:prstClr val="black"/>
                </a:solidFill>
              </a:rPr>
              <a:t>(ALS level = highest priority)</a:t>
            </a:r>
            <a:endParaRPr lang="en-US" dirty="0">
              <a:solidFill>
                <a:prstClr val="black"/>
              </a:solidFill>
            </a:endParaRPr>
          </a:p>
        </p:txBody>
      </p:sp>
      <p:sp>
        <p:nvSpPr>
          <p:cNvPr id="3" name="Title 2">
            <a:extLst>
              <a:ext uri="{FF2B5EF4-FFF2-40B4-BE49-F238E27FC236}">
                <a16:creationId xmlns:a16="http://schemas.microsoft.com/office/drawing/2014/main" id="{9F0E6561-8357-4DE7-88B0-B56458EA0102}"/>
              </a:ext>
            </a:extLst>
          </p:cNvPr>
          <p:cNvSpPr>
            <a:spLocks noGrp="1"/>
          </p:cNvSpPr>
          <p:nvPr>
            <p:ph type="title"/>
          </p:nvPr>
        </p:nvSpPr>
        <p:spPr/>
        <p:txBody>
          <a:bodyPr/>
          <a:lstStyle/>
          <a:p>
            <a:r>
              <a:rPr lang="en-US" dirty="0"/>
              <a:t>Training</a:t>
            </a:r>
          </a:p>
        </p:txBody>
      </p:sp>
      <p:sp>
        <p:nvSpPr>
          <p:cNvPr id="10" name="Content Placeholder 5">
            <a:extLst>
              <a:ext uri="{FF2B5EF4-FFF2-40B4-BE49-F238E27FC236}">
                <a16:creationId xmlns:a16="http://schemas.microsoft.com/office/drawing/2014/main" id="{349FA2DB-CDE1-4A34-9DFD-C31533F34861}"/>
              </a:ext>
            </a:extLst>
          </p:cNvPr>
          <p:cNvSpPr txBox="1">
            <a:spLocks/>
          </p:cNvSpPr>
          <p:nvPr/>
        </p:nvSpPr>
        <p:spPr bwMode="auto">
          <a:xfrm>
            <a:off x="481259" y="1097280"/>
            <a:ext cx="11261562" cy="1180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marR="0" indent="-342900" algn="l" defTabSz="685800" rtl="0" eaLnBrk="0" fontAlgn="base" latinLnBrk="0" hangingPunct="0">
              <a:lnSpc>
                <a:spcPct val="100000"/>
              </a:lnSpc>
              <a:spcBef>
                <a:spcPts val="750"/>
              </a:spcBef>
              <a:spcAft>
                <a:spcPts val="1800"/>
              </a:spcAft>
              <a:buClrTx/>
              <a:buSzTx/>
              <a:buFont typeface="Arial" panose="020B0604020202020204" pitchFamily="34" charset="0"/>
              <a:buChar char="•"/>
              <a:tabLst/>
              <a:defRPr sz="3200" kern="1200">
                <a:solidFill>
                  <a:schemeClr val="tx1"/>
                </a:solidFill>
                <a:latin typeface="Arial" panose="020B0604020202020204" pitchFamily="34" charset="0"/>
                <a:ea typeface="+mn-ea"/>
                <a:cs typeface="Arial" panose="020B0604020202020204" pitchFamily="34" charset="0"/>
              </a:defRPr>
            </a:lvl1pPr>
            <a:lvl2pPr marL="800100" indent="-342900" algn="l" defTabSz="685800" rtl="0" eaLnBrk="0" fontAlgn="base" hangingPunct="0">
              <a:lnSpc>
                <a:spcPct val="100000"/>
              </a:lnSpc>
              <a:spcBef>
                <a:spcPts val="375"/>
              </a:spcBef>
              <a:spcAft>
                <a:spcPts val="180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257300" indent="-342900" algn="l" defTabSz="685800" rtl="0" eaLnBrk="0" fontAlgn="base" hangingPunct="0">
              <a:lnSpc>
                <a:spcPct val="100000"/>
              </a:lnSpc>
              <a:spcBef>
                <a:spcPts val="375"/>
              </a:spcBef>
              <a:spcAft>
                <a:spcPts val="1800"/>
              </a:spcAft>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3pPr>
            <a:lvl4pPr marL="1655763" indent="-336550" algn="l" defTabSz="685800" rtl="0" eaLnBrk="0" fontAlgn="base" hangingPunct="0">
              <a:lnSpc>
                <a:spcPct val="100000"/>
              </a:lnSpc>
              <a:spcBef>
                <a:spcPts val="375"/>
              </a:spcBef>
              <a:spcAft>
                <a:spcPts val="1800"/>
              </a:spcAft>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altLang="en-US" b="1">
                <a:solidFill>
                  <a:prstClr val="black"/>
                </a:solidFill>
              </a:rPr>
              <a:t>Some of the training projects that are eligible for AFG funding include:</a:t>
            </a:r>
            <a:endParaRPr lang="en-US" altLang="en-US" b="1" dirty="0">
              <a:solidFill>
                <a:prstClr val="black"/>
              </a:solidFill>
            </a:endParaRPr>
          </a:p>
        </p:txBody>
      </p:sp>
      <p:sp>
        <p:nvSpPr>
          <p:cNvPr id="5" name="Footer Placeholder 4">
            <a:extLst>
              <a:ext uri="{FF2B5EF4-FFF2-40B4-BE49-F238E27FC236}">
                <a16:creationId xmlns:a16="http://schemas.microsoft.com/office/drawing/2014/main" id="{CD18E8A6-D131-403D-86EA-BF9A65F1715C}"/>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2569591440"/>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Peer Support Training </a:t>
            </a:r>
          </a:p>
          <a:p>
            <a:r>
              <a:rPr lang="en-US" dirty="0"/>
              <a:t>Fire Ground Survival Training  </a:t>
            </a:r>
          </a:p>
          <a:p>
            <a:r>
              <a:rPr lang="en-US" dirty="0"/>
              <a:t>Peer Fitness Training </a:t>
            </a:r>
          </a:p>
          <a:p>
            <a:r>
              <a:rPr lang="en-US" dirty="0"/>
              <a:t>Responding to the Interface </a:t>
            </a:r>
          </a:p>
          <a:p>
            <a:pPr>
              <a:spcAft>
                <a:spcPts val="1200"/>
              </a:spcAft>
            </a:pPr>
            <a:r>
              <a:rPr lang="en-US" dirty="0"/>
              <a:t>New classes coming soon…</a:t>
            </a:r>
          </a:p>
          <a:p>
            <a:pPr lvl="1">
              <a:spcAft>
                <a:spcPts val="1200"/>
              </a:spcAft>
            </a:pPr>
            <a:r>
              <a:rPr lang="en-US" dirty="0"/>
              <a:t>IAFF Resiliency</a:t>
            </a:r>
          </a:p>
          <a:p>
            <a:pPr marL="0" indent="0">
              <a:buNone/>
            </a:pPr>
            <a:endParaRPr lang="en-US" b="1" dirty="0"/>
          </a:p>
          <a:p>
            <a:endParaRPr lang="en-US" dirty="0"/>
          </a:p>
        </p:txBody>
      </p:sp>
      <p:sp>
        <p:nvSpPr>
          <p:cNvPr id="2" name="Title 1"/>
          <p:cNvSpPr>
            <a:spLocks noGrp="1"/>
          </p:cNvSpPr>
          <p:nvPr>
            <p:ph type="title"/>
          </p:nvPr>
        </p:nvSpPr>
        <p:spPr/>
        <p:txBody>
          <a:bodyPr/>
          <a:lstStyle/>
          <a:p>
            <a:r>
              <a:rPr lang="en-US" dirty="0"/>
              <a:t>IAFF Programs You Can Apply For in AFG</a:t>
            </a:r>
          </a:p>
        </p:txBody>
      </p:sp>
      <p:pic>
        <p:nvPicPr>
          <p:cNvPr id="4" name="Picture 3" descr="A picture containing box&#10;&#10;Description automatically generated">
            <a:extLst>
              <a:ext uri="{FF2B5EF4-FFF2-40B4-BE49-F238E27FC236}">
                <a16:creationId xmlns:a16="http://schemas.microsoft.com/office/drawing/2014/main" id="{3FE6C2F7-FAC5-42E4-9399-82AAE2EBBE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75204" y="1129154"/>
            <a:ext cx="2336023" cy="2362735"/>
          </a:xfrm>
          <a:prstGeom prst="rect">
            <a:avLst/>
          </a:prstGeom>
        </p:spPr>
      </p:pic>
      <p:pic>
        <p:nvPicPr>
          <p:cNvPr id="5" name="Picture 4" descr="A close up of a sign&#10;&#10;Description automatically generated">
            <a:extLst>
              <a:ext uri="{FF2B5EF4-FFF2-40B4-BE49-F238E27FC236}">
                <a16:creationId xmlns:a16="http://schemas.microsoft.com/office/drawing/2014/main" id="{07B118FB-D239-4BAA-A8C8-1E0A409CFC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1999" y="3701667"/>
            <a:ext cx="2190009" cy="2127794"/>
          </a:xfrm>
          <a:prstGeom prst="rect">
            <a:avLst/>
          </a:prstGeom>
          <a:ln>
            <a:noFill/>
          </a:ln>
          <a:effectLst>
            <a:outerShdw blurRad="292100" dist="139700" dir="2700000" algn="tl" rotWithShape="0">
              <a:srgbClr val="333333">
                <a:alpha val="65000"/>
              </a:srgbClr>
            </a:outerShdw>
          </a:effectLst>
        </p:spPr>
      </p:pic>
      <p:sp>
        <p:nvSpPr>
          <p:cNvPr id="7" name="Footer Placeholder 6">
            <a:extLst>
              <a:ext uri="{FF2B5EF4-FFF2-40B4-BE49-F238E27FC236}">
                <a16:creationId xmlns:a16="http://schemas.microsoft.com/office/drawing/2014/main" id="{948743B6-FB19-4A95-BB1F-BA71AEAB05C8}"/>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3968837989"/>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Grants of $50,000 or less (Federal Share)</a:t>
            </a:r>
          </a:p>
          <a:p>
            <a:pPr lvl="1"/>
            <a:r>
              <a:rPr lang="en-US" dirty="0"/>
              <a:t>Overmatching is not allowed.</a:t>
            </a:r>
          </a:p>
          <a:p>
            <a:pPr lvl="2"/>
            <a:r>
              <a:rPr lang="en-US" dirty="0"/>
              <a:t>All five of the operations and safety activities are eligible.</a:t>
            </a:r>
          </a:p>
          <a:p>
            <a:pPr lvl="3"/>
            <a:r>
              <a:rPr lang="en-US" dirty="0"/>
              <a:t>Equipment</a:t>
            </a:r>
          </a:p>
          <a:p>
            <a:pPr lvl="3"/>
            <a:r>
              <a:rPr lang="en-US" dirty="0"/>
              <a:t>PPE</a:t>
            </a:r>
          </a:p>
          <a:p>
            <a:pPr lvl="3"/>
            <a:r>
              <a:rPr lang="en-US" dirty="0"/>
              <a:t>Training</a:t>
            </a:r>
          </a:p>
          <a:p>
            <a:pPr lvl="3"/>
            <a:r>
              <a:rPr lang="en-US" dirty="0"/>
              <a:t>Wellness and fitness Priority 1 only</a:t>
            </a:r>
          </a:p>
          <a:p>
            <a:pPr lvl="3"/>
            <a:r>
              <a:rPr lang="en-US" dirty="0"/>
              <a:t>Modifications to facilities </a:t>
            </a:r>
          </a:p>
        </p:txBody>
      </p:sp>
      <p:sp>
        <p:nvSpPr>
          <p:cNvPr id="2" name="Title 1"/>
          <p:cNvSpPr>
            <a:spLocks noGrp="1"/>
          </p:cNvSpPr>
          <p:nvPr>
            <p:ph type="title"/>
          </p:nvPr>
        </p:nvSpPr>
        <p:spPr/>
        <p:txBody>
          <a:bodyPr/>
          <a:lstStyle/>
          <a:p>
            <a:r>
              <a:rPr lang="en-US" dirty="0"/>
              <a:t>AFG Micro-Grants</a:t>
            </a:r>
          </a:p>
        </p:txBody>
      </p:sp>
      <p:sp>
        <p:nvSpPr>
          <p:cNvPr id="8" name="Rectangle 7">
            <a:extLst>
              <a:ext uri="{FF2B5EF4-FFF2-40B4-BE49-F238E27FC236}">
                <a16:creationId xmlns:a16="http://schemas.microsoft.com/office/drawing/2014/main" id="{BA8E8968-5AA9-483F-AD6E-7C1C9452DCD3}"/>
              </a:ext>
            </a:extLst>
          </p:cNvPr>
          <p:cNvSpPr/>
          <p:nvPr/>
        </p:nvSpPr>
        <p:spPr>
          <a:xfrm>
            <a:off x="7174194" y="3570732"/>
            <a:ext cx="4572000" cy="1938992"/>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en-US" sz="2400" dirty="0">
                <a:solidFill>
                  <a:schemeClr val="tx1"/>
                </a:solidFill>
                <a:latin typeface="Arial" panose="020B0604020202020204" pitchFamily="34" charset="0"/>
                <a:cs typeface="Arial" panose="020B0604020202020204" pitchFamily="34" charset="0"/>
              </a:rPr>
              <a:t>Those that score in the competitive range for panel review may receive additional consideration at panels, or post-panel review.</a:t>
            </a:r>
          </a:p>
        </p:txBody>
      </p:sp>
      <p:sp>
        <p:nvSpPr>
          <p:cNvPr id="5" name="Footer Placeholder 4">
            <a:extLst>
              <a:ext uri="{FF2B5EF4-FFF2-40B4-BE49-F238E27FC236}">
                <a16:creationId xmlns:a16="http://schemas.microsoft.com/office/drawing/2014/main" id="{D3630B21-1460-48A1-B536-4C6ED72B65C7}"/>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9999421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a:extLst>
              <a:ext uri="{FF2B5EF4-FFF2-40B4-BE49-F238E27FC236}">
                <a16:creationId xmlns:a16="http://schemas.microsoft.com/office/drawing/2014/main" id="{A3E663A4-CC02-4FF3-9174-2006B9FFB89F}"/>
              </a:ext>
            </a:extLst>
          </p:cNvPr>
          <p:cNvGraphicFramePr>
            <a:graphicFrameLocks noGrp="1"/>
          </p:cNvGraphicFramePr>
          <p:nvPr>
            <p:ph idx="1"/>
          </p:nvPr>
        </p:nvGraphicFramePr>
        <p:xfrm>
          <a:off x="465137" y="1049893"/>
          <a:ext cx="11261725" cy="527470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sz="4000" dirty="0"/>
              <a:t>SAFER Allocation of Funds</a:t>
            </a:r>
          </a:p>
        </p:txBody>
      </p:sp>
      <p:pic>
        <p:nvPicPr>
          <p:cNvPr id="11" name="Picture 10">
            <a:extLst>
              <a:ext uri="{FF2B5EF4-FFF2-40B4-BE49-F238E27FC236}">
                <a16:creationId xmlns:a16="http://schemas.microsoft.com/office/drawing/2014/main" id="{EE134A33-E821-49E3-82A4-9F282C9C4F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668137"/>
            <a:ext cx="3155495" cy="3429000"/>
          </a:xfrm>
          <a:prstGeom prst="rect">
            <a:avLst/>
          </a:prstGeom>
          <a:effectLst>
            <a:softEdge rad="127000"/>
          </a:effectLst>
        </p:spPr>
      </p:pic>
      <p:pic>
        <p:nvPicPr>
          <p:cNvPr id="12" name="Picture 11">
            <a:extLst>
              <a:ext uri="{FF2B5EF4-FFF2-40B4-BE49-F238E27FC236}">
                <a16:creationId xmlns:a16="http://schemas.microsoft.com/office/drawing/2014/main" id="{D3AAB237-5C8E-471B-A5F7-2493D771BD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200" y="2637395"/>
            <a:ext cx="1371600" cy="1490485"/>
          </a:xfrm>
          <a:prstGeom prst="rect">
            <a:avLst/>
          </a:prstGeom>
          <a:effectLst>
            <a:softEdge rad="127000"/>
          </a:effectLst>
        </p:spPr>
      </p:pic>
      <p:sp>
        <p:nvSpPr>
          <p:cNvPr id="15" name="TextBox 14">
            <a:extLst>
              <a:ext uri="{FF2B5EF4-FFF2-40B4-BE49-F238E27FC236}">
                <a16:creationId xmlns:a16="http://schemas.microsoft.com/office/drawing/2014/main" id="{AE9584D3-521B-4D91-8884-96BA080A8CD9}"/>
              </a:ext>
            </a:extLst>
          </p:cNvPr>
          <p:cNvSpPr txBox="1"/>
          <p:nvPr/>
        </p:nvSpPr>
        <p:spPr>
          <a:xfrm>
            <a:off x="6114360" y="1676400"/>
            <a:ext cx="1447832"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Narrow" panose="020B0606020202030204" pitchFamily="34" charset="0"/>
                <a:ea typeface="+mn-ea"/>
                <a:cs typeface="+mn-cs"/>
              </a:rPr>
              <a:t>20%</a:t>
            </a:r>
          </a:p>
        </p:txBody>
      </p:sp>
      <p:sp>
        <p:nvSpPr>
          <p:cNvPr id="16" name="TextBox 15">
            <a:extLst>
              <a:ext uri="{FF2B5EF4-FFF2-40B4-BE49-F238E27FC236}">
                <a16:creationId xmlns:a16="http://schemas.microsoft.com/office/drawing/2014/main" id="{843376B0-2AAC-4A65-B1F1-23AB3471DA62}"/>
              </a:ext>
            </a:extLst>
          </p:cNvPr>
          <p:cNvSpPr txBox="1"/>
          <p:nvPr/>
        </p:nvSpPr>
        <p:spPr>
          <a:xfrm>
            <a:off x="4666528" y="3620048"/>
            <a:ext cx="1447832"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Narrow" panose="020B0606020202030204" pitchFamily="34" charset="0"/>
                <a:ea typeface="+mn-ea"/>
                <a:cs typeface="+mn-cs"/>
              </a:rPr>
              <a:t>80%</a:t>
            </a:r>
          </a:p>
        </p:txBody>
      </p:sp>
      <p:sp>
        <p:nvSpPr>
          <p:cNvPr id="4" name="Footer Placeholder 3">
            <a:extLst>
              <a:ext uri="{FF2B5EF4-FFF2-40B4-BE49-F238E27FC236}">
                <a16:creationId xmlns:a16="http://schemas.microsoft.com/office/drawing/2014/main" id="{66DB536A-ED61-4981-8B60-E427385DED19}"/>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4244900021"/>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Replacing unsafe vehicles.</a:t>
            </a:r>
          </a:p>
          <a:p>
            <a:r>
              <a:rPr lang="en-US" dirty="0"/>
              <a:t>Replacing vehicles converted from vehicles not intended for the fire service.</a:t>
            </a:r>
          </a:p>
          <a:p>
            <a:r>
              <a:rPr lang="en-US" dirty="0"/>
              <a:t>Replacing fire fighting vehicles that were built prior to 1992. </a:t>
            </a:r>
          </a:p>
          <a:p>
            <a:r>
              <a:rPr lang="en-US" dirty="0"/>
              <a:t>Note:  </a:t>
            </a:r>
          </a:p>
          <a:p>
            <a:pPr lvl="1"/>
            <a:r>
              <a:rPr lang="en-US" dirty="0"/>
              <a:t>Refurbished/used vehicles are no longer eligible.</a:t>
            </a:r>
          </a:p>
          <a:p>
            <a:endParaRPr lang="en-US" dirty="0"/>
          </a:p>
        </p:txBody>
      </p:sp>
      <p:sp>
        <p:nvSpPr>
          <p:cNvPr id="2" name="Title 1"/>
          <p:cNvSpPr>
            <a:spLocks noGrp="1"/>
          </p:cNvSpPr>
          <p:nvPr>
            <p:ph type="title"/>
          </p:nvPr>
        </p:nvSpPr>
        <p:spPr/>
        <p:txBody>
          <a:bodyPr/>
          <a:lstStyle/>
          <a:p>
            <a:r>
              <a:rPr lang="en-US" dirty="0"/>
              <a:t>AFG Vehicle Priorities</a:t>
            </a:r>
          </a:p>
        </p:txBody>
      </p:sp>
      <p:sp>
        <p:nvSpPr>
          <p:cNvPr id="5" name="Footer Placeholder 4">
            <a:extLst>
              <a:ext uri="{FF2B5EF4-FFF2-40B4-BE49-F238E27FC236}">
                <a16:creationId xmlns:a16="http://schemas.microsoft.com/office/drawing/2014/main" id="{D3B03B5B-3BB0-471C-A502-03A8C1002F65}"/>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1281987362"/>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1200"/>
              </a:spcAft>
            </a:pPr>
            <a:r>
              <a:rPr lang="en-US" dirty="0"/>
              <a:t>Vehicle applications are scored based on a variety of factors including, but not limited to:</a:t>
            </a:r>
          </a:p>
          <a:p>
            <a:pPr lvl="1">
              <a:spcAft>
                <a:spcPts val="1200"/>
              </a:spcAft>
            </a:pPr>
            <a:r>
              <a:rPr lang="en-US" dirty="0"/>
              <a:t>Age of the vehicle being replaced</a:t>
            </a:r>
          </a:p>
          <a:p>
            <a:pPr lvl="1">
              <a:spcAft>
                <a:spcPts val="1200"/>
              </a:spcAft>
            </a:pPr>
            <a:r>
              <a:rPr lang="en-US" dirty="0"/>
              <a:t>Existing fleet, including like vehicles</a:t>
            </a:r>
          </a:p>
          <a:p>
            <a:pPr lvl="1">
              <a:spcAft>
                <a:spcPts val="1200"/>
              </a:spcAft>
            </a:pPr>
            <a:r>
              <a:rPr lang="en-US" dirty="0"/>
              <a:t>Open cab or converted</a:t>
            </a:r>
          </a:p>
          <a:p>
            <a:pPr lvl="1">
              <a:spcAft>
                <a:spcPts val="1200"/>
              </a:spcAft>
            </a:pPr>
            <a:r>
              <a:rPr lang="en-US" dirty="0"/>
              <a:t>Call volume</a:t>
            </a:r>
          </a:p>
          <a:p>
            <a:pPr lvl="1">
              <a:spcAft>
                <a:spcPts val="1200"/>
              </a:spcAft>
            </a:pPr>
            <a:r>
              <a:rPr lang="en-US" dirty="0"/>
              <a:t>Population</a:t>
            </a:r>
          </a:p>
          <a:p>
            <a:pPr lvl="1"/>
            <a:r>
              <a:rPr lang="en-US" dirty="0"/>
              <a:t>Mutual aid usage</a:t>
            </a:r>
          </a:p>
          <a:p>
            <a:endParaRPr lang="en-US" dirty="0"/>
          </a:p>
        </p:txBody>
      </p:sp>
      <p:sp>
        <p:nvSpPr>
          <p:cNvPr id="2" name="Title 1"/>
          <p:cNvSpPr>
            <a:spLocks noGrp="1"/>
          </p:cNvSpPr>
          <p:nvPr>
            <p:ph type="title"/>
          </p:nvPr>
        </p:nvSpPr>
        <p:spPr/>
        <p:txBody>
          <a:bodyPr/>
          <a:lstStyle/>
          <a:p>
            <a:r>
              <a:rPr lang="en-US" dirty="0"/>
              <a:t>AFG Vehicle Applications</a:t>
            </a:r>
          </a:p>
        </p:txBody>
      </p:sp>
      <p:pic>
        <p:nvPicPr>
          <p:cNvPr id="5" name="Picture 4" descr="A red fire truck driving down the road&#10;&#10;Description automatically generated">
            <a:extLst>
              <a:ext uri="{FF2B5EF4-FFF2-40B4-BE49-F238E27FC236}">
                <a16:creationId xmlns:a16="http://schemas.microsoft.com/office/drawing/2014/main" id="{813113BD-2A13-401C-B498-B61425A06D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5200" y="2362200"/>
            <a:ext cx="4216400" cy="3162300"/>
          </a:xfrm>
          <a:prstGeom prst="rect">
            <a:avLst/>
          </a:prstGeom>
          <a:ln>
            <a:noFill/>
          </a:ln>
          <a:effectLst>
            <a:outerShdw blurRad="292100" dist="139700" dir="2700000" algn="tl" rotWithShape="0">
              <a:srgbClr val="333333">
                <a:alpha val="65000"/>
              </a:srgbClr>
            </a:outerShdw>
          </a:effectLst>
        </p:spPr>
      </p:pic>
      <p:sp>
        <p:nvSpPr>
          <p:cNvPr id="6" name="Footer Placeholder 5">
            <a:extLst>
              <a:ext uri="{FF2B5EF4-FFF2-40B4-BE49-F238E27FC236}">
                <a16:creationId xmlns:a16="http://schemas.microsoft.com/office/drawing/2014/main" id="{96614F4A-1F97-440E-8E58-FD4B3444701D}"/>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2856014284"/>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AFG implemented preliminary review of vehicles to panel after applications had been pre-scored starting FY17, including:</a:t>
            </a:r>
          </a:p>
          <a:p>
            <a:pPr lvl="1"/>
            <a:r>
              <a:rPr lang="en-US" dirty="0"/>
              <a:t>Data validation</a:t>
            </a:r>
          </a:p>
          <a:p>
            <a:pPr lvl="1"/>
            <a:r>
              <a:rPr lang="en-US" dirty="0"/>
              <a:t>Preliminary technical review</a:t>
            </a:r>
          </a:p>
          <a:p>
            <a:endParaRPr lang="en-US" dirty="0"/>
          </a:p>
        </p:txBody>
      </p:sp>
      <p:sp>
        <p:nvSpPr>
          <p:cNvPr id="2" name="Title 1"/>
          <p:cNvSpPr>
            <a:spLocks noGrp="1"/>
          </p:cNvSpPr>
          <p:nvPr>
            <p:ph type="title"/>
          </p:nvPr>
        </p:nvSpPr>
        <p:spPr/>
        <p:txBody>
          <a:bodyPr/>
          <a:lstStyle/>
          <a:p>
            <a:r>
              <a:rPr lang="en-US" sz="4000" dirty="0"/>
              <a:t>AFG Activities Analysis – Vehicle Acquisition</a:t>
            </a:r>
          </a:p>
        </p:txBody>
      </p:sp>
      <p:sp>
        <p:nvSpPr>
          <p:cNvPr id="7" name="Rectangle 6">
            <a:extLst>
              <a:ext uri="{FF2B5EF4-FFF2-40B4-BE49-F238E27FC236}">
                <a16:creationId xmlns:a16="http://schemas.microsoft.com/office/drawing/2014/main" id="{4A29D824-EEB0-4F6B-B501-43C6EE4D9269}"/>
              </a:ext>
            </a:extLst>
          </p:cNvPr>
          <p:cNvSpPr/>
          <p:nvPr/>
        </p:nvSpPr>
        <p:spPr>
          <a:xfrm>
            <a:off x="1143000" y="4267201"/>
            <a:ext cx="4663440" cy="1323439"/>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r>
              <a:rPr lang="en-US" sz="2000" dirty="0">
                <a:solidFill>
                  <a:schemeClr val="tx1"/>
                </a:solidFill>
                <a:latin typeface="Arial" panose="020B0604020202020204" pitchFamily="34" charset="0"/>
                <a:cs typeface="Arial" panose="020B0604020202020204" pitchFamily="34" charset="0"/>
              </a:rPr>
              <a:t>The average age seeking replacement:</a:t>
            </a:r>
          </a:p>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Urban – 22 years old</a:t>
            </a:r>
          </a:p>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Suburban – 26 years old</a:t>
            </a:r>
          </a:p>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Rural – 31 years old</a:t>
            </a:r>
          </a:p>
        </p:txBody>
      </p:sp>
      <p:sp>
        <p:nvSpPr>
          <p:cNvPr id="8" name="Rectangle 7">
            <a:extLst>
              <a:ext uri="{FF2B5EF4-FFF2-40B4-BE49-F238E27FC236}">
                <a16:creationId xmlns:a16="http://schemas.microsoft.com/office/drawing/2014/main" id="{EB28C758-79A3-4BA4-961C-DA2C00716DEC}"/>
              </a:ext>
            </a:extLst>
          </p:cNvPr>
          <p:cNvSpPr/>
          <p:nvPr/>
        </p:nvSpPr>
        <p:spPr>
          <a:xfrm>
            <a:off x="5957263" y="4267201"/>
            <a:ext cx="5120640" cy="1323439"/>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r>
              <a:rPr lang="en-US" sz="2000" dirty="0">
                <a:solidFill>
                  <a:schemeClr val="tx1"/>
                </a:solidFill>
                <a:latin typeface="Arial" panose="020B0604020202020204" pitchFamily="34" charset="0"/>
                <a:cs typeface="Arial" panose="020B0604020202020204" pitchFamily="34" charset="0"/>
              </a:rPr>
              <a:t>The average mileage seeking replacement:</a:t>
            </a:r>
          </a:p>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Urban – 93,390</a:t>
            </a:r>
          </a:p>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Suburban – 65,795</a:t>
            </a:r>
          </a:p>
          <a:p>
            <a:pPr marL="342900" indent="-342900">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Rural – 100,893</a:t>
            </a:r>
          </a:p>
        </p:txBody>
      </p:sp>
      <p:sp>
        <p:nvSpPr>
          <p:cNvPr id="6" name="Footer Placeholder 5">
            <a:extLst>
              <a:ext uri="{FF2B5EF4-FFF2-40B4-BE49-F238E27FC236}">
                <a16:creationId xmlns:a16="http://schemas.microsoft.com/office/drawing/2014/main" id="{C7622D21-8849-4746-8480-0E5F417A68C8}"/>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9562218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Multiple organizations serving more than one local jurisdiction benefit directly from the activities implemented with the grant funds.  </a:t>
            </a:r>
          </a:p>
          <a:p>
            <a:pPr lvl="1"/>
            <a:r>
              <a:rPr lang="en-US" dirty="0"/>
              <a:t>Counts against your jurisdictional funding cap.</a:t>
            </a:r>
          </a:p>
          <a:p>
            <a:endParaRPr lang="en-US" dirty="0"/>
          </a:p>
        </p:txBody>
      </p:sp>
      <p:sp>
        <p:nvSpPr>
          <p:cNvPr id="2" name="Title 1"/>
          <p:cNvSpPr>
            <a:spLocks noGrp="1"/>
          </p:cNvSpPr>
          <p:nvPr>
            <p:ph type="title"/>
          </p:nvPr>
        </p:nvSpPr>
        <p:spPr/>
        <p:txBody>
          <a:bodyPr/>
          <a:lstStyle/>
          <a:p>
            <a:r>
              <a:rPr lang="en-US" dirty="0"/>
              <a:t>AFG Regional Applications</a:t>
            </a:r>
          </a:p>
        </p:txBody>
      </p:sp>
      <p:sp>
        <p:nvSpPr>
          <p:cNvPr id="6" name="Rectangle 5">
            <a:extLst>
              <a:ext uri="{FF2B5EF4-FFF2-40B4-BE49-F238E27FC236}">
                <a16:creationId xmlns:a16="http://schemas.microsoft.com/office/drawing/2014/main" id="{64341CDF-6F93-4625-B555-73E7766C8F58}"/>
              </a:ext>
            </a:extLst>
          </p:cNvPr>
          <p:cNvSpPr/>
          <p:nvPr/>
        </p:nvSpPr>
        <p:spPr>
          <a:xfrm>
            <a:off x="1295400" y="3602263"/>
            <a:ext cx="4572000" cy="2286000"/>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r>
              <a:rPr lang="en-US" sz="2400" dirty="0">
                <a:solidFill>
                  <a:schemeClr val="tx1"/>
                </a:solidFill>
                <a:latin typeface="Arial" panose="020B0604020202020204" pitchFamily="34" charset="0"/>
                <a:cs typeface="Arial" panose="020B0604020202020204" pitchFamily="34" charset="0"/>
              </a:rPr>
              <a:t>Eligible projects:</a:t>
            </a:r>
          </a:p>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Operations and safety</a:t>
            </a:r>
          </a:p>
          <a:p>
            <a:pPr marL="800100" lvl="1"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Training</a:t>
            </a:r>
          </a:p>
          <a:p>
            <a:pPr marL="800100" lvl="1"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Equipment</a:t>
            </a:r>
          </a:p>
          <a:p>
            <a:pPr marL="800100" lvl="1"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PPE</a:t>
            </a:r>
          </a:p>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Vehicle acquisition</a:t>
            </a:r>
          </a:p>
        </p:txBody>
      </p:sp>
      <p:sp>
        <p:nvSpPr>
          <p:cNvPr id="7" name="Rectangle 6">
            <a:extLst>
              <a:ext uri="{FF2B5EF4-FFF2-40B4-BE49-F238E27FC236}">
                <a16:creationId xmlns:a16="http://schemas.microsoft.com/office/drawing/2014/main" id="{18E1A203-C445-4B91-8792-0B9FD026D7A4}"/>
              </a:ext>
            </a:extLst>
          </p:cNvPr>
          <p:cNvSpPr/>
          <p:nvPr/>
        </p:nvSpPr>
        <p:spPr>
          <a:xfrm>
            <a:off x="6324602" y="3602263"/>
            <a:ext cx="4937760" cy="2286000"/>
          </a:xfrm>
          <a:prstGeom prst="rect">
            <a:avLst/>
          </a:prstGeom>
        </p:spPr>
        <p:style>
          <a:lnRef idx="0">
            <a:schemeClr val="accent4"/>
          </a:lnRef>
          <a:fillRef idx="3">
            <a:schemeClr val="accent4"/>
          </a:fillRef>
          <a:effectRef idx="3">
            <a:schemeClr val="accent4"/>
          </a:effectRef>
          <a:fontRef idx="minor">
            <a:schemeClr val="lt1"/>
          </a:fontRef>
        </p:style>
        <p:txBody>
          <a:bodyPr>
            <a:noAutofit/>
          </a:bodyPr>
          <a:lstStyle/>
          <a:p>
            <a:r>
              <a:rPr lang="en-US" sz="2400" dirty="0">
                <a:solidFill>
                  <a:schemeClr val="tx1"/>
                </a:solidFill>
                <a:latin typeface="Arial" panose="020B0604020202020204" pitchFamily="34" charset="0"/>
                <a:cs typeface="Arial" panose="020B0604020202020204" pitchFamily="34" charset="0"/>
              </a:rPr>
              <a:t>An eligible department must act as host. </a:t>
            </a:r>
          </a:p>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All partners listed in application</a:t>
            </a:r>
          </a:p>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Include stats of all involved</a:t>
            </a:r>
          </a:p>
          <a:p>
            <a:pPr marL="342900" indent="-342900">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MOU requirement</a:t>
            </a:r>
          </a:p>
        </p:txBody>
      </p:sp>
      <p:sp>
        <p:nvSpPr>
          <p:cNvPr id="5" name="Footer Placeholder 4">
            <a:extLst>
              <a:ext uri="{FF2B5EF4-FFF2-40B4-BE49-F238E27FC236}">
                <a16:creationId xmlns:a16="http://schemas.microsoft.com/office/drawing/2014/main" id="{757BA749-D32C-47A9-B26E-978FF28B8EDC}"/>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129845275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4000" dirty="0"/>
              <a:t>Applications are made up of several sections.</a:t>
            </a:r>
          </a:p>
          <a:p>
            <a:pPr lvl="1"/>
            <a:r>
              <a:rPr lang="en-US" sz="3200" dirty="0"/>
              <a:t>Statistical information</a:t>
            </a:r>
          </a:p>
          <a:p>
            <a:pPr lvl="1"/>
            <a:r>
              <a:rPr lang="en-US" sz="3200" dirty="0"/>
              <a:t>Request</a:t>
            </a:r>
          </a:p>
          <a:p>
            <a:pPr lvl="1"/>
            <a:r>
              <a:rPr lang="en-US" sz="3200" dirty="0"/>
              <a:t>Narratives</a:t>
            </a:r>
          </a:p>
          <a:p>
            <a:pPr lvl="1"/>
            <a:endParaRPr lang="en-US" sz="3200" dirty="0"/>
          </a:p>
          <a:p>
            <a:pPr lvl="1"/>
            <a:endParaRPr lang="en-US" sz="3200" dirty="0"/>
          </a:p>
        </p:txBody>
      </p:sp>
      <p:sp>
        <p:nvSpPr>
          <p:cNvPr id="2" name="Title 1"/>
          <p:cNvSpPr>
            <a:spLocks noGrp="1"/>
          </p:cNvSpPr>
          <p:nvPr>
            <p:ph type="title"/>
          </p:nvPr>
        </p:nvSpPr>
        <p:spPr/>
        <p:txBody>
          <a:bodyPr/>
          <a:lstStyle/>
          <a:p>
            <a:r>
              <a:rPr lang="en-US" dirty="0"/>
              <a:t>Application Basics</a:t>
            </a:r>
          </a:p>
        </p:txBody>
      </p:sp>
      <p:sp>
        <p:nvSpPr>
          <p:cNvPr id="5" name="Footer Placeholder 4">
            <a:extLst>
              <a:ext uri="{FF2B5EF4-FFF2-40B4-BE49-F238E27FC236}">
                <a16:creationId xmlns:a16="http://schemas.microsoft.com/office/drawing/2014/main" id="{6161C490-6727-4873-8460-D6DF4ABED825}"/>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786739266"/>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4000" dirty="0"/>
              <a:t>Applications are made up of several sections.</a:t>
            </a:r>
          </a:p>
          <a:p>
            <a:pPr lvl="1"/>
            <a:r>
              <a:rPr lang="en-US" sz="3200" dirty="0"/>
              <a:t>Statistical information</a:t>
            </a:r>
          </a:p>
          <a:p>
            <a:pPr lvl="1"/>
            <a:r>
              <a:rPr lang="en-US" sz="3200" dirty="0"/>
              <a:t>Request</a:t>
            </a:r>
          </a:p>
          <a:p>
            <a:pPr lvl="1"/>
            <a:r>
              <a:rPr lang="en-US" sz="3200" dirty="0"/>
              <a:t>Narratives</a:t>
            </a:r>
          </a:p>
          <a:p>
            <a:pPr lvl="1"/>
            <a:endParaRPr lang="en-US" sz="3200" dirty="0"/>
          </a:p>
          <a:p>
            <a:pPr lvl="1"/>
            <a:endParaRPr lang="en-US" sz="3200" dirty="0"/>
          </a:p>
        </p:txBody>
      </p:sp>
      <p:sp>
        <p:nvSpPr>
          <p:cNvPr id="2" name="Title 1"/>
          <p:cNvSpPr>
            <a:spLocks noGrp="1"/>
          </p:cNvSpPr>
          <p:nvPr>
            <p:ph type="title"/>
          </p:nvPr>
        </p:nvSpPr>
        <p:spPr/>
        <p:txBody>
          <a:bodyPr/>
          <a:lstStyle/>
          <a:p>
            <a:r>
              <a:rPr lang="en-US" dirty="0"/>
              <a:t>Application Basics</a:t>
            </a:r>
          </a:p>
        </p:txBody>
      </p:sp>
      <p:sp>
        <p:nvSpPr>
          <p:cNvPr id="5" name="Footer Placeholder 4">
            <a:extLst>
              <a:ext uri="{FF2B5EF4-FFF2-40B4-BE49-F238E27FC236}">
                <a16:creationId xmlns:a16="http://schemas.microsoft.com/office/drawing/2014/main" id="{8ED9056A-CB3E-4269-8502-52BFA1E5175D}"/>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1505323978"/>
      </p:ext>
    </p:extLst>
  </p:cSld>
  <p:clrMapOvr>
    <a:masterClrMapping/>
  </p:clrMapOvr>
  <p:transition spd="slow">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E6C2AC-CC59-4FA9-8601-4904ABBD1E91}"/>
              </a:ext>
            </a:extLst>
          </p:cNvPr>
          <p:cNvSpPr>
            <a:spLocks noGrp="1"/>
          </p:cNvSpPr>
          <p:nvPr>
            <p:ph idx="1"/>
          </p:nvPr>
        </p:nvSpPr>
        <p:spPr/>
        <p:txBody>
          <a:bodyPr/>
          <a:lstStyle/>
          <a:p>
            <a:pPr lvl="1"/>
            <a:r>
              <a:rPr lang="en-US" dirty="0"/>
              <a:t>Community Description</a:t>
            </a:r>
          </a:p>
          <a:p>
            <a:pPr lvl="1"/>
            <a:r>
              <a:rPr lang="en-US" dirty="0"/>
              <a:t>Does your organization protect critical infrastructure?</a:t>
            </a:r>
          </a:p>
          <a:p>
            <a:pPr lvl="1"/>
            <a:r>
              <a:rPr lang="en-US" dirty="0"/>
              <a:t>Please provide details on the department's existing staffing model (i.e., number of shifts, number of positions per shift, etc.)</a:t>
            </a:r>
          </a:p>
          <a:p>
            <a:pPr lvl="1"/>
            <a:r>
              <a:rPr lang="en-US" dirty="0"/>
              <a:t>Briefly describe the department’s hiring practices and timelines</a:t>
            </a:r>
          </a:p>
          <a:p>
            <a:pPr lvl="1"/>
            <a:r>
              <a:rPr lang="en-US" dirty="0"/>
              <a:t>Is your request for hiring fire fighters based on a risk analysis and/or a staffing needs analysis?  </a:t>
            </a:r>
          </a:p>
          <a:p>
            <a:pPr lvl="1"/>
            <a:r>
              <a:rPr lang="en-US" dirty="0"/>
              <a:t>Does your department currently have a policy in place to recruit and hire veterans? </a:t>
            </a:r>
          </a:p>
          <a:p>
            <a:pPr lvl="1"/>
            <a:r>
              <a:rPr lang="en-US" dirty="0"/>
              <a:t>Is it your department’s intent to sustain the positions filled under this grant after the completion of the period of performance? </a:t>
            </a:r>
          </a:p>
          <a:p>
            <a:endParaRPr lang="en-US" dirty="0"/>
          </a:p>
        </p:txBody>
      </p:sp>
      <p:sp>
        <p:nvSpPr>
          <p:cNvPr id="3" name="Title 2">
            <a:extLst>
              <a:ext uri="{FF2B5EF4-FFF2-40B4-BE49-F238E27FC236}">
                <a16:creationId xmlns:a16="http://schemas.microsoft.com/office/drawing/2014/main" id="{08C5CF6B-219D-42B9-901E-38E8F7D1D29B}"/>
              </a:ext>
            </a:extLst>
          </p:cNvPr>
          <p:cNvSpPr>
            <a:spLocks noGrp="1"/>
          </p:cNvSpPr>
          <p:nvPr>
            <p:ph type="title"/>
          </p:nvPr>
        </p:nvSpPr>
        <p:spPr/>
        <p:txBody>
          <a:bodyPr/>
          <a:lstStyle/>
          <a:p>
            <a:r>
              <a:rPr lang="en-US" dirty="0"/>
              <a:t>Unscored Questions</a:t>
            </a:r>
          </a:p>
        </p:txBody>
      </p:sp>
      <p:sp>
        <p:nvSpPr>
          <p:cNvPr id="5" name="Footer Placeholder 4">
            <a:extLst>
              <a:ext uri="{FF2B5EF4-FFF2-40B4-BE49-F238E27FC236}">
                <a16:creationId xmlns:a16="http://schemas.microsoft.com/office/drawing/2014/main" id="{D41CDE20-D867-442A-916B-81A1EEDB7471}"/>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1505142781"/>
      </p:ext>
    </p:extLst>
  </p:cSld>
  <p:clrMapOvr>
    <a:masterClrMapping/>
  </p:clrMapOvr>
  <p:transition spd="slow">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4000" dirty="0"/>
              <a:t>There are 4 scored narrative sections in the SAFER application:</a:t>
            </a:r>
          </a:p>
          <a:p>
            <a:pPr lvl="1"/>
            <a:r>
              <a:rPr lang="en-US" sz="3200" dirty="0"/>
              <a:t>Financial Need</a:t>
            </a:r>
          </a:p>
          <a:p>
            <a:pPr lvl="1"/>
            <a:r>
              <a:rPr lang="en-US" sz="3200" dirty="0"/>
              <a:t>Project Description</a:t>
            </a:r>
          </a:p>
          <a:p>
            <a:pPr lvl="1"/>
            <a:r>
              <a:rPr lang="en-US" sz="3200" dirty="0"/>
              <a:t>Cost/Benefit</a:t>
            </a:r>
          </a:p>
          <a:p>
            <a:pPr lvl="1"/>
            <a:r>
              <a:rPr lang="en-US" sz="3200" dirty="0"/>
              <a:t>Impact on Operations</a:t>
            </a:r>
          </a:p>
          <a:p>
            <a:endParaRPr lang="en-US" sz="4000" dirty="0"/>
          </a:p>
          <a:p>
            <a:r>
              <a:rPr lang="en-US" sz="4000" dirty="0"/>
              <a:t> </a:t>
            </a:r>
          </a:p>
        </p:txBody>
      </p:sp>
      <p:sp>
        <p:nvSpPr>
          <p:cNvPr id="2" name="Title 1"/>
          <p:cNvSpPr>
            <a:spLocks noGrp="1"/>
          </p:cNvSpPr>
          <p:nvPr>
            <p:ph type="title"/>
          </p:nvPr>
        </p:nvSpPr>
        <p:spPr/>
        <p:txBody>
          <a:bodyPr/>
          <a:lstStyle/>
          <a:p>
            <a:r>
              <a:rPr lang="en-US" dirty="0"/>
              <a:t>The Narratives</a:t>
            </a:r>
          </a:p>
        </p:txBody>
      </p:sp>
      <p:sp>
        <p:nvSpPr>
          <p:cNvPr id="5" name="Footer Placeholder 4">
            <a:extLst>
              <a:ext uri="{FF2B5EF4-FFF2-40B4-BE49-F238E27FC236}">
                <a16:creationId xmlns:a16="http://schemas.microsoft.com/office/drawing/2014/main" id="{2A39CB8D-4422-42F7-9433-E93B181DEC18}"/>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1650109030"/>
      </p:ext>
    </p:extLst>
  </p:cSld>
  <p:clrMapOvr>
    <a:masterClrMapping/>
  </p:clrMapOvr>
  <p:transition spd="slow">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Each application is read by three people seated together.</a:t>
            </a:r>
          </a:p>
          <a:p>
            <a:r>
              <a:rPr lang="en-US" dirty="0"/>
              <a:t>Each application must be scored.</a:t>
            </a:r>
          </a:p>
          <a:p>
            <a:pPr lvl="1"/>
            <a:r>
              <a:rPr lang="en-US" dirty="0"/>
              <a:t>SAFER - </a:t>
            </a:r>
            <a:r>
              <a:rPr lang="en-US" b="1" dirty="0"/>
              <a:t>Strongly Agree</a:t>
            </a:r>
            <a:r>
              <a:rPr lang="en-US" dirty="0"/>
              <a:t>, </a:t>
            </a:r>
            <a:r>
              <a:rPr lang="en-US" b="1" dirty="0"/>
              <a:t>Agree</a:t>
            </a:r>
            <a:r>
              <a:rPr lang="en-US" dirty="0"/>
              <a:t>, </a:t>
            </a:r>
            <a:r>
              <a:rPr lang="en-US" b="1" dirty="0"/>
              <a:t>Neither Agree or Disagree, Disagree </a:t>
            </a:r>
            <a:r>
              <a:rPr lang="en-US" dirty="0"/>
              <a:t>or</a:t>
            </a:r>
            <a:r>
              <a:rPr lang="en-US" b="1" dirty="0"/>
              <a:t> Strongly Disagree</a:t>
            </a:r>
          </a:p>
          <a:p>
            <a:pPr lvl="1"/>
            <a:r>
              <a:rPr lang="en-US" dirty="0"/>
              <a:t>Every score must have comments.</a:t>
            </a:r>
          </a:p>
          <a:p>
            <a:pPr marL="0" indent="0">
              <a:buNone/>
            </a:pPr>
            <a:r>
              <a:rPr lang="en-US" b="1" dirty="0"/>
              <a:t>Reviewers do not read any applications from their own state. </a:t>
            </a:r>
          </a:p>
          <a:p>
            <a:endParaRPr lang="en-US" dirty="0"/>
          </a:p>
        </p:txBody>
      </p:sp>
      <p:sp>
        <p:nvSpPr>
          <p:cNvPr id="2" name="Title 1"/>
          <p:cNvSpPr>
            <a:spLocks noGrp="1"/>
          </p:cNvSpPr>
          <p:nvPr>
            <p:ph type="title"/>
          </p:nvPr>
        </p:nvSpPr>
        <p:spPr/>
        <p:txBody>
          <a:bodyPr/>
          <a:lstStyle/>
          <a:p>
            <a:r>
              <a:rPr lang="en-US" dirty="0"/>
              <a:t>How Peer Review Works</a:t>
            </a:r>
          </a:p>
        </p:txBody>
      </p:sp>
      <p:sp>
        <p:nvSpPr>
          <p:cNvPr id="5" name="Footer Placeholder 4">
            <a:extLst>
              <a:ext uri="{FF2B5EF4-FFF2-40B4-BE49-F238E27FC236}">
                <a16:creationId xmlns:a16="http://schemas.microsoft.com/office/drawing/2014/main" id="{FB17DEFF-8903-40DE-B4D0-7D5D4725E632}"/>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3972855734"/>
      </p:ext>
    </p:extLst>
  </p:cSld>
  <p:clrMapOvr>
    <a:masterClrMapping/>
  </p:clrMapOvr>
  <p:transition spd="slow">
    <p:wip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There is a cross-section of reviewers at each table.</a:t>
            </a:r>
          </a:p>
          <a:p>
            <a:pPr lvl="1"/>
            <a:r>
              <a:rPr lang="en-US" dirty="0"/>
              <a:t>Might be FF, chief, fire marshal, from the NFPA</a:t>
            </a:r>
            <a:r>
              <a:rPr lang="en-US" baseline="30000" dirty="0"/>
              <a:t>®</a:t>
            </a:r>
            <a:r>
              <a:rPr lang="en-US" dirty="0"/>
              <a:t> etc.</a:t>
            </a:r>
          </a:p>
          <a:p>
            <a:pPr lvl="1"/>
            <a:r>
              <a:rPr lang="en-US" dirty="0"/>
              <a:t>All reviewers have some background in the fire service.</a:t>
            </a:r>
          </a:p>
          <a:p>
            <a:r>
              <a:rPr lang="en-US" dirty="0"/>
              <a:t>The application you print at home is exactly what the reviewer sees at the table – same formatting.	</a:t>
            </a:r>
          </a:p>
          <a:p>
            <a:pPr marL="0" indent="0" algn="ctr">
              <a:buNone/>
            </a:pPr>
            <a:r>
              <a:rPr lang="en-US" b="1" dirty="0"/>
              <a:t>Please fix formatting!</a:t>
            </a:r>
          </a:p>
        </p:txBody>
      </p:sp>
      <p:sp>
        <p:nvSpPr>
          <p:cNvPr id="2" name="Title 1"/>
          <p:cNvSpPr>
            <a:spLocks noGrp="1"/>
          </p:cNvSpPr>
          <p:nvPr>
            <p:ph type="title"/>
          </p:nvPr>
        </p:nvSpPr>
        <p:spPr/>
        <p:txBody>
          <a:bodyPr/>
          <a:lstStyle/>
          <a:p>
            <a:r>
              <a:rPr lang="en-US" dirty="0"/>
              <a:t>How Peer Review Works</a:t>
            </a:r>
          </a:p>
        </p:txBody>
      </p:sp>
      <p:sp>
        <p:nvSpPr>
          <p:cNvPr id="5" name="Footer Placeholder 4">
            <a:extLst>
              <a:ext uri="{FF2B5EF4-FFF2-40B4-BE49-F238E27FC236}">
                <a16:creationId xmlns:a16="http://schemas.microsoft.com/office/drawing/2014/main" id="{58BE5796-FFD0-4706-982C-BE05CE8E56A6}"/>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361233537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6347" y="25675"/>
            <a:ext cx="10164418" cy="954107"/>
          </a:xfrm>
          <a:prstGeom prst="rect">
            <a:avLst/>
          </a:prstGeom>
          <a:noFill/>
        </p:spPr>
        <p:txBody>
          <a:bodyPr wrap="square" rtlCol="0">
            <a:spAutoFit/>
          </a:bodyPr>
          <a:lstStyle/>
          <a:p>
            <a:pPr algn="ctr"/>
            <a:r>
              <a:rPr lang="en-US" sz="2800" b="1" dirty="0">
                <a:solidFill>
                  <a:schemeClr val="accent4"/>
                </a:solidFill>
                <a:latin typeface="Calibri" pitchFamily="34" charset="0"/>
                <a:cs typeface="Calibri" pitchFamily="34" charset="0"/>
              </a:rPr>
              <a:t>SAFER Summaries by Quantity 2020 through 2018</a:t>
            </a:r>
          </a:p>
          <a:p>
            <a:pPr algn="ctr"/>
            <a:r>
              <a:rPr lang="en-US" sz="2800" b="1" dirty="0">
                <a:solidFill>
                  <a:schemeClr val="accent4"/>
                </a:solidFill>
                <a:latin typeface="Calibri" pitchFamily="34" charset="0"/>
                <a:cs typeface="Calibri" pitchFamily="34" charset="0"/>
              </a:rPr>
              <a:t>Department Types</a:t>
            </a:r>
          </a:p>
        </p:txBody>
      </p:sp>
      <p:graphicFrame>
        <p:nvGraphicFramePr>
          <p:cNvPr id="2" name="Table 1">
            <a:extLst>
              <a:ext uri="{FF2B5EF4-FFF2-40B4-BE49-F238E27FC236}">
                <a16:creationId xmlns:a16="http://schemas.microsoft.com/office/drawing/2014/main" id="{CB9F2680-9DB8-475C-8B00-CE55D6F0455E}"/>
              </a:ext>
            </a:extLst>
          </p:cNvPr>
          <p:cNvGraphicFramePr>
            <a:graphicFrameLocks noGrp="1"/>
          </p:cNvGraphicFramePr>
          <p:nvPr>
            <p:extLst>
              <p:ext uri="{D42A27DB-BD31-4B8C-83A1-F6EECF244321}">
                <p14:modId xmlns:p14="http://schemas.microsoft.com/office/powerpoint/2010/main" val="1323736638"/>
              </p:ext>
            </p:extLst>
          </p:nvPr>
        </p:nvGraphicFramePr>
        <p:xfrm>
          <a:off x="225288" y="1126436"/>
          <a:ext cx="10535476" cy="5060111"/>
        </p:xfrm>
        <a:graphic>
          <a:graphicData uri="http://schemas.openxmlformats.org/drawingml/2006/table">
            <a:tbl>
              <a:tblPr/>
              <a:tblGrid>
                <a:gridCol w="2132016">
                  <a:extLst>
                    <a:ext uri="{9D8B030D-6E8A-4147-A177-3AD203B41FA5}">
                      <a16:colId xmlns:a16="http://schemas.microsoft.com/office/drawing/2014/main" val="2261648319"/>
                    </a:ext>
                  </a:extLst>
                </a:gridCol>
                <a:gridCol w="1425958">
                  <a:extLst>
                    <a:ext uri="{9D8B030D-6E8A-4147-A177-3AD203B41FA5}">
                      <a16:colId xmlns:a16="http://schemas.microsoft.com/office/drawing/2014/main" val="2032689279"/>
                    </a:ext>
                  </a:extLst>
                </a:gridCol>
                <a:gridCol w="1412114">
                  <a:extLst>
                    <a:ext uri="{9D8B030D-6E8A-4147-A177-3AD203B41FA5}">
                      <a16:colId xmlns:a16="http://schemas.microsoft.com/office/drawing/2014/main" val="3769290896"/>
                    </a:ext>
                  </a:extLst>
                </a:gridCol>
                <a:gridCol w="1398268">
                  <a:extLst>
                    <a:ext uri="{9D8B030D-6E8A-4147-A177-3AD203B41FA5}">
                      <a16:colId xmlns:a16="http://schemas.microsoft.com/office/drawing/2014/main" val="1138019100"/>
                    </a:ext>
                  </a:extLst>
                </a:gridCol>
                <a:gridCol w="1412114">
                  <a:extLst>
                    <a:ext uri="{9D8B030D-6E8A-4147-A177-3AD203B41FA5}">
                      <a16:colId xmlns:a16="http://schemas.microsoft.com/office/drawing/2014/main" val="2583753819"/>
                    </a:ext>
                  </a:extLst>
                </a:gridCol>
                <a:gridCol w="1439803">
                  <a:extLst>
                    <a:ext uri="{9D8B030D-6E8A-4147-A177-3AD203B41FA5}">
                      <a16:colId xmlns:a16="http://schemas.microsoft.com/office/drawing/2014/main" val="1103919354"/>
                    </a:ext>
                  </a:extLst>
                </a:gridCol>
                <a:gridCol w="1315203">
                  <a:extLst>
                    <a:ext uri="{9D8B030D-6E8A-4147-A177-3AD203B41FA5}">
                      <a16:colId xmlns:a16="http://schemas.microsoft.com/office/drawing/2014/main" val="1592186805"/>
                    </a:ext>
                  </a:extLst>
                </a:gridCol>
              </a:tblGrid>
              <a:tr h="473190">
                <a:tc>
                  <a:txBody>
                    <a:bodyPr/>
                    <a:lstStyle/>
                    <a:p>
                      <a:pPr algn="ctr" rtl="0" fontAlgn="t"/>
                      <a:r>
                        <a:rPr lang="en-US" sz="1800" b="0" i="0" u="none" strike="noStrike" dirty="0">
                          <a:solidFill>
                            <a:srgbClr val="000000"/>
                          </a:solidFill>
                          <a:effectLst/>
                          <a:latin typeface="Calibri" panose="020F0502020204030204" pitchFamily="34" charset="0"/>
                          <a:cs typeface="Calibri" panose="020F0502020204030204" pitchFamily="34" charset="0"/>
                        </a:rPr>
                        <a:t> </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rtl="0" fontAlgn="t"/>
                      <a:r>
                        <a:rPr lang="en-US" sz="1800" b="1" i="0" u="none" strike="noStrike" dirty="0">
                          <a:solidFill>
                            <a:srgbClr val="000000"/>
                          </a:solidFill>
                          <a:effectLst/>
                          <a:latin typeface="Calibri" panose="020F0502020204030204" pitchFamily="34" charset="0"/>
                          <a:cs typeface="Calibri" panose="020F0502020204030204" pitchFamily="34" charset="0"/>
                        </a:rPr>
                        <a:t>2020</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rtl="0" fontAlgn="t"/>
                      <a:r>
                        <a:rPr lang="en-US" sz="1800" b="1" i="0" u="none" strike="noStrike">
                          <a:solidFill>
                            <a:srgbClr val="000000"/>
                          </a:solidFill>
                          <a:effectLst/>
                          <a:latin typeface="Calibri" panose="020F0502020204030204" pitchFamily="34" charset="0"/>
                          <a:cs typeface="Calibri" panose="020F0502020204030204" pitchFamily="34" charset="0"/>
                        </a:rPr>
                        <a:t>2019</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rtl="0" fontAlgn="t"/>
                      <a:r>
                        <a:rPr lang="en-US" sz="1800" b="1" i="0" u="none" strike="noStrike">
                          <a:solidFill>
                            <a:srgbClr val="000000"/>
                          </a:solidFill>
                          <a:effectLst/>
                          <a:latin typeface="Calibri" panose="020F0502020204030204" pitchFamily="34" charset="0"/>
                          <a:cs typeface="Calibri" panose="020F0502020204030204" pitchFamily="34" charset="0"/>
                        </a:rPr>
                        <a:t>2018</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941786918"/>
                  </a:ext>
                </a:extLst>
              </a:tr>
              <a:tr h="709966">
                <a:tc>
                  <a:txBody>
                    <a:bodyPr/>
                    <a:lstStyle/>
                    <a:p>
                      <a:pPr algn="ctr" rtl="0" fontAlgn="t"/>
                      <a:r>
                        <a:rPr lang="en-US" sz="1800" b="0" i="0" u="none" strike="noStrike" dirty="0">
                          <a:solidFill>
                            <a:srgbClr val="000000"/>
                          </a:solidFill>
                          <a:effectLst/>
                          <a:latin typeface="Calibri" panose="020F0502020204030204" pitchFamily="34" charset="0"/>
                          <a:cs typeface="Calibri" panose="020F0502020204030204" pitchFamily="34" charset="0"/>
                        </a:rPr>
                        <a:t>Total No. of Applications </a:t>
                      </a:r>
                      <a:r>
                        <a:rPr lang="en-US" sz="1800" b="1" i="0" u="none" strike="noStrike" dirty="0">
                          <a:solidFill>
                            <a:srgbClr val="000000"/>
                          </a:solidFill>
                          <a:effectLst/>
                          <a:latin typeface="Calibri" panose="020F0502020204030204" pitchFamily="34" charset="0"/>
                          <a:cs typeface="Calibri" panose="020F0502020204030204" pitchFamily="34" charset="0"/>
                        </a:rPr>
                        <a:t>Submitted</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rtl="0" fontAlgn="t"/>
                      <a:r>
                        <a:rPr lang="en-US" sz="1800" b="1" i="0" u="none" strike="noStrike" dirty="0">
                          <a:solidFill>
                            <a:srgbClr val="000000"/>
                          </a:solidFill>
                          <a:effectLst/>
                          <a:latin typeface="Calibri" panose="020F0502020204030204" pitchFamily="34" charset="0"/>
                          <a:cs typeface="Calibri" panose="020F0502020204030204" pitchFamily="34" charset="0"/>
                        </a:rPr>
                        <a:t>1354</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rtl="0" fontAlgn="t"/>
                      <a:r>
                        <a:rPr lang="en-US" sz="1800" b="1" i="0" u="none" strike="noStrike" dirty="0">
                          <a:solidFill>
                            <a:srgbClr val="000000"/>
                          </a:solidFill>
                          <a:effectLst/>
                          <a:latin typeface="Calibri" panose="020F0502020204030204" pitchFamily="34" charset="0"/>
                          <a:cs typeface="Calibri" panose="020F0502020204030204" pitchFamily="34" charset="0"/>
                        </a:rPr>
                        <a:t>1206</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rtl="0" fontAlgn="t"/>
                      <a:r>
                        <a:rPr lang="en-US" sz="1800" b="1" i="0" u="none" strike="noStrike" dirty="0">
                          <a:solidFill>
                            <a:srgbClr val="000000"/>
                          </a:solidFill>
                          <a:effectLst/>
                          <a:latin typeface="Calibri" panose="020F0502020204030204" pitchFamily="34" charset="0"/>
                          <a:cs typeface="Calibri" panose="020F0502020204030204" pitchFamily="34" charset="0"/>
                        </a:rPr>
                        <a:t>909</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9116308"/>
                  </a:ext>
                </a:extLst>
              </a:tr>
              <a:tr h="473190">
                <a:tc>
                  <a:txBody>
                    <a:bodyPr/>
                    <a:lstStyle/>
                    <a:p>
                      <a:pPr algn="ctr" rtl="0" fontAlgn="t"/>
                      <a:r>
                        <a:rPr lang="en-US" sz="1800" b="1" i="0" u="none" strike="noStrike">
                          <a:solidFill>
                            <a:srgbClr val="000000"/>
                          </a:solidFill>
                          <a:effectLst/>
                          <a:latin typeface="Calibri" panose="020F0502020204030204" pitchFamily="34" charset="0"/>
                          <a:cs typeface="Calibri" panose="020F0502020204030204" pitchFamily="34" charset="0"/>
                        </a:rPr>
                        <a:t>Department Type</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800" b="1" i="0" u="none" strike="noStrike" dirty="0">
                          <a:solidFill>
                            <a:srgbClr val="000000"/>
                          </a:solidFill>
                          <a:effectLst/>
                          <a:latin typeface="Calibri" panose="020F0502020204030204" pitchFamily="34" charset="0"/>
                          <a:cs typeface="Calibri" panose="020F0502020204030204" pitchFamily="34" charset="0"/>
                        </a:rPr>
                        <a:t>Submitted</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800" b="1" i="0" u="none" strike="noStrike">
                          <a:solidFill>
                            <a:srgbClr val="000000"/>
                          </a:solidFill>
                          <a:effectLst/>
                          <a:latin typeface="Calibri" panose="020F0502020204030204" pitchFamily="34" charset="0"/>
                          <a:cs typeface="Calibri" panose="020F0502020204030204" pitchFamily="34" charset="0"/>
                        </a:rPr>
                        <a:t>Awarded</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800" b="1" i="0" u="none" strike="noStrike">
                          <a:solidFill>
                            <a:srgbClr val="000000"/>
                          </a:solidFill>
                          <a:effectLst/>
                          <a:latin typeface="Calibri" panose="020F0502020204030204" pitchFamily="34" charset="0"/>
                          <a:cs typeface="Calibri" panose="020F0502020204030204" pitchFamily="34" charset="0"/>
                        </a:rPr>
                        <a:t>Submitted</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800" b="1" i="0" u="none" strike="noStrike">
                          <a:solidFill>
                            <a:srgbClr val="000000"/>
                          </a:solidFill>
                          <a:effectLst/>
                          <a:latin typeface="Calibri" panose="020F0502020204030204" pitchFamily="34" charset="0"/>
                          <a:cs typeface="Calibri" panose="020F0502020204030204" pitchFamily="34" charset="0"/>
                        </a:rPr>
                        <a:t>Awarded</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800" b="1" i="0" u="none" strike="noStrike" dirty="0">
                          <a:solidFill>
                            <a:srgbClr val="000000"/>
                          </a:solidFill>
                          <a:effectLst/>
                          <a:latin typeface="Calibri" panose="020F0502020204030204" pitchFamily="34" charset="0"/>
                          <a:cs typeface="Calibri" panose="020F0502020204030204" pitchFamily="34" charset="0"/>
                        </a:rPr>
                        <a:t>Submitted</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800" b="1" i="0" u="none" strike="noStrike">
                          <a:solidFill>
                            <a:srgbClr val="000000"/>
                          </a:solidFill>
                          <a:effectLst/>
                          <a:latin typeface="Calibri" panose="020F0502020204030204" pitchFamily="34" charset="0"/>
                          <a:cs typeface="Calibri" panose="020F0502020204030204" pitchFamily="34" charset="0"/>
                        </a:rPr>
                        <a:t>Awarded</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1415758"/>
                  </a:ext>
                </a:extLst>
              </a:tr>
              <a:tr h="473190">
                <a:tc>
                  <a:txBody>
                    <a:bodyPr/>
                    <a:lstStyle/>
                    <a:p>
                      <a:pPr algn="ctr" rtl="0" fontAlgn="t"/>
                      <a:r>
                        <a:rPr lang="en-US" sz="1800" b="0" i="0" u="none" strike="noStrike">
                          <a:solidFill>
                            <a:srgbClr val="000000"/>
                          </a:solidFill>
                          <a:effectLst/>
                          <a:latin typeface="Calibri" panose="020F0502020204030204" pitchFamily="34" charset="0"/>
                          <a:cs typeface="Calibri" panose="020F0502020204030204" pitchFamily="34" charset="0"/>
                        </a:rPr>
                        <a:t>All Paid/Career</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800" b="0" i="0" u="none" strike="noStrike">
                          <a:solidFill>
                            <a:srgbClr val="000000"/>
                          </a:solidFill>
                          <a:effectLst/>
                          <a:latin typeface="Calibri" panose="020F0502020204030204" pitchFamily="34" charset="0"/>
                          <a:cs typeface="Calibri" panose="020F0502020204030204" pitchFamily="34" charset="0"/>
                        </a:rPr>
                        <a:t>404</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800" b="0" i="0" u="none" strike="noStrike" dirty="0">
                          <a:solidFill>
                            <a:srgbClr val="000000"/>
                          </a:solidFill>
                          <a:effectLst/>
                          <a:latin typeface="Calibri" panose="020F0502020204030204" pitchFamily="34" charset="0"/>
                          <a:cs typeface="Calibri" panose="020F0502020204030204" pitchFamily="34" charset="0"/>
                        </a:rPr>
                        <a:t>TBD</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800" b="0" i="0" u="none" strike="noStrike" dirty="0">
                          <a:solidFill>
                            <a:srgbClr val="000000"/>
                          </a:solidFill>
                          <a:effectLst/>
                          <a:latin typeface="Calibri" panose="020F0502020204030204" pitchFamily="34" charset="0"/>
                          <a:cs typeface="Calibri" panose="020F0502020204030204" pitchFamily="34" charset="0"/>
                        </a:rPr>
                        <a:t>322</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800" b="0" i="0" u="none" strike="noStrike">
                          <a:solidFill>
                            <a:srgbClr val="000000"/>
                          </a:solidFill>
                          <a:effectLst/>
                          <a:latin typeface="Calibri" panose="020F0502020204030204" pitchFamily="34" charset="0"/>
                          <a:cs typeface="Calibri" panose="020F0502020204030204" pitchFamily="34" charset="0"/>
                        </a:rPr>
                        <a:t>67</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800" b="0" i="0" u="none" strike="noStrike" dirty="0">
                          <a:solidFill>
                            <a:srgbClr val="000000"/>
                          </a:solidFill>
                          <a:effectLst/>
                          <a:latin typeface="Calibri" panose="020F0502020204030204" pitchFamily="34" charset="0"/>
                          <a:cs typeface="Calibri" panose="020F0502020204030204" pitchFamily="34" charset="0"/>
                        </a:rPr>
                        <a:t>194</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800" b="0" i="0" u="none" strike="noStrike">
                          <a:solidFill>
                            <a:srgbClr val="000000"/>
                          </a:solidFill>
                          <a:effectLst/>
                          <a:latin typeface="Calibri" panose="020F0502020204030204" pitchFamily="34" charset="0"/>
                          <a:cs typeface="Calibri" panose="020F0502020204030204" pitchFamily="34" charset="0"/>
                        </a:rPr>
                        <a:t>144</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0646245"/>
                  </a:ext>
                </a:extLst>
              </a:tr>
              <a:tr h="473190">
                <a:tc>
                  <a:txBody>
                    <a:bodyPr/>
                    <a:lstStyle/>
                    <a:p>
                      <a:pPr algn="ctr" rtl="0" fontAlgn="t"/>
                      <a:r>
                        <a:rPr lang="en-US" sz="1800" b="0" i="0" u="none" strike="noStrike">
                          <a:solidFill>
                            <a:srgbClr val="000000"/>
                          </a:solidFill>
                          <a:effectLst/>
                          <a:latin typeface="Calibri" panose="020F0502020204030204" pitchFamily="34" charset="0"/>
                          <a:cs typeface="Calibri" panose="020F0502020204030204" pitchFamily="34" charset="0"/>
                        </a:rPr>
                        <a:t>All Volunteer</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800" b="0" i="0" u="none" strike="noStrike">
                          <a:solidFill>
                            <a:srgbClr val="000000"/>
                          </a:solidFill>
                          <a:effectLst/>
                          <a:latin typeface="Calibri" panose="020F0502020204030204" pitchFamily="34" charset="0"/>
                          <a:cs typeface="Calibri" panose="020F0502020204030204" pitchFamily="34" charset="0"/>
                        </a:rPr>
                        <a:t>237</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800" b="0" i="0" u="none" strike="noStrike" dirty="0">
                          <a:solidFill>
                            <a:srgbClr val="000000"/>
                          </a:solidFill>
                          <a:effectLst/>
                          <a:latin typeface="Calibri" panose="020F0502020204030204" pitchFamily="34" charset="0"/>
                          <a:cs typeface="Calibri" panose="020F0502020204030204" pitchFamily="34" charset="0"/>
                        </a:rPr>
                        <a:t>TBD</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800" b="0" i="0" u="none" strike="noStrike" dirty="0">
                          <a:solidFill>
                            <a:srgbClr val="000000"/>
                          </a:solidFill>
                          <a:effectLst/>
                          <a:latin typeface="Calibri" panose="020F0502020204030204" pitchFamily="34" charset="0"/>
                          <a:cs typeface="Calibri" panose="020F0502020204030204" pitchFamily="34" charset="0"/>
                        </a:rPr>
                        <a:t>260</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800" b="0" i="0" u="none" strike="noStrike">
                          <a:solidFill>
                            <a:srgbClr val="000000"/>
                          </a:solidFill>
                          <a:effectLst/>
                          <a:latin typeface="Calibri" panose="020F0502020204030204" pitchFamily="34" charset="0"/>
                          <a:cs typeface="Calibri" panose="020F0502020204030204" pitchFamily="34" charset="0"/>
                        </a:rPr>
                        <a:t>105</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800" b="0" i="0" u="none" strike="noStrike" dirty="0">
                          <a:solidFill>
                            <a:srgbClr val="000000"/>
                          </a:solidFill>
                          <a:effectLst/>
                          <a:latin typeface="Calibri" panose="020F0502020204030204" pitchFamily="34" charset="0"/>
                          <a:cs typeface="Calibri" panose="020F0502020204030204" pitchFamily="34" charset="0"/>
                        </a:rPr>
                        <a:t>205</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800" b="0" i="0" u="none" strike="noStrike">
                          <a:solidFill>
                            <a:srgbClr val="000000"/>
                          </a:solidFill>
                          <a:effectLst/>
                          <a:latin typeface="Calibri" panose="020F0502020204030204" pitchFamily="34" charset="0"/>
                          <a:cs typeface="Calibri" panose="020F0502020204030204" pitchFamily="34" charset="0"/>
                        </a:rPr>
                        <a:t>66</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4654256"/>
                  </a:ext>
                </a:extLst>
              </a:tr>
              <a:tr h="932767">
                <a:tc>
                  <a:txBody>
                    <a:bodyPr/>
                    <a:lstStyle/>
                    <a:p>
                      <a:pPr algn="ctr" rtl="0" fontAlgn="t"/>
                      <a:r>
                        <a:rPr lang="en-US" sz="1800" b="0" i="0" u="none" strike="noStrike">
                          <a:solidFill>
                            <a:srgbClr val="000000"/>
                          </a:solidFill>
                          <a:effectLst/>
                          <a:latin typeface="Calibri" panose="020F0502020204030204" pitchFamily="34" charset="0"/>
                          <a:cs typeface="Calibri" panose="020F0502020204030204" pitchFamily="34" charset="0"/>
                        </a:rPr>
                        <a:t>Combination (Majority Paid/Career)</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800" b="0" i="0" u="none" strike="noStrike" dirty="0">
                          <a:solidFill>
                            <a:srgbClr val="000000"/>
                          </a:solidFill>
                          <a:effectLst/>
                          <a:latin typeface="Calibri" panose="020F0502020204030204" pitchFamily="34" charset="0"/>
                          <a:cs typeface="Calibri" panose="020F0502020204030204" pitchFamily="34" charset="0"/>
                        </a:rPr>
                        <a:t>241</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800" b="0" i="0" u="none" strike="noStrike">
                          <a:solidFill>
                            <a:srgbClr val="000000"/>
                          </a:solidFill>
                          <a:effectLst/>
                          <a:latin typeface="Calibri" panose="020F0502020204030204" pitchFamily="34" charset="0"/>
                          <a:cs typeface="Calibri" panose="020F0502020204030204" pitchFamily="34" charset="0"/>
                        </a:rPr>
                        <a:t>TBD</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800" b="0" i="0" u="none" strike="noStrike" dirty="0">
                          <a:solidFill>
                            <a:srgbClr val="000000"/>
                          </a:solidFill>
                          <a:effectLst/>
                          <a:latin typeface="Calibri" panose="020F0502020204030204" pitchFamily="34" charset="0"/>
                          <a:cs typeface="Calibri" panose="020F0502020204030204" pitchFamily="34" charset="0"/>
                        </a:rPr>
                        <a:t>204</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800" b="0" i="0" u="none" strike="noStrike" dirty="0">
                          <a:solidFill>
                            <a:srgbClr val="000000"/>
                          </a:solidFill>
                          <a:effectLst/>
                          <a:latin typeface="Calibri" panose="020F0502020204030204" pitchFamily="34" charset="0"/>
                          <a:cs typeface="Calibri" panose="020F0502020204030204" pitchFamily="34" charset="0"/>
                        </a:rPr>
                        <a:t>41</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800" b="0" i="0" u="none" strike="noStrike" dirty="0">
                          <a:solidFill>
                            <a:srgbClr val="000000"/>
                          </a:solidFill>
                          <a:effectLst/>
                          <a:latin typeface="Calibri" panose="020F0502020204030204" pitchFamily="34" charset="0"/>
                          <a:cs typeface="Calibri" panose="020F0502020204030204" pitchFamily="34" charset="0"/>
                        </a:rPr>
                        <a:t>165</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800" b="0" i="0" u="none" strike="noStrike">
                          <a:solidFill>
                            <a:srgbClr val="000000"/>
                          </a:solidFill>
                          <a:effectLst/>
                          <a:latin typeface="Calibri" panose="020F0502020204030204" pitchFamily="34" charset="0"/>
                          <a:cs typeface="Calibri" panose="020F0502020204030204" pitchFamily="34" charset="0"/>
                        </a:rPr>
                        <a:t>50</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1607013"/>
                  </a:ext>
                </a:extLst>
              </a:tr>
              <a:tr h="932767">
                <a:tc>
                  <a:txBody>
                    <a:bodyPr/>
                    <a:lstStyle/>
                    <a:p>
                      <a:pPr algn="ctr" rtl="0" fontAlgn="t"/>
                      <a:r>
                        <a:rPr lang="en-US" sz="1800" b="0" i="0" u="none" strike="noStrike">
                          <a:solidFill>
                            <a:srgbClr val="000000"/>
                          </a:solidFill>
                          <a:effectLst/>
                          <a:latin typeface="Calibri" panose="020F0502020204030204" pitchFamily="34" charset="0"/>
                          <a:cs typeface="Calibri" panose="020F0502020204030204" pitchFamily="34" charset="0"/>
                        </a:rPr>
                        <a:t>Combination (Majority Volunteer)</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800" b="0" i="0" u="none" strike="noStrike">
                          <a:solidFill>
                            <a:srgbClr val="000000"/>
                          </a:solidFill>
                          <a:effectLst/>
                          <a:latin typeface="Calibri" panose="020F0502020204030204" pitchFamily="34" charset="0"/>
                          <a:cs typeface="Calibri" panose="020F0502020204030204" pitchFamily="34" charset="0"/>
                        </a:rPr>
                        <a:t>448</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800" b="0" i="0" u="none" strike="noStrike">
                          <a:solidFill>
                            <a:srgbClr val="000000"/>
                          </a:solidFill>
                          <a:effectLst/>
                          <a:latin typeface="Calibri" panose="020F0502020204030204" pitchFamily="34" charset="0"/>
                          <a:cs typeface="Calibri" panose="020F0502020204030204" pitchFamily="34" charset="0"/>
                        </a:rPr>
                        <a:t> TBD</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800" b="0" i="0" u="none" strike="noStrike">
                          <a:solidFill>
                            <a:srgbClr val="000000"/>
                          </a:solidFill>
                          <a:effectLst/>
                          <a:latin typeface="Calibri" panose="020F0502020204030204" pitchFamily="34" charset="0"/>
                          <a:cs typeface="Calibri" panose="020F0502020204030204" pitchFamily="34" charset="0"/>
                        </a:rPr>
                        <a:t>397</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800" b="0" i="0" u="none" strike="noStrike" dirty="0">
                          <a:solidFill>
                            <a:srgbClr val="000000"/>
                          </a:solidFill>
                          <a:effectLst/>
                          <a:latin typeface="Calibri" panose="020F0502020204030204" pitchFamily="34" charset="0"/>
                          <a:cs typeface="Calibri" panose="020F0502020204030204" pitchFamily="34" charset="0"/>
                        </a:rPr>
                        <a:t>69</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800" b="0" i="0" u="none" strike="noStrike" dirty="0">
                          <a:solidFill>
                            <a:srgbClr val="000000"/>
                          </a:solidFill>
                          <a:effectLst/>
                          <a:latin typeface="Calibri" panose="020F0502020204030204" pitchFamily="34" charset="0"/>
                          <a:cs typeface="Calibri" panose="020F0502020204030204" pitchFamily="34" charset="0"/>
                        </a:rPr>
                        <a:t>326</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800" b="0" i="0" u="none" strike="noStrike" dirty="0">
                          <a:solidFill>
                            <a:srgbClr val="000000"/>
                          </a:solidFill>
                          <a:effectLst/>
                          <a:latin typeface="Calibri" panose="020F0502020204030204" pitchFamily="34" charset="0"/>
                          <a:cs typeface="Calibri" panose="020F0502020204030204" pitchFamily="34" charset="0"/>
                        </a:rPr>
                        <a:t>102</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9341196"/>
                  </a:ext>
                </a:extLst>
              </a:tr>
              <a:tr h="474801">
                <a:tc>
                  <a:txBody>
                    <a:bodyPr/>
                    <a:lstStyle/>
                    <a:p>
                      <a:pPr algn="ctr" rtl="0" fontAlgn="t"/>
                      <a:r>
                        <a:rPr lang="en-US" sz="1800" b="0" i="0" u="none" strike="noStrike">
                          <a:solidFill>
                            <a:srgbClr val="000000"/>
                          </a:solidFill>
                          <a:effectLst/>
                          <a:latin typeface="Calibri" panose="020F0502020204030204" pitchFamily="34" charset="0"/>
                          <a:cs typeface="Calibri" panose="020F0502020204030204" pitchFamily="34" charset="0"/>
                        </a:rPr>
                        <a:t>Interest Organization</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800" b="0" i="0" u="none" strike="noStrike">
                          <a:solidFill>
                            <a:srgbClr val="000000"/>
                          </a:solidFill>
                          <a:effectLst/>
                          <a:latin typeface="Calibri" panose="020F0502020204030204" pitchFamily="34" charset="0"/>
                          <a:cs typeface="Calibri" panose="020F0502020204030204" pitchFamily="34" charset="0"/>
                        </a:rPr>
                        <a:t>24</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800" b="0" i="0" u="none" strike="noStrike">
                          <a:solidFill>
                            <a:srgbClr val="000000"/>
                          </a:solidFill>
                          <a:effectLst/>
                          <a:latin typeface="Calibri" panose="020F0502020204030204" pitchFamily="34" charset="0"/>
                          <a:cs typeface="Calibri" panose="020F0502020204030204" pitchFamily="34" charset="0"/>
                        </a:rPr>
                        <a:t>TBD</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800" b="0" i="0" u="none" strike="noStrike">
                          <a:solidFill>
                            <a:srgbClr val="000000"/>
                          </a:solidFill>
                          <a:effectLst/>
                          <a:latin typeface="Calibri" panose="020F0502020204030204" pitchFamily="34" charset="0"/>
                          <a:cs typeface="Calibri" panose="020F0502020204030204" pitchFamily="34" charset="0"/>
                        </a:rPr>
                        <a:t>23</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800" b="0" i="0" u="none" strike="noStrike">
                          <a:solidFill>
                            <a:srgbClr val="000000"/>
                          </a:solidFill>
                          <a:effectLst/>
                          <a:latin typeface="Calibri" panose="020F0502020204030204" pitchFamily="34" charset="0"/>
                          <a:cs typeface="Calibri" panose="020F0502020204030204" pitchFamily="34" charset="0"/>
                        </a:rPr>
                        <a:t>6</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800" b="0" i="0" u="none" strike="noStrike">
                          <a:solidFill>
                            <a:srgbClr val="000000"/>
                          </a:solidFill>
                          <a:effectLst/>
                          <a:latin typeface="Calibri" panose="020F0502020204030204" pitchFamily="34" charset="0"/>
                          <a:cs typeface="Calibri" panose="020F0502020204030204" pitchFamily="34" charset="0"/>
                        </a:rPr>
                        <a:t>19</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r>
                        <a:rPr lang="en-US" sz="1800" b="0" i="0" u="none" strike="noStrike" dirty="0">
                          <a:solidFill>
                            <a:srgbClr val="000000"/>
                          </a:solidFill>
                          <a:effectLst/>
                          <a:latin typeface="Calibri" panose="020F0502020204030204" pitchFamily="34" charset="0"/>
                          <a:cs typeface="Calibri" panose="020F0502020204030204" pitchFamily="34" charset="0"/>
                        </a:rPr>
                        <a:t>12</a:t>
                      </a:r>
                    </a:p>
                  </a:txBody>
                  <a:tcPr marL="4056" marR="4056" marT="405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32000904"/>
                  </a:ext>
                </a:extLst>
              </a:tr>
            </a:tbl>
          </a:graphicData>
        </a:graphic>
      </p:graphicFrame>
      <p:sp>
        <p:nvSpPr>
          <p:cNvPr id="4" name="Oval 3">
            <a:extLst>
              <a:ext uri="{FF2B5EF4-FFF2-40B4-BE49-F238E27FC236}">
                <a16:creationId xmlns:a16="http://schemas.microsoft.com/office/drawing/2014/main" id="{ADF436BF-67D5-475F-9A26-1C2470F420E5}"/>
              </a:ext>
            </a:extLst>
          </p:cNvPr>
          <p:cNvSpPr/>
          <p:nvPr/>
        </p:nvSpPr>
        <p:spPr>
          <a:xfrm>
            <a:off x="2703444" y="1470991"/>
            <a:ext cx="2221580" cy="7288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rgbClr val="FF0000"/>
                </a:solidFill>
              </a:ln>
            </a:endParaRPr>
          </a:p>
        </p:txBody>
      </p:sp>
    </p:spTree>
    <p:extLst>
      <p:ext uri="{BB962C8B-B14F-4D97-AF65-F5344CB8AC3E}">
        <p14:creationId xmlns:p14="http://schemas.microsoft.com/office/powerpoint/2010/main" val="585108189"/>
      </p:ext>
    </p:extLst>
  </p:cSld>
  <p:clrMapOvr>
    <a:masterClrMapping/>
  </p:clrMapOvr>
  <p:transition spd="slow">
    <p:wip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a:t>Technical Evaluation Process (TEP) </a:t>
            </a:r>
          </a:p>
          <a:p>
            <a:pPr lvl="1"/>
            <a:r>
              <a:rPr lang="en-US" altLang="en-US" dirty="0"/>
              <a:t>The SAFER Program Office will then perform a Technical Review of applications that are in the fundable range prior to recommending awards. </a:t>
            </a:r>
          </a:p>
          <a:p>
            <a:pPr lvl="1"/>
            <a:r>
              <a:rPr lang="en-US" altLang="en-US" dirty="0"/>
              <a:t>The SAFER Program Office will assess the requests with respect to costs, quantities, feasibility, eligibility, and recipient responsibility prior to recommending any application for an award. </a:t>
            </a:r>
            <a:endParaRPr lang="en-US" dirty="0"/>
          </a:p>
          <a:p>
            <a:pPr lvl="2"/>
            <a:endParaRPr lang="en-US" dirty="0"/>
          </a:p>
          <a:p>
            <a:pPr lvl="2"/>
            <a:endParaRPr lang="en-US" dirty="0"/>
          </a:p>
        </p:txBody>
      </p:sp>
      <p:sp>
        <p:nvSpPr>
          <p:cNvPr id="2" name="Title 1"/>
          <p:cNvSpPr>
            <a:spLocks noGrp="1"/>
          </p:cNvSpPr>
          <p:nvPr>
            <p:ph type="title"/>
          </p:nvPr>
        </p:nvSpPr>
        <p:spPr/>
        <p:txBody>
          <a:bodyPr/>
          <a:lstStyle/>
          <a:p>
            <a:r>
              <a:rPr lang="en-US" dirty="0"/>
              <a:t>After Peer Review</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0439" y="4800600"/>
            <a:ext cx="2083201" cy="1371600"/>
          </a:xfrm>
          <a:prstGeom prst="rect">
            <a:avLst/>
          </a:prstGeom>
        </p:spPr>
      </p:pic>
      <p:sp>
        <p:nvSpPr>
          <p:cNvPr id="6" name="Footer Placeholder 5">
            <a:extLst>
              <a:ext uri="{FF2B5EF4-FFF2-40B4-BE49-F238E27FC236}">
                <a16:creationId xmlns:a16="http://schemas.microsoft.com/office/drawing/2014/main" id="{547AE2CE-89B5-46AE-BEAD-225B09A1320A}"/>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776748101"/>
      </p:ext>
    </p:extLst>
  </p:cSld>
  <p:clrMapOvr>
    <a:masterClrMapping/>
  </p:clrMapOvr>
  <p:transition spd="slow">
    <p:wip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You can contact FEMA regional contacts and ask.</a:t>
            </a:r>
          </a:p>
          <a:p>
            <a:r>
              <a:rPr lang="en-US" dirty="0"/>
              <a:t>They will look into the reviewer feedback.</a:t>
            </a:r>
          </a:p>
          <a:p>
            <a:r>
              <a:rPr lang="en-US" dirty="0"/>
              <a:t>Applications are very competitive, scoring is very tight.</a:t>
            </a:r>
          </a:p>
          <a:p>
            <a:r>
              <a:rPr lang="en-US" dirty="0"/>
              <a:t>Good projects are left on the table – even excellent applications aren’t funded.  </a:t>
            </a:r>
          </a:p>
          <a:p>
            <a:r>
              <a:rPr lang="en-US" dirty="0"/>
              <a:t>There are always applications right on the edge of being funded, but FEMA simply runs out of money.</a:t>
            </a:r>
          </a:p>
          <a:p>
            <a:endParaRPr lang="en-US" dirty="0"/>
          </a:p>
        </p:txBody>
      </p:sp>
      <p:sp>
        <p:nvSpPr>
          <p:cNvPr id="2" name="Title 1"/>
          <p:cNvSpPr>
            <a:spLocks noGrp="1"/>
          </p:cNvSpPr>
          <p:nvPr>
            <p:ph type="title"/>
          </p:nvPr>
        </p:nvSpPr>
        <p:spPr/>
        <p:txBody>
          <a:bodyPr/>
          <a:lstStyle/>
          <a:p>
            <a:r>
              <a:rPr lang="en-US" dirty="0"/>
              <a:t>If You Get a Turndown Letter</a:t>
            </a:r>
          </a:p>
        </p:txBody>
      </p:sp>
      <p:sp>
        <p:nvSpPr>
          <p:cNvPr id="5" name="Footer Placeholder 4">
            <a:extLst>
              <a:ext uri="{FF2B5EF4-FFF2-40B4-BE49-F238E27FC236}">
                <a16:creationId xmlns:a16="http://schemas.microsoft.com/office/drawing/2014/main" id="{C33A7950-5163-4A7A-8A7D-84ADA755E88F}"/>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2432555351"/>
      </p:ext>
    </p:extLst>
  </p:cSld>
  <p:clrMapOvr>
    <a:masterClrMapping/>
  </p:clrMapOvr>
  <p:transition spd="slow">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lstStyle/>
          <a:p>
            <a:pPr algn="ctr"/>
            <a:r>
              <a:rPr lang="en-US" sz="6000" dirty="0"/>
              <a:t>Read the NOFO!</a:t>
            </a:r>
          </a:p>
          <a:p>
            <a:endParaRPr lang="en-US" sz="6000" dirty="0"/>
          </a:p>
        </p:txBody>
      </p:sp>
      <p:sp>
        <p:nvSpPr>
          <p:cNvPr id="2" name="Title 1"/>
          <p:cNvSpPr>
            <a:spLocks noGrp="1"/>
          </p:cNvSpPr>
          <p:nvPr>
            <p:ph type="title"/>
          </p:nvPr>
        </p:nvSpPr>
        <p:spPr/>
        <p:txBody>
          <a:bodyPr/>
          <a:lstStyle/>
          <a:p>
            <a:r>
              <a:rPr lang="en-US" dirty="0"/>
              <a:t>Best Practices</a:t>
            </a:r>
          </a:p>
        </p:txBody>
      </p:sp>
      <p:sp>
        <p:nvSpPr>
          <p:cNvPr id="5" name="Footer Placeholder 4">
            <a:extLst>
              <a:ext uri="{FF2B5EF4-FFF2-40B4-BE49-F238E27FC236}">
                <a16:creationId xmlns:a16="http://schemas.microsoft.com/office/drawing/2014/main" id="{99C10A29-EF71-412C-A25A-2338E353101B}"/>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1952875669"/>
      </p:ext>
    </p:extLst>
  </p:cSld>
  <p:clrMapOvr>
    <a:masterClrMapping/>
  </p:clrMapOvr>
  <p:transition spd="slow">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Align your department’s risk assessment with the AFG funding priorities.</a:t>
            </a:r>
          </a:p>
          <a:p>
            <a:r>
              <a:rPr lang="en-US" dirty="0"/>
              <a:t>Tell your department’s story – avoid vendor/template narratives.</a:t>
            </a:r>
          </a:p>
          <a:p>
            <a:r>
              <a:rPr lang="en-US" dirty="0"/>
              <a:t>Read each question carefully, and then answer it.</a:t>
            </a:r>
          </a:p>
          <a:p>
            <a:r>
              <a:rPr lang="en-US" dirty="0"/>
              <a:t>Have your entire application/narrative reviewed by someone else before submitting.</a:t>
            </a:r>
          </a:p>
          <a:p>
            <a:endParaRPr lang="en-US" dirty="0"/>
          </a:p>
        </p:txBody>
      </p:sp>
      <p:sp>
        <p:nvSpPr>
          <p:cNvPr id="2" name="Title 1"/>
          <p:cNvSpPr>
            <a:spLocks noGrp="1"/>
          </p:cNvSpPr>
          <p:nvPr>
            <p:ph type="title"/>
          </p:nvPr>
        </p:nvSpPr>
        <p:spPr/>
        <p:txBody>
          <a:bodyPr/>
          <a:lstStyle/>
          <a:p>
            <a:r>
              <a:rPr lang="en-US" dirty="0"/>
              <a:t>Best Practices</a:t>
            </a:r>
          </a:p>
        </p:txBody>
      </p:sp>
      <p:sp>
        <p:nvSpPr>
          <p:cNvPr id="5" name="Footer Placeholder 4">
            <a:extLst>
              <a:ext uri="{FF2B5EF4-FFF2-40B4-BE49-F238E27FC236}">
                <a16:creationId xmlns:a16="http://schemas.microsoft.com/office/drawing/2014/main" id="{1823E70C-2330-41B7-B908-E6DDE74CB669}"/>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2547093417"/>
      </p:ext>
    </p:extLst>
  </p:cSld>
  <p:clrMapOvr>
    <a:masterClrMapping/>
  </p:clrMapOvr>
  <p:transition spd="slow">
    <p:wip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Gather and include all eligible costs as part of your application.</a:t>
            </a:r>
          </a:p>
          <a:p>
            <a:r>
              <a:rPr lang="en-US" dirty="0"/>
              <a:t>Ensure you have support from your local government leaders.</a:t>
            </a:r>
          </a:p>
          <a:p>
            <a:endParaRPr lang="en-US" dirty="0"/>
          </a:p>
        </p:txBody>
      </p:sp>
      <p:sp>
        <p:nvSpPr>
          <p:cNvPr id="2" name="Title 1"/>
          <p:cNvSpPr>
            <a:spLocks noGrp="1"/>
          </p:cNvSpPr>
          <p:nvPr>
            <p:ph type="title"/>
          </p:nvPr>
        </p:nvSpPr>
        <p:spPr/>
        <p:txBody>
          <a:bodyPr/>
          <a:lstStyle/>
          <a:p>
            <a:r>
              <a:rPr lang="en-US" dirty="0"/>
              <a:t>Best Practices</a:t>
            </a:r>
          </a:p>
        </p:txBody>
      </p:sp>
      <p:sp>
        <p:nvSpPr>
          <p:cNvPr id="5" name="Footer Placeholder 4">
            <a:extLst>
              <a:ext uri="{FF2B5EF4-FFF2-40B4-BE49-F238E27FC236}">
                <a16:creationId xmlns:a16="http://schemas.microsoft.com/office/drawing/2014/main" id="{F4DFFAAB-9738-4543-ABA8-094B6CC58805}"/>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850212906"/>
      </p:ext>
    </p:extLst>
  </p:cSld>
  <p:clrMapOvr>
    <a:masterClrMapping/>
  </p:clrMapOvr>
  <p:transition spd="slow">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Use the FEMA Self‐Evaluation Sheets. </a:t>
            </a:r>
          </a:p>
          <a:p>
            <a:pPr lvl="1">
              <a:spcAft>
                <a:spcPts val="1800"/>
              </a:spcAft>
            </a:pPr>
            <a:r>
              <a:rPr lang="en-US" dirty="0"/>
              <a:t>These parallel the peer review score sheets!</a:t>
            </a:r>
          </a:p>
          <a:p>
            <a:pPr lvl="1">
              <a:spcAft>
                <a:spcPts val="1800"/>
              </a:spcAft>
            </a:pPr>
            <a:r>
              <a:rPr lang="en-US" dirty="0"/>
              <a:t>Be very careful using place holders in sections</a:t>
            </a:r>
          </a:p>
          <a:p>
            <a:pPr lvl="1">
              <a:spcAft>
                <a:spcPts val="1800"/>
              </a:spcAft>
            </a:pPr>
            <a:r>
              <a:rPr lang="en-US" dirty="0"/>
              <a:t>Make sure you go back and fill in</a:t>
            </a:r>
          </a:p>
          <a:p>
            <a:pPr lvl="1">
              <a:spcAft>
                <a:spcPts val="1800"/>
              </a:spcAft>
            </a:pPr>
            <a:r>
              <a:rPr lang="en-US" dirty="0" err="1"/>
              <a:t>xxxx</a:t>
            </a:r>
            <a:endParaRPr lang="en-US" dirty="0"/>
          </a:p>
        </p:txBody>
      </p:sp>
      <p:sp>
        <p:nvSpPr>
          <p:cNvPr id="2" name="Title 1"/>
          <p:cNvSpPr>
            <a:spLocks noGrp="1"/>
          </p:cNvSpPr>
          <p:nvPr>
            <p:ph type="title"/>
          </p:nvPr>
        </p:nvSpPr>
        <p:spPr/>
        <p:txBody>
          <a:bodyPr/>
          <a:lstStyle/>
          <a:p>
            <a:r>
              <a:rPr lang="en-US" dirty="0"/>
              <a:t>Best Practices</a:t>
            </a:r>
          </a:p>
        </p:txBody>
      </p:sp>
      <p:sp>
        <p:nvSpPr>
          <p:cNvPr id="5" name="Footer Placeholder 4">
            <a:extLst>
              <a:ext uri="{FF2B5EF4-FFF2-40B4-BE49-F238E27FC236}">
                <a16:creationId xmlns:a16="http://schemas.microsoft.com/office/drawing/2014/main" id="{2F817E9B-0973-43EF-A725-0DC2674B34FD}"/>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1332813294"/>
      </p:ext>
    </p:extLst>
  </p:cSld>
  <p:clrMapOvr>
    <a:masterClrMapping/>
  </p:clrMapOvr>
  <p:transition spd="slow">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Use MS Word to write your narratives.</a:t>
            </a:r>
          </a:p>
          <a:p>
            <a:r>
              <a:rPr lang="en-US" dirty="0"/>
              <a:t>Otherwise, the grants portal may time out and you will loose all of your work!</a:t>
            </a:r>
          </a:p>
          <a:p>
            <a:endParaRPr lang="en-US" dirty="0"/>
          </a:p>
        </p:txBody>
      </p:sp>
      <p:sp>
        <p:nvSpPr>
          <p:cNvPr id="2" name="Title 1"/>
          <p:cNvSpPr>
            <a:spLocks noGrp="1"/>
          </p:cNvSpPr>
          <p:nvPr>
            <p:ph type="title"/>
          </p:nvPr>
        </p:nvSpPr>
        <p:spPr/>
        <p:txBody>
          <a:bodyPr/>
          <a:lstStyle/>
          <a:p>
            <a:r>
              <a:rPr lang="en-US" dirty="0"/>
              <a:t>Best Practices</a:t>
            </a:r>
          </a:p>
        </p:txBody>
      </p:sp>
      <p:pic>
        <p:nvPicPr>
          <p:cNvPr id="5122" name="Picture 2" descr="Image result for ticking clo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5212" y="2862175"/>
            <a:ext cx="3200402" cy="3200402"/>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B40A615B-4E0C-4EC7-B059-888ADBF2D9DC}"/>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3942873181"/>
      </p:ext>
    </p:extLst>
  </p:cSld>
  <p:clrMapOvr>
    <a:masterClrMapping/>
  </p:clrMapOvr>
  <p:transition spd="slow">
    <p:wip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Before You Submit</a:t>
            </a:r>
          </a:p>
          <a:p>
            <a:pPr lvl="1"/>
            <a:r>
              <a:rPr lang="en-US" dirty="0"/>
              <a:t>Print application</a:t>
            </a:r>
          </a:p>
          <a:p>
            <a:pPr lvl="1"/>
            <a:r>
              <a:rPr lang="en-US" b="1" dirty="0">
                <a:effectLst>
                  <a:outerShdw blurRad="38100" dist="38100" dir="2700000" algn="tl">
                    <a:srgbClr val="000000">
                      <a:alpha val="43137"/>
                    </a:srgbClr>
                  </a:outerShdw>
                </a:effectLst>
              </a:rPr>
              <a:t>Read every line again.</a:t>
            </a:r>
          </a:p>
          <a:p>
            <a:pPr lvl="2"/>
            <a:r>
              <a:rPr lang="en-US" dirty="0"/>
              <a:t>Not just the narratives</a:t>
            </a:r>
          </a:p>
          <a:p>
            <a:pPr lvl="1"/>
            <a:r>
              <a:rPr lang="en-US" dirty="0"/>
              <a:t>Check and fix narrative formatting.</a:t>
            </a:r>
          </a:p>
          <a:p>
            <a:pPr lvl="1"/>
            <a:r>
              <a:rPr lang="en-US" dirty="0"/>
              <a:t>Leave no placeholders.</a:t>
            </a:r>
          </a:p>
          <a:p>
            <a:pPr lvl="1"/>
            <a:r>
              <a:rPr lang="en-US" dirty="0"/>
              <a:t>Recheck all your numbers.</a:t>
            </a:r>
          </a:p>
          <a:p>
            <a:pPr lvl="1"/>
            <a:r>
              <a:rPr lang="en-US" dirty="0"/>
              <a:t>Fix any errors and reprint to check again.</a:t>
            </a:r>
          </a:p>
          <a:p>
            <a:pPr lvl="1"/>
            <a:endParaRPr lang="en-US" dirty="0"/>
          </a:p>
        </p:txBody>
      </p:sp>
      <p:sp>
        <p:nvSpPr>
          <p:cNvPr id="2" name="Title 1"/>
          <p:cNvSpPr>
            <a:spLocks noGrp="1"/>
          </p:cNvSpPr>
          <p:nvPr>
            <p:ph type="title"/>
          </p:nvPr>
        </p:nvSpPr>
        <p:spPr/>
        <p:txBody>
          <a:bodyPr/>
          <a:lstStyle/>
          <a:p>
            <a:r>
              <a:rPr lang="en-US" dirty="0"/>
              <a:t>Best Practices</a:t>
            </a:r>
          </a:p>
        </p:txBody>
      </p:sp>
      <p:pic>
        <p:nvPicPr>
          <p:cNvPr id="7" name="Picture 6">
            <a:extLst>
              <a:ext uri="{FF2B5EF4-FFF2-40B4-BE49-F238E27FC236}">
                <a16:creationId xmlns:a16="http://schemas.microsoft.com/office/drawing/2014/main" id="{B216F8AB-37F7-488D-A5BB-F8DC5C2CE9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458200" y="1295400"/>
            <a:ext cx="2740385" cy="4876428"/>
          </a:xfrm>
          <a:prstGeom prst="rect">
            <a:avLst/>
          </a:prstGeom>
        </p:spPr>
      </p:pic>
      <p:sp>
        <p:nvSpPr>
          <p:cNvPr id="5" name="Footer Placeholder 4">
            <a:extLst>
              <a:ext uri="{FF2B5EF4-FFF2-40B4-BE49-F238E27FC236}">
                <a16:creationId xmlns:a16="http://schemas.microsoft.com/office/drawing/2014/main" id="{D945536E-5547-44AF-AA81-9AC99ADF4E03}"/>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3588983657"/>
      </p:ext>
    </p:extLst>
  </p:cSld>
  <p:clrMapOvr>
    <a:masterClrMapping/>
  </p:clrMapOvr>
  <p:transition spd="slow">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4000" dirty="0"/>
              <a:t>Starting Late</a:t>
            </a:r>
          </a:p>
          <a:p>
            <a:pPr marL="342900" lvl="1" indent="0">
              <a:buNone/>
            </a:pPr>
            <a:r>
              <a:rPr lang="en-US" sz="3200" dirty="0"/>
              <a:t>Statistics show that applications that are started and completed during the last week of the application period have a high chance of not being awarded.</a:t>
            </a:r>
          </a:p>
          <a:p>
            <a:endParaRPr lang="en-US" sz="4000" dirty="0"/>
          </a:p>
          <a:p>
            <a:endParaRPr lang="en-US" sz="4000" dirty="0"/>
          </a:p>
        </p:txBody>
      </p:sp>
      <p:sp>
        <p:nvSpPr>
          <p:cNvPr id="2" name="Title 1"/>
          <p:cNvSpPr>
            <a:spLocks noGrp="1"/>
          </p:cNvSpPr>
          <p:nvPr>
            <p:ph type="title"/>
          </p:nvPr>
        </p:nvSpPr>
        <p:spPr/>
        <p:txBody>
          <a:bodyPr/>
          <a:lstStyle/>
          <a:p>
            <a:r>
              <a:rPr lang="en-US" dirty="0"/>
              <a:t>Biggest Pitfalls</a:t>
            </a:r>
          </a:p>
        </p:txBody>
      </p:sp>
      <p:sp>
        <p:nvSpPr>
          <p:cNvPr id="5" name="Footer Placeholder 4">
            <a:extLst>
              <a:ext uri="{FF2B5EF4-FFF2-40B4-BE49-F238E27FC236}">
                <a16:creationId xmlns:a16="http://schemas.microsoft.com/office/drawing/2014/main" id="{F1A13B83-D717-4D04-B3D9-6B7691F1413F}"/>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1162550465"/>
      </p:ext>
    </p:extLst>
  </p:cSld>
  <p:clrMapOvr>
    <a:masterClrMapping/>
  </p:clrMapOvr>
  <p:transition spd="slow">
    <p:wip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Not explaining financial need</a:t>
            </a:r>
          </a:p>
          <a:p>
            <a:r>
              <a:rPr lang="en-US" dirty="0"/>
              <a:t>No budget breakdown</a:t>
            </a:r>
          </a:p>
          <a:p>
            <a:r>
              <a:rPr lang="en-US" dirty="0"/>
              <a:t>Not explaining what you are doing (project) or why you need it</a:t>
            </a:r>
          </a:p>
        </p:txBody>
      </p:sp>
      <p:sp>
        <p:nvSpPr>
          <p:cNvPr id="4" name="Title 3"/>
          <p:cNvSpPr>
            <a:spLocks noGrp="1"/>
          </p:cNvSpPr>
          <p:nvPr>
            <p:ph type="title"/>
          </p:nvPr>
        </p:nvSpPr>
        <p:spPr/>
        <p:txBody>
          <a:bodyPr/>
          <a:lstStyle/>
          <a:p>
            <a:r>
              <a:rPr lang="en-US" dirty="0"/>
              <a:t>Biggest Pitfalls</a:t>
            </a:r>
          </a:p>
        </p:txBody>
      </p:sp>
      <p:sp>
        <p:nvSpPr>
          <p:cNvPr id="5" name="Footer Placeholder 4">
            <a:extLst>
              <a:ext uri="{FF2B5EF4-FFF2-40B4-BE49-F238E27FC236}">
                <a16:creationId xmlns:a16="http://schemas.microsoft.com/office/drawing/2014/main" id="{F81460EA-A442-44A1-91F8-137C7502C9E8}"/>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1118193293"/>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556" y="0"/>
            <a:ext cx="11105321" cy="954107"/>
          </a:xfrm>
          <a:prstGeom prst="rect">
            <a:avLst/>
          </a:prstGeom>
          <a:noFill/>
        </p:spPr>
        <p:txBody>
          <a:bodyPr wrap="square" rtlCol="0">
            <a:spAutoFit/>
          </a:bodyPr>
          <a:lstStyle/>
          <a:p>
            <a:pPr algn="ctr"/>
            <a:r>
              <a:rPr lang="en-US" sz="2800" b="1" dirty="0">
                <a:solidFill>
                  <a:schemeClr val="accent4"/>
                </a:solidFill>
                <a:latin typeface="Calibri" pitchFamily="34" charset="0"/>
                <a:cs typeface="Calibri" pitchFamily="34" charset="0"/>
              </a:rPr>
              <a:t>SAFER Summaries by Federal Dollars 2020 through 2018</a:t>
            </a:r>
          </a:p>
          <a:p>
            <a:pPr algn="ctr"/>
            <a:r>
              <a:rPr lang="en-US" sz="2800" b="1" dirty="0">
                <a:solidFill>
                  <a:schemeClr val="accent4"/>
                </a:solidFill>
                <a:latin typeface="Calibri" pitchFamily="34" charset="0"/>
                <a:cs typeface="Calibri" pitchFamily="34" charset="0"/>
              </a:rPr>
              <a:t>Department Types</a:t>
            </a:r>
          </a:p>
        </p:txBody>
      </p:sp>
      <p:graphicFrame>
        <p:nvGraphicFramePr>
          <p:cNvPr id="4" name="Table 3">
            <a:extLst>
              <a:ext uri="{FF2B5EF4-FFF2-40B4-BE49-F238E27FC236}">
                <a16:creationId xmlns:a16="http://schemas.microsoft.com/office/drawing/2014/main" id="{5F0F9B82-00F0-46C3-B792-EC13D433C225}"/>
              </a:ext>
            </a:extLst>
          </p:cNvPr>
          <p:cNvGraphicFramePr>
            <a:graphicFrameLocks noGrp="1"/>
          </p:cNvGraphicFramePr>
          <p:nvPr>
            <p:extLst>
              <p:ext uri="{D42A27DB-BD31-4B8C-83A1-F6EECF244321}">
                <p14:modId xmlns:p14="http://schemas.microsoft.com/office/powerpoint/2010/main" val="1229188148"/>
              </p:ext>
            </p:extLst>
          </p:nvPr>
        </p:nvGraphicFramePr>
        <p:xfrm>
          <a:off x="344556" y="1113182"/>
          <a:ext cx="10774018" cy="4945773"/>
        </p:xfrm>
        <a:graphic>
          <a:graphicData uri="http://schemas.openxmlformats.org/drawingml/2006/table">
            <a:tbl>
              <a:tblPr/>
              <a:tblGrid>
                <a:gridCol w="1915933">
                  <a:extLst>
                    <a:ext uri="{9D8B030D-6E8A-4147-A177-3AD203B41FA5}">
                      <a16:colId xmlns:a16="http://schemas.microsoft.com/office/drawing/2014/main" val="3396871404"/>
                    </a:ext>
                  </a:extLst>
                </a:gridCol>
                <a:gridCol w="1642229">
                  <a:extLst>
                    <a:ext uri="{9D8B030D-6E8A-4147-A177-3AD203B41FA5}">
                      <a16:colId xmlns:a16="http://schemas.microsoft.com/office/drawing/2014/main" val="1299442096"/>
                    </a:ext>
                  </a:extLst>
                </a:gridCol>
                <a:gridCol w="1112121">
                  <a:extLst>
                    <a:ext uri="{9D8B030D-6E8A-4147-A177-3AD203B41FA5}">
                      <a16:colId xmlns:a16="http://schemas.microsoft.com/office/drawing/2014/main" val="2787467562"/>
                    </a:ext>
                  </a:extLst>
                </a:gridCol>
                <a:gridCol w="1724457">
                  <a:extLst>
                    <a:ext uri="{9D8B030D-6E8A-4147-A177-3AD203B41FA5}">
                      <a16:colId xmlns:a16="http://schemas.microsoft.com/office/drawing/2014/main" val="3353581647"/>
                    </a:ext>
                  </a:extLst>
                </a:gridCol>
                <a:gridCol w="1373652">
                  <a:extLst>
                    <a:ext uri="{9D8B030D-6E8A-4147-A177-3AD203B41FA5}">
                      <a16:colId xmlns:a16="http://schemas.microsoft.com/office/drawing/2014/main" val="1291103875"/>
                    </a:ext>
                  </a:extLst>
                </a:gridCol>
                <a:gridCol w="1450485">
                  <a:extLst>
                    <a:ext uri="{9D8B030D-6E8A-4147-A177-3AD203B41FA5}">
                      <a16:colId xmlns:a16="http://schemas.microsoft.com/office/drawing/2014/main" val="860845722"/>
                    </a:ext>
                  </a:extLst>
                </a:gridCol>
                <a:gridCol w="1555141">
                  <a:extLst>
                    <a:ext uri="{9D8B030D-6E8A-4147-A177-3AD203B41FA5}">
                      <a16:colId xmlns:a16="http://schemas.microsoft.com/office/drawing/2014/main" val="3354227976"/>
                    </a:ext>
                  </a:extLst>
                </a:gridCol>
              </a:tblGrid>
              <a:tr h="314073">
                <a:tc>
                  <a:txBody>
                    <a:bodyPr/>
                    <a:lstStyle/>
                    <a:p>
                      <a:pPr algn="ctr" rtl="0" fontAlgn="t"/>
                      <a:r>
                        <a:rPr lang="en-US" sz="1800" b="0" i="0" u="none" strike="noStrike" dirty="0">
                          <a:solidFill>
                            <a:srgbClr val="000000"/>
                          </a:solidFill>
                          <a:effectLst/>
                          <a:latin typeface="Calibri" panose="020F0502020204030204" pitchFamily="34" charset="0"/>
                          <a:cs typeface="Calibri" panose="020F0502020204030204" pitchFamily="34" charset="0"/>
                        </a:rPr>
                        <a:t> </a:t>
                      </a:r>
                    </a:p>
                  </a:txBody>
                  <a:tcPr marL="3564" marR="3564" marT="35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rtl="0" fontAlgn="t"/>
                      <a:r>
                        <a:rPr lang="en-US" sz="1800" b="1" i="0" u="none" strike="noStrike">
                          <a:solidFill>
                            <a:srgbClr val="000000"/>
                          </a:solidFill>
                          <a:effectLst/>
                          <a:latin typeface="Calibri" panose="020F0502020204030204" pitchFamily="34" charset="0"/>
                          <a:cs typeface="Calibri" panose="020F0502020204030204" pitchFamily="34" charset="0"/>
                        </a:rPr>
                        <a:t>2020</a:t>
                      </a:r>
                    </a:p>
                  </a:txBody>
                  <a:tcPr marL="3564" marR="3564" marT="35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rtl="0" fontAlgn="t"/>
                      <a:r>
                        <a:rPr lang="en-US" sz="1800" b="1" i="0" u="none" strike="noStrike">
                          <a:solidFill>
                            <a:srgbClr val="000000"/>
                          </a:solidFill>
                          <a:effectLst/>
                          <a:latin typeface="Calibri" panose="020F0502020204030204" pitchFamily="34" charset="0"/>
                          <a:cs typeface="Calibri" panose="020F0502020204030204" pitchFamily="34" charset="0"/>
                        </a:rPr>
                        <a:t>2019</a:t>
                      </a:r>
                    </a:p>
                  </a:txBody>
                  <a:tcPr marL="3564" marR="3564" marT="35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rtl="0" fontAlgn="t"/>
                      <a:r>
                        <a:rPr lang="en-US" sz="1800" b="1" i="0" u="none" strike="noStrike">
                          <a:solidFill>
                            <a:srgbClr val="000000"/>
                          </a:solidFill>
                          <a:effectLst/>
                          <a:latin typeface="Calibri" panose="020F0502020204030204" pitchFamily="34" charset="0"/>
                          <a:cs typeface="Calibri" panose="020F0502020204030204" pitchFamily="34" charset="0"/>
                        </a:rPr>
                        <a:t>2018</a:t>
                      </a:r>
                    </a:p>
                  </a:txBody>
                  <a:tcPr marL="3564" marR="3564" marT="356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122582822"/>
                  </a:ext>
                </a:extLst>
              </a:tr>
              <a:tr h="903104">
                <a:tc>
                  <a:txBody>
                    <a:bodyPr/>
                    <a:lstStyle/>
                    <a:p>
                      <a:pPr algn="ctr" rtl="0" fontAlgn="ctr"/>
                      <a:r>
                        <a:rPr lang="en-US" sz="1800" b="0" i="0" u="none" strike="noStrike" dirty="0">
                          <a:solidFill>
                            <a:srgbClr val="000000"/>
                          </a:solidFill>
                          <a:effectLst/>
                          <a:latin typeface="Calibri" panose="020F0502020204030204" pitchFamily="34" charset="0"/>
                          <a:cs typeface="Calibri" panose="020F0502020204030204" pitchFamily="34" charset="0"/>
                        </a:rPr>
                        <a:t>Amount of Applications Awarded</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rtl="0" fontAlgn="ctr"/>
                      <a:r>
                        <a:rPr lang="en-US" sz="1800" b="1" i="0" u="none" strike="noStrike" dirty="0">
                          <a:solidFill>
                            <a:srgbClr val="000000"/>
                          </a:solidFill>
                          <a:effectLst/>
                          <a:latin typeface="Calibri" panose="020F0502020204030204" pitchFamily="34" charset="0"/>
                          <a:cs typeface="Calibri" panose="020F0502020204030204" pitchFamily="34" charset="0"/>
                        </a:rPr>
                        <a:t>TBD</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rtl="0" fontAlgn="ctr"/>
                      <a:r>
                        <a:rPr lang="en-US" sz="1800" b="1" i="0" u="none" strike="noStrike" dirty="0">
                          <a:solidFill>
                            <a:srgbClr val="000000"/>
                          </a:solidFill>
                          <a:effectLst/>
                          <a:latin typeface="Calibri" panose="020F0502020204030204" pitchFamily="34" charset="0"/>
                          <a:cs typeface="Calibri" panose="020F0502020204030204" pitchFamily="34" charset="0"/>
                        </a:rPr>
                        <a:t>$350,000,000</a:t>
                      </a:r>
                    </a:p>
                    <a:p>
                      <a:pPr algn="ctr" rtl="0" fontAlgn="ct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rtl="0" fontAlgn="ctr"/>
                      <a:r>
                        <a:rPr lang="en-US" sz="1800" b="1" i="0" u="none" strike="noStrike" dirty="0">
                          <a:solidFill>
                            <a:srgbClr val="000000"/>
                          </a:solidFill>
                          <a:effectLst/>
                          <a:latin typeface="Calibri" panose="020F0502020204030204" pitchFamily="34" charset="0"/>
                          <a:cs typeface="Calibri" panose="020F0502020204030204" pitchFamily="34" charset="0"/>
                        </a:rPr>
                        <a:t>$350,000,000</a:t>
                      </a:r>
                    </a:p>
                    <a:p>
                      <a:pPr algn="ctr" rtl="0" fontAlgn="ctr"/>
                      <a:endParaRPr lang="en-US" sz="1600" b="1" i="0" u="none" strike="noStrike" dirty="0">
                        <a:solidFill>
                          <a:srgbClr val="000000"/>
                        </a:solidFill>
                        <a:effectLst/>
                        <a:latin typeface="Calibri" panose="020F0502020204030204" pitchFamily="34" charset="0"/>
                        <a:cs typeface="Calibri" panose="020F0502020204030204" pitchFamily="34" charset="0"/>
                      </a:endParaRP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722014394"/>
                  </a:ext>
                </a:extLst>
              </a:tr>
              <a:tr h="456728">
                <a:tc>
                  <a:txBody>
                    <a:bodyPr/>
                    <a:lstStyle/>
                    <a:p>
                      <a:pPr algn="ctr" rtl="0" fontAlgn="ctr"/>
                      <a:r>
                        <a:rPr lang="en-US" sz="1800" b="1" i="0" u="none" strike="noStrike" dirty="0">
                          <a:solidFill>
                            <a:srgbClr val="000000"/>
                          </a:solidFill>
                          <a:effectLst/>
                          <a:latin typeface="Calibri" panose="020F0502020204030204" pitchFamily="34" charset="0"/>
                          <a:cs typeface="Calibri" panose="020F0502020204030204" pitchFamily="34" charset="0"/>
                        </a:rPr>
                        <a:t>Department Type</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1" i="0" u="none" strike="noStrike" dirty="0">
                          <a:solidFill>
                            <a:srgbClr val="000000"/>
                          </a:solidFill>
                          <a:effectLst/>
                          <a:latin typeface="Calibri" panose="020F0502020204030204" pitchFamily="34" charset="0"/>
                          <a:cs typeface="Calibri" panose="020F0502020204030204" pitchFamily="34" charset="0"/>
                        </a:rPr>
                        <a:t>Submitted</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Calibri" panose="020F0502020204030204" pitchFamily="34" charset="0"/>
                          <a:cs typeface="Calibri" panose="020F0502020204030204" pitchFamily="34" charset="0"/>
                        </a:rPr>
                        <a:t>Awarded</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1" i="0" u="none" strike="noStrike" dirty="0">
                          <a:solidFill>
                            <a:srgbClr val="000000"/>
                          </a:solidFill>
                          <a:effectLst/>
                          <a:latin typeface="Calibri" panose="020F0502020204030204" pitchFamily="34" charset="0"/>
                          <a:cs typeface="Calibri" panose="020F0502020204030204" pitchFamily="34" charset="0"/>
                        </a:rPr>
                        <a:t>Submitted</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Calibri" panose="020F0502020204030204" pitchFamily="34" charset="0"/>
                          <a:cs typeface="Calibri" panose="020F0502020204030204" pitchFamily="34" charset="0"/>
                        </a:rPr>
                        <a:t>Awarded</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Calibri" panose="020F0502020204030204" pitchFamily="34" charset="0"/>
                          <a:cs typeface="Calibri" panose="020F0502020204030204" pitchFamily="34" charset="0"/>
                        </a:rPr>
                        <a:t>Submitted</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1" i="0" u="none" strike="noStrike">
                          <a:solidFill>
                            <a:srgbClr val="000000"/>
                          </a:solidFill>
                          <a:effectLst/>
                          <a:latin typeface="Calibri" panose="020F0502020204030204" pitchFamily="34" charset="0"/>
                          <a:cs typeface="Calibri" panose="020F0502020204030204" pitchFamily="34" charset="0"/>
                        </a:rPr>
                        <a:t>Awarded</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7340013"/>
                  </a:ext>
                </a:extLst>
              </a:tr>
              <a:tr h="456728">
                <a:tc>
                  <a:txBody>
                    <a:bodyPr/>
                    <a:lstStyle/>
                    <a:p>
                      <a:pPr algn="ctr" rtl="0" fontAlgn="ctr"/>
                      <a:r>
                        <a:rPr lang="en-US" sz="1800" b="0" i="0" u="none" strike="noStrike">
                          <a:solidFill>
                            <a:srgbClr val="000000"/>
                          </a:solidFill>
                          <a:effectLst/>
                          <a:latin typeface="Calibri" panose="020F0502020204030204" pitchFamily="34" charset="0"/>
                          <a:cs typeface="Calibri" panose="020F0502020204030204" pitchFamily="34" charset="0"/>
                        </a:rPr>
                        <a:t>All Paid/Career</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Calibri" panose="020F0502020204030204" pitchFamily="34" charset="0"/>
                          <a:cs typeface="Calibri" panose="020F0502020204030204" pitchFamily="34" charset="0"/>
                        </a:rPr>
                        <a:t>$1,166,394,914 </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Calibri" panose="020F0502020204030204" pitchFamily="34" charset="0"/>
                          <a:cs typeface="Calibri" panose="020F0502020204030204" pitchFamily="34" charset="0"/>
                        </a:rPr>
                        <a:t>TBD</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Calibri" panose="020F0502020204030204" pitchFamily="34" charset="0"/>
                          <a:cs typeface="Calibri" panose="020F0502020204030204" pitchFamily="34" charset="0"/>
                        </a:rPr>
                        <a:t>$497,592,668 </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Calibri" panose="020F0502020204030204" pitchFamily="34" charset="0"/>
                          <a:cs typeface="Calibri" panose="020F0502020204030204" pitchFamily="34" charset="0"/>
                        </a:rPr>
                        <a:t>$218,465,693 </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Calibri" panose="020F0502020204030204" pitchFamily="34" charset="0"/>
                          <a:cs typeface="Calibri" panose="020F0502020204030204" pitchFamily="34" charset="0"/>
                        </a:rPr>
                        <a:t>$288,505,096 </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Calibri" panose="020F0502020204030204" pitchFamily="34" charset="0"/>
                          <a:cs typeface="Calibri" panose="020F0502020204030204" pitchFamily="34" charset="0"/>
                        </a:rPr>
                        <a:t>$214,524,477 </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4547031"/>
                  </a:ext>
                </a:extLst>
              </a:tr>
              <a:tr h="456728">
                <a:tc>
                  <a:txBody>
                    <a:bodyPr/>
                    <a:lstStyle/>
                    <a:p>
                      <a:pPr algn="ctr" rtl="0" fontAlgn="ctr"/>
                      <a:r>
                        <a:rPr lang="en-US" sz="1800" b="0" i="0" u="none" strike="noStrike">
                          <a:solidFill>
                            <a:srgbClr val="000000"/>
                          </a:solidFill>
                          <a:effectLst/>
                          <a:latin typeface="Calibri" panose="020F0502020204030204" pitchFamily="34" charset="0"/>
                          <a:cs typeface="Calibri" panose="020F0502020204030204" pitchFamily="34" charset="0"/>
                        </a:rPr>
                        <a:t>All Volunteer</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Calibri" panose="020F0502020204030204" pitchFamily="34" charset="0"/>
                          <a:cs typeface="Calibri" panose="020F0502020204030204" pitchFamily="34" charset="0"/>
                        </a:rPr>
                        <a:t>$84,350,138 </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Calibri" panose="020F0502020204030204" pitchFamily="34" charset="0"/>
                          <a:cs typeface="Calibri" panose="020F0502020204030204" pitchFamily="34" charset="0"/>
                        </a:rPr>
                        <a:t>TBD</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Calibri" panose="020F0502020204030204" pitchFamily="34" charset="0"/>
                          <a:cs typeface="Calibri" panose="020F0502020204030204" pitchFamily="34" charset="0"/>
                        </a:rPr>
                        <a:t>$72,209,266 </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a:solidFill>
                            <a:srgbClr val="000000"/>
                          </a:solidFill>
                          <a:effectLst/>
                          <a:latin typeface="Calibri" panose="020F0502020204030204" pitchFamily="34" charset="0"/>
                          <a:cs typeface="Calibri" panose="020F0502020204030204" pitchFamily="34" charset="0"/>
                        </a:rPr>
                        <a:t>$20,407,323 </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Calibri" panose="020F0502020204030204" pitchFamily="34" charset="0"/>
                          <a:cs typeface="Calibri" panose="020F0502020204030204" pitchFamily="34" charset="0"/>
                        </a:rPr>
                        <a:t>$51,405,508 </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Calibri" panose="020F0502020204030204" pitchFamily="34" charset="0"/>
                          <a:cs typeface="Calibri" panose="020F0502020204030204" pitchFamily="34" charset="0"/>
                        </a:rPr>
                        <a:t>$13,491,762 </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8246525"/>
                  </a:ext>
                </a:extLst>
              </a:tr>
              <a:tr h="903104">
                <a:tc>
                  <a:txBody>
                    <a:bodyPr/>
                    <a:lstStyle/>
                    <a:p>
                      <a:pPr algn="ctr" rtl="0" fontAlgn="ctr"/>
                      <a:r>
                        <a:rPr lang="en-US" sz="1800" b="0" i="0" u="none" strike="noStrike">
                          <a:solidFill>
                            <a:srgbClr val="000000"/>
                          </a:solidFill>
                          <a:effectLst/>
                          <a:latin typeface="Calibri" panose="020F0502020204030204" pitchFamily="34" charset="0"/>
                          <a:cs typeface="Calibri" panose="020F0502020204030204" pitchFamily="34" charset="0"/>
                        </a:rPr>
                        <a:t>Combination (Majority Paid/Career)</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a:solidFill>
                            <a:srgbClr val="000000"/>
                          </a:solidFill>
                          <a:effectLst/>
                          <a:latin typeface="Calibri" panose="020F0502020204030204" pitchFamily="34" charset="0"/>
                          <a:cs typeface="Calibri" panose="020F0502020204030204" pitchFamily="34" charset="0"/>
                        </a:rPr>
                        <a:t>$363,209,110 </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a:solidFill>
                            <a:srgbClr val="000000"/>
                          </a:solidFill>
                          <a:effectLst/>
                          <a:latin typeface="Calibri" panose="020F0502020204030204" pitchFamily="34" charset="0"/>
                          <a:cs typeface="Calibri" panose="020F0502020204030204" pitchFamily="34" charset="0"/>
                        </a:rPr>
                        <a:t>TBD</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Calibri" panose="020F0502020204030204" pitchFamily="34" charset="0"/>
                          <a:cs typeface="Calibri" panose="020F0502020204030204" pitchFamily="34" charset="0"/>
                        </a:rPr>
                        <a:t>$185,309,528 </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Calibri" panose="020F0502020204030204" pitchFamily="34" charset="0"/>
                          <a:cs typeface="Calibri" panose="020F0502020204030204" pitchFamily="34" charset="0"/>
                        </a:rPr>
                        <a:t>$58,113,865 </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Calibri" panose="020F0502020204030204" pitchFamily="34" charset="0"/>
                          <a:cs typeface="Calibri" panose="020F0502020204030204" pitchFamily="34" charset="0"/>
                        </a:rPr>
                        <a:t>$138,136,852 </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Calibri" panose="020F0502020204030204" pitchFamily="34" charset="0"/>
                          <a:cs typeface="Calibri" panose="020F0502020204030204" pitchFamily="34" charset="0"/>
                        </a:rPr>
                        <a:t>$53,002,926 </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523897"/>
                  </a:ext>
                </a:extLst>
              </a:tr>
              <a:tr h="903104">
                <a:tc>
                  <a:txBody>
                    <a:bodyPr/>
                    <a:lstStyle/>
                    <a:p>
                      <a:pPr algn="ctr" rtl="0" fontAlgn="ctr"/>
                      <a:r>
                        <a:rPr lang="en-US" sz="1800" b="0" i="0" u="none" strike="noStrike">
                          <a:solidFill>
                            <a:srgbClr val="000000"/>
                          </a:solidFill>
                          <a:effectLst/>
                          <a:latin typeface="Calibri" panose="020F0502020204030204" pitchFamily="34" charset="0"/>
                          <a:cs typeface="Calibri" panose="020F0502020204030204" pitchFamily="34" charset="0"/>
                        </a:rPr>
                        <a:t>Combination (Majority Volunteer)</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a:solidFill>
                            <a:srgbClr val="000000"/>
                          </a:solidFill>
                          <a:effectLst/>
                          <a:latin typeface="Calibri" panose="020F0502020204030204" pitchFamily="34" charset="0"/>
                          <a:cs typeface="Calibri" panose="020F0502020204030204" pitchFamily="34" charset="0"/>
                        </a:rPr>
                        <a:t>$388,393,140 </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a:solidFill>
                            <a:srgbClr val="000000"/>
                          </a:solidFill>
                          <a:effectLst/>
                          <a:latin typeface="Calibri" panose="020F0502020204030204" pitchFamily="34" charset="0"/>
                          <a:cs typeface="Calibri" panose="020F0502020204030204" pitchFamily="34" charset="0"/>
                        </a:rPr>
                        <a:t>TBD</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a:solidFill>
                            <a:srgbClr val="000000"/>
                          </a:solidFill>
                          <a:effectLst/>
                          <a:latin typeface="Calibri" panose="020F0502020204030204" pitchFamily="34" charset="0"/>
                          <a:cs typeface="Calibri" panose="020F0502020204030204" pitchFamily="34" charset="0"/>
                        </a:rPr>
                        <a:t>$207,209,334 </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Calibri" panose="020F0502020204030204" pitchFamily="34" charset="0"/>
                          <a:cs typeface="Calibri" panose="020F0502020204030204" pitchFamily="34" charset="0"/>
                        </a:rPr>
                        <a:t>$45,797,747 </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Calibri" panose="020F0502020204030204" pitchFamily="34" charset="0"/>
                          <a:cs typeface="Calibri" panose="020F0502020204030204" pitchFamily="34" charset="0"/>
                        </a:rPr>
                        <a:t>$171,593,691 </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Calibri" panose="020F0502020204030204" pitchFamily="34" charset="0"/>
                          <a:cs typeface="Calibri" panose="020F0502020204030204" pitchFamily="34" charset="0"/>
                        </a:rPr>
                        <a:t>$59,432,036 </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6877327"/>
                  </a:ext>
                </a:extLst>
              </a:tr>
              <a:tr h="456728">
                <a:tc>
                  <a:txBody>
                    <a:bodyPr/>
                    <a:lstStyle/>
                    <a:p>
                      <a:pPr algn="ctr" rtl="0" fontAlgn="ctr"/>
                      <a:r>
                        <a:rPr lang="en-US" sz="1800" b="0" i="0" u="none" strike="noStrike">
                          <a:solidFill>
                            <a:srgbClr val="000000"/>
                          </a:solidFill>
                          <a:effectLst/>
                          <a:latin typeface="Calibri" panose="020F0502020204030204" pitchFamily="34" charset="0"/>
                          <a:cs typeface="Calibri" panose="020F0502020204030204" pitchFamily="34" charset="0"/>
                        </a:rPr>
                        <a:t>Interest Organization</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a:solidFill>
                            <a:srgbClr val="000000"/>
                          </a:solidFill>
                          <a:effectLst/>
                          <a:latin typeface="Calibri" panose="020F0502020204030204" pitchFamily="34" charset="0"/>
                          <a:cs typeface="Calibri" panose="020F0502020204030204" pitchFamily="34" charset="0"/>
                        </a:rPr>
                        <a:t>$23,612,846 </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Calibri" panose="020F0502020204030204" pitchFamily="34" charset="0"/>
                          <a:cs typeface="Calibri" panose="020F0502020204030204" pitchFamily="34" charset="0"/>
                        </a:rPr>
                        <a:t>TBD</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a:solidFill>
                            <a:srgbClr val="000000"/>
                          </a:solidFill>
                          <a:effectLst/>
                          <a:latin typeface="Calibri" panose="020F0502020204030204" pitchFamily="34" charset="0"/>
                          <a:cs typeface="Calibri" panose="020F0502020204030204" pitchFamily="34" charset="0"/>
                        </a:rPr>
                        <a:t>$61,461,098 </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a:solidFill>
                            <a:srgbClr val="000000"/>
                          </a:solidFill>
                          <a:effectLst/>
                          <a:latin typeface="Calibri" panose="020F0502020204030204" pitchFamily="34" charset="0"/>
                          <a:cs typeface="Calibri" panose="020F0502020204030204" pitchFamily="34" charset="0"/>
                        </a:rPr>
                        <a:t>$7,206,042 </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a:solidFill>
                            <a:srgbClr val="000000"/>
                          </a:solidFill>
                          <a:effectLst/>
                          <a:latin typeface="Calibri" panose="020F0502020204030204" pitchFamily="34" charset="0"/>
                          <a:cs typeface="Calibri" panose="020F0502020204030204" pitchFamily="34" charset="0"/>
                        </a:rPr>
                        <a:t>$26,334,054 </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800" b="0" i="0" u="none" strike="noStrike" dirty="0">
                          <a:solidFill>
                            <a:srgbClr val="000000"/>
                          </a:solidFill>
                          <a:effectLst/>
                          <a:latin typeface="Calibri" panose="020F0502020204030204" pitchFamily="34" charset="0"/>
                          <a:cs typeface="Calibri" panose="020F0502020204030204" pitchFamily="34" charset="0"/>
                        </a:rPr>
                        <a:t>$9,548,798 </a:t>
                      </a:r>
                    </a:p>
                  </a:txBody>
                  <a:tcPr marL="3564" marR="3564" marT="356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8793378"/>
                  </a:ext>
                </a:extLst>
              </a:tr>
            </a:tbl>
          </a:graphicData>
        </a:graphic>
      </p:graphicFrame>
    </p:spTree>
    <p:extLst>
      <p:ext uri="{BB962C8B-B14F-4D97-AF65-F5344CB8AC3E}">
        <p14:creationId xmlns:p14="http://schemas.microsoft.com/office/powerpoint/2010/main" val="239974561"/>
      </p:ext>
    </p:extLst>
  </p:cSld>
  <p:clrMapOvr>
    <a:masterClrMapping/>
  </p:clrMapOvr>
  <p:transition spd="slow">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Not doing a cost/benefit breakdown</a:t>
            </a:r>
          </a:p>
          <a:p>
            <a:r>
              <a:rPr lang="en-US" dirty="0"/>
              <a:t>Not explaining how the grant will effect your daily operations</a:t>
            </a:r>
          </a:p>
          <a:p>
            <a:r>
              <a:rPr lang="en-US" dirty="0"/>
              <a:t>Place holders or missing sections</a:t>
            </a:r>
          </a:p>
          <a:p>
            <a:endParaRPr lang="en-US" dirty="0"/>
          </a:p>
          <a:p>
            <a:endParaRPr lang="en-US" dirty="0"/>
          </a:p>
        </p:txBody>
      </p:sp>
      <p:sp>
        <p:nvSpPr>
          <p:cNvPr id="2" name="Title 1"/>
          <p:cNvSpPr>
            <a:spLocks noGrp="1"/>
          </p:cNvSpPr>
          <p:nvPr>
            <p:ph type="title"/>
          </p:nvPr>
        </p:nvSpPr>
        <p:spPr/>
        <p:txBody>
          <a:bodyPr/>
          <a:lstStyle/>
          <a:p>
            <a:r>
              <a:rPr lang="en-US" dirty="0"/>
              <a:t>Biggest Pitfalls</a:t>
            </a:r>
          </a:p>
        </p:txBody>
      </p:sp>
      <p:sp>
        <p:nvSpPr>
          <p:cNvPr id="5" name="Footer Placeholder 4">
            <a:extLst>
              <a:ext uri="{FF2B5EF4-FFF2-40B4-BE49-F238E27FC236}">
                <a16:creationId xmlns:a16="http://schemas.microsoft.com/office/drawing/2014/main" id="{BFBDEC85-2261-4A75-AB8F-DFB2CB7280F6}"/>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128446382"/>
      </p:ext>
    </p:extLst>
  </p:cSld>
  <p:clrMapOvr>
    <a:masterClrMapping/>
  </p:clrMapOvr>
  <p:transition spd="slow">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lstStyle/>
          <a:p>
            <a:pPr algn="ctr"/>
            <a:r>
              <a:rPr lang="en-US" sz="6600" dirty="0"/>
              <a:t>Not answering the questions!</a:t>
            </a:r>
          </a:p>
          <a:p>
            <a:endParaRPr lang="en-US" sz="6600" dirty="0"/>
          </a:p>
        </p:txBody>
      </p:sp>
      <p:sp>
        <p:nvSpPr>
          <p:cNvPr id="2" name="Title 1"/>
          <p:cNvSpPr>
            <a:spLocks noGrp="1"/>
          </p:cNvSpPr>
          <p:nvPr>
            <p:ph type="title"/>
          </p:nvPr>
        </p:nvSpPr>
        <p:spPr/>
        <p:txBody>
          <a:bodyPr/>
          <a:lstStyle/>
          <a:p>
            <a:r>
              <a:rPr lang="en-US"/>
              <a:t>Overall Biggest </a:t>
            </a:r>
            <a:r>
              <a:rPr lang="en-US" dirty="0"/>
              <a:t>Pitfall</a:t>
            </a:r>
          </a:p>
        </p:txBody>
      </p:sp>
      <p:sp>
        <p:nvSpPr>
          <p:cNvPr id="5" name="Footer Placeholder 4">
            <a:extLst>
              <a:ext uri="{FF2B5EF4-FFF2-40B4-BE49-F238E27FC236}">
                <a16:creationId xmlns:a16="http://schemas.microsoft.com/office/drawing/2014/main" id="{91A3D5A9-8BE0-4028-B5F5-95246C9062E9}"/>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1156076880"/>
      </p:ext>
    </p:extLst>
  </p:cSld>
  <p:clrMapOvr>
    <a:masterClrMapping/>
  </p:clrMapOvr>
  <p:transition spd="slow">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Grants Department at IAFF</a:t>
            </a:r>
          </a:p>
          <a:p>
            <a:pPr lvl="1"/>
            <a:r>
              <a:rPr lang="en-US" dirty="0">
                <a:hlinkClick r:id="rId2"/>
              </a:rPr>
              <a:t>FireGrants@iaff.org</a:t>
            </a:r>
            <a:r>
              <a:rPr lang="en-US" dirty="0"/>
              <a:t> </a:t>
            </a:r>
          </a:p>
          <a:p>
            <a:endParaRPr lang="en-US" dirty="0"/>
          </a:p>
          <a:p>
            <a:r>
              <a:rPr lang="en-US" dirty="0"/>
              <a:t>Will review your grant prior to submission and critique it and make suggestions.</a:t>
            </a:r>
          </a:p>
          <a:p>
            <a:r>
              <a:rPr lang="en-US" dirty="0"/>
              <a:t>Provides guidance on the IAFF website.</a:t>
            </a:r>
          </a:p>
          <a:p>
            <a:endParaRPr lang="en-US" dirty="0"/>
          </a:p>
        </p:txBody>
      </p:sp>
      <p:sp>
        <p:nvSpPr>
          <p:cNvPr id="2" name="Title 1"/>
          <p:cNvSpPr>
            <a:spLocks noGrp="1"/>
          </p:cNvSpPr>
          <p:nvPr>
            <p:ph type="title"/>
          </p:nvPr>
        </p:nvSpPr>
        <p:spPr/>
        <p:txBody>
          <a:bodyPr/>
          <a:lstStyle/>
          <a:p>
            <a:r>
              <a:rPr lang="en-US" dirty="0"/>
              <a:t>IAFF Grant Resources</a:t>
            </a:r>
          </a:p>
        </p:txBody>
      </p:sp>
      <p:sp>
        <p:nvSpPr>
          <p:cNvPr id="5" name="Footer Placeholder 4">
            <a:extLst>
              <a:ext uri="{FF2B5EF4-FFF2-40B4-BE49-F238E27FC236}">
                <a16:creationId xmlns:a16="http://schemas.microsoft.com/office/drawing/2014/main" id="{5D7DD3D7-5C66-448C-988B-D34D86B0D8C1}"/>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1873406821"/>
      </p:ext>
    </p:extLst>
  </p:cSld>
  <p:clrMapOvr>
    <a:masterClrMapping/>
  </p:clrMapOvr>
  <p:transition spd="slow">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z="4000" dirty="0"/>
              <a:t>AFG Program Office</a:t>
            </a:r>
          </a:p>
          <a:p>
            <a:pPr lvl="1"/>
            <a:r>
              <a:rPr lang="en-US" sz="3200" dirty="0"/>
              <a:t>AFG Help Desk Phone Number : 1-866-274-0960</a:t>
            </a:r>
          </a:p>
          <a:p>
            <a:pPr lvl="1"/>
            <a:r>
              <a:rPr lang="en-US" sz="3200" dirty="0"/>
              <a:t>AFG Help Desk E-mail: </a:t>
            </a:r>
            <a:r>
              <a:rPr lang="en-US" sz="3200" dirty="0">
                <a:hlinkClick r:id="rId2"/>
              </a:rPr>
              <a:t>firegrants@dhs.gov</a:t>
            </a:r>
            <a:r>
              <a:rPr lang="en-US" sz="3200" dirty="0"/>
              <a:t> </a:t>
            </a:r>
          </a:p>
          <a:p>
            <a:pPr lvl="1"/>
            <a:r>
              <a:rPr lang="en-US" sz="3200" dirty="0"/>
              <a:t>AFG Web site: http: </a:t>
            </a:r>
            <a:r>
              <a:rPr lang="en-US" sz="3200" dirty="0">
                <a:hlinkClick r:id="rId2"/>
              </a:rPr>
              <a:t>www.fema.gov/firegrants</a:t>
            </a:r>
            <a:r>
              <a:rPr lang="en-US" sz="3200" dirty="0"/>
              <a:t>  </a:t>
            </a:r>
          </a:p>
          <a:p>
            <a:endParaRPr lang="en-US" sz="4000" dirty="0"/>
          </a:p>
        </p:txBody>
      </p:sp>
      <p:sp>
        <p:nvSpPr>
          <p:cNvPr id="2" name="Title 1"/>
          <p:cNvSpPr>
            <a:spLocks noGrp="1"/>
          </p:cNvSpPr>
          <p:nvPr>
            <p:ph type="title"/>
          </p:nvPr>
        </p:nvSpPr>
        <p:spPr/>
        <p:txBody>
          <a:bodyPr/>
          <a:lstStyle/>
          <a:p>
            <a:r>
              <a:rPr lang="en-US" dirty="0"/>
              <a:t>FEMA Grant Resources</a:t>
            </a:r>
          </a:p>
        </p:txBody>
      </p:sp>
      <p:pic>
        <p:nvPicPr>
          <p:cNvPr id="1026" name="Picture 2" descr="Image result for fema"/>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89" b="98667" l="1778" r="99556"/>
                    </a14:imgEffect>
                  </a14:imgLayer>
                </a14:imgProps>
              </a:ext>
              <a:ext uri="{28A0092B-C50C-407E-A947-70E740481C1C}">
                <a14:useLocalDpi xmlns:a14="http://schemas.microsoft.com/office/drawing/2010/main" val="0"/>
              </a:ext>
            </a:extLst>
          </a:blip>
          <a:srcRect/>
          <a:stretch>
            <a:fillRect/>
          </a:stretch>
        </p:blipFill>
        <p:spPr bwMode="auto">
          <a:xfrm>
            <a:off x="9448800" y="3400097"/>
            <a:ext cx="2403636" cy="24036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AD7999A7-E665-4796-BF5B-6C05A9EEC7DE}"/>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299886317"/>
      </p:ext>
    </p:extLst>
  </p:cSld>
  <p:clrMapOvr>
    <a:masterClrMapping/>
  </p:clrMapOvr>
  <p:transition spd="slow">
    <p:wip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D7999A7-E665-4796-BF5B-6C05A9EEC7DE}"/>
              </a:ext>
            </a:extLst>
          </p:cNvPr>
          <p:cNvSpPr>
            <a:spLocks noGrp="1"/>
          </p:cNvSpPr>
          <p:nvPr>
            <p:ph type="ftr" sz="quarter" idx="10"/>
          </p:nvPr>
        </p:nvSpPr>
        <p:spPr/>
        <p:txBody>
          <a:bodyPr/>
          <a:lstStyle/>
          <a:p>
            <a:pPr>
              <a:defRPr/>
            </a:pPr>
            <a:r>
              <a:rPr lang="en-US"/>
              <a:t>Understanding and Developing: SAFER and AFG Grants</a:t>
            </a:r>
            <a:endParaRPr lang="en-US" dirty="0"/>
          </a:p>
        </p:txBody>
      </p:sp>
      <p:sp>
        <p:nvSpPr>
          <p:cNvPr id="8" name="Title 3">
            <a:extLst>
              <a:ext uri="{FF2B5EF4-FFF2-40B4-BE49-F238E27FC236}">
                <a16:creationId xmlns:a16="http://schemas.microsoft.com/office/drawing/2014/main" id="{78ACB1AC-0F54-45EE-9C7B-5C15485579F8}"/>
              </a:ext>
            </a:extLst>
          </p:cNvPr>
          <p:cNvSpPr txBox="1">
            <a:spLocks/>
          </p:cNvSpPr>
          <p:nvPr/>
        </p:nvSpPr>
        <p:spPr bwMode="auto">
          <a:xfrm>
            <a:off x="469231" y="2061029"/>
            <a:ext cx="11261558" cy="178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5800" rtl="0" eaLnBrk="0" fontAlgn="base" hangingPunct="0">
              <a:lnSpc>
                <a:spcPct val="90000"/>
              </a:lnSpc>
              <a:spcBef>
                <a:spcPct val="0"/>
              </a:spcBef>
              <a:spcAft>
                <a:spcPct val="0"/>
              </a:spcAft>
              <a:defRPr sz="4200" b="1" kern="1200">
                <a:solidFill>
                  <a:srgbClr val="FFC82E"/>
                </a:solidFill>
                <a:latin typeface="Arial" panose="020B0604020202020204" pitchFamily="34" charset="0"/>
                <a:ea typeface="+mj-ea"/>
                <a:cs typeface="Arial" panose="020B0604020202020204" pitchFamily="34" charset="0"/>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br>
              <a:rPr lang="en-US" dirty="0">
                <a:solidFill>
                  <a:schemeClr val="tx1"/>
                </a:solidFill>
              </a:rPr>
            </a:br>
            <a:br>
              <a:rPr lang="en-US" dirty="0">
                <a:solidFill>
                  <a:schemeClr val="tx1"/>
                </a:solidFill>
              </a:rPr>
            </a:br>
            <a:r>
              <a:rPr lang="en-US" sz="7200" dirty="0">
                <a:solidFill>
                  <a:schemeClr val="tx1"/>
                </a:solidFill>
                <a:effectLst>
                  <a:outerShdw blurRad="38100" dist="38100" dir="2700000" algn="tl">
                    <a:srgbClr val="000000">
                      <a:alpha val="43137"/>
                    </a:srgbClr>
                  </a:outerShdw>
                </a:effectLst>
              </a:rPr>
              <a:t>Questions?</a:t>
            </a:r>
            <a:br>
              <a:rPr lang="en-US" sz="7200" dirty="0">
                <a:solidFill>
                  <a:schemeClr val="tx1"/>
                </a:solidFill>
                <a:effectLst>
                  <a:outerShdw blurRad="38100" dist="38100" dir="2700000" algn="tl">
                    <a:srgbClr val="000000">
                      <a:alpha val="43137"/>
                    </a:srgbClr>
                  </a:outerShdw>
                </a:effectLst>
              </a:rPr>
            </a:br>
            <a:endParaRPr lang="en-US" sz="7200" dirty="0">
              <a:solidFill>
                <a:schemeClr val="tx1"/>
              </a:solidFill>
              <a:effectLst>
                <a:outerShdw blurRad="38100" dist="38100" dir="2700000" algn="tl">
                  <a:srgbClr val="000000">
                    <a:alpha val="43137"/>
                  </a:srgbClr>
                </a:outerShdw>
              </a:effectLst>
            </a:endParaRPr>
          </a:p>
        </p:txBody>
      </p:sp>
      <p:sp>
        <p:nvSpPr>
          <p:cNvPr id="9" name="Subtitle 1">
            <a:extLst>
              <a:ext uri="{FF2B5EF4-FFF2-40B4-BE49-F238E27FC236}">
                <a16:creationId xmlns:a16="http://schemas.microsoft.com/office/drawing/2014/main" id="{CF7F8307-180F-4845-98F3-54446EF4B031}"/>
              </a:ext>
            </a:extLst>
          </p:cNvPr>
          <p:cNvSpPr txBox="1">
            <a:spLocks/>
          </p:cNvSpPr>
          <p:nvPr/>
        </p:nvSpPr>
        <p:spPr bwMode="auto">
          <a:xfrm>
            <a:off x="1528010" y="3846286"/>
            <a:ext cx="91440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marR="0" indent="0" algn="l" defTabSz="685800" rtl="0" eaLnBrk="0" fontAlgn="base" latinLnBrk="0" hangingPunct="0">
              <a:lnSpc>
                <a:spcPct val="100000"/>
              </a:lnSpc>
              <a:spcBef>
                <a:spcPts val="750"/>
              </a:spcBef>
              <a:spcAft>
                <a:spcPts val="1800"/>
              </a:spcAft>
              <a:buClrTx/>
              <a:buSzTx/>
              <a:buFont typeface="Arial" panose="020B0604020202020204" pitchFamily="34" charset="0"/>
              <a:buNone/>
              <a:tabLst/>
              <a:defRPr sz="3600" b="1" kern="1200">
                <a:solidFill>
                  <a:schemeClr val="tx1"/>
                </a:solidFill>
                <a:effectLst/>
                <a:latin typeface="Arial" panose="020B0604020202020204" pitchFamily="34" charset="0"/>
                <a:ea typeface="+mn-ea"/>
                <a:cs typeface="Arial" panose="020B0604020202020204" pitchFamily="34" charset="0"/>
              </a:defRPr>
            </a:lvl1pPr>
            <a:lvl2pPr marL="685800" marR="0" indent="-342900" algn="l" defTabSz="685800" rtl="0" eaLnBrk="0" fontAlgn="base" latinLnBrk="0" hangingPunct="0">
              <a:lnSpc>
                <a:spcPct val="100000"/>
              </a:lnSpc>
              <a:spcBef>
                <a:spcPts val="375"/>
              </a:spcBef>
              <a:spcAft>
                <a:spcPct val="0"/>
              </a:spcAft>
              <a:buClrTx/>
              <a:buSzTx/>
              <a:buFont typeface="Arial" panose="020B0604020202020204" pitchFamily="34" charset="0"/>
              <a:buChar char="•"/>
              <a:tabLst/>
              <a:defRPr sz="2800" kern="1200" baseline="0">
                <a:solidFill>
                  <a:schemeClr val="tx1"/>
                </a:solidFill>
                <a:effectLst/>
                <a:latin typeface="Arial" panose="020B0604020202020204" pitchFamily="34" charset="0"/>
                <a:ea typeface="+mn-ea"/>
                <a:cs typeface="Arial" panose="020B0604020202020204" pitchFamily="34" charset="0"/>
              </a:defRPr>
            </a:lvl2pPr>
            <a:lvl3pPr marL="1257300" indent="-458788" algn="l" defTabSz="685800" rtl="0" eaLnBrk="0" fontAlgn="base" hangingPunct="0">
              <a:lnSpc>
                <a:spcPct val="100000"/>
              </a:lnSpc>
              <a:spcBef>
                <a:spcPts val="375"/>
              </a:spcBef>
              <a:spcAft>
                <a:spcPts val="1800"/>
              </a:spcAft>
              <a:buFont typeface="Arial" panose="020B0604020202020204" pitchFamily="34" charset="0"/>
              <a:buChar char="•"/>
              <a:defRPr sz="2600" kern="1200">
                <a:solidFill>
                  <a:schemeClr val="tx1"/>
                </a:solidFill>
                <a:effectLst/>
                <a:latin typeface="Arial" panose="020B0604020202020204" pitchFamily="34" charset="0"/>
                <a:ea typeface="+mn-ea"/>
                <a:cs typeface="Arial" panose="020B0604020202020204" pitchFamily="34" charset="0"/>
              </a:defRPr>
            </a:lvl3pPr>
            <a:lvl4pPr marL="1257300" indent="0" algn="l" defTabSz="685800" rtl="0" eaLnBrk="0" fontAlgn="base" hangingPunct="0">
              <a:lnSpc>
                <a:spcPct val="100000"/>
              </a:lnSpc>
              <a:spcBef>
                <a:spcPts val="375"/>
              </a:spcBef>
              <a:spcAft>
                <a:spcPts val="1800"/>
              </a:spcAft>
              <a:buFont typeface="Arial" panose="020B0604020202020204" pitchFamily="34" charset="0"/>
              <a:buNone/>
              <a:defRPr sz="2200" kern="1200">
                <a:solidFill>
                  <a:schemeClr val="tx1"/>
                </a:solidFill>
                <a:effectLst/>
                <a:latin typeface="Arial" panose="020B0604020202020204" pitchFamily="34" charset="0"/>
                <a:ea typeface="+mn-ea"/>
                <a:cs typeface="Arial" panose="020B0604020202020204" pitchFamily="34" charset="0"/>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600" kern="1200">
                <a:solidFill>
                  <a:schemeClr val="tx1"/>
                </a:solidFill>
                <a:effectLst/>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US" b="0" dirty="0">
                <a:hlinkClick r:id="rId2"/>
              </a:rPr>
              <a:t>firegrants@iaff.org</a:t>
            </a:r>
            <a:endParaRPr lang="en-US" b="0" dirty="0"/>
          </a:p>
        </p:txBody>
      </p:sp>
    </p:spTree>
    <p:extLst>
      <p:ext uri="{BB962C8B-B14F-4D97-AF65-F5344CB8AC3E}">
        <p14:creationId xmlns:p14="http://schemas.microsoft.com/office/powerpoint/2010/main" val="430371838"/>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A6B97AD7-43A7-4766-853A-320624B81C11}"/>
              </a:ext>
            </a:extLst>
          </p:cNvPr>
          <p:cNvGraphicFramePr/>
          <p:nvPr/>
        </p:nvGraphicFramePr>
        <p:xfrm>
          <a:off x="1032545" y="627048"/>
          <a:ext cx="10126910" cy="560390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sz="4000" dirty="0"/>
              <a:t>AFG Allocation of Funds</a:t>
            </a:r>
          </a:p>
        </p:txBody>
      </p:sp>
      <p:sp>
        <p:nvSpPr>
          <p:cNvPr id="4" name="Footer Placeholder 3">
            <a:extLst>
              <a:ext uri="{FF2B5EF4-FFF2-40B4-BE49-F238E27FC236}">
                <a16:creationId xmlns:a16="http://schemas.microsoft.com/office/drawing/2014/main" id="{C9ADDA46-244C-44AB-A001-9C86339AA02D}"/>
              </a:ext>
            </a:extLst>
          </p:cNvPr>
          <p:cNvSpPr>
            <a:spLocks noGrp="1"/>
          </p:cNvSpPr>
          <p:nvPr>
            <p:ph type="ftr" sz="quarter" idx="10"/>
          </p:nvPr>
        </p:nvSpPr>
        <p:spPr/>
        <p:txBody>
          <a:bodyPr/>
          <a:lstStyle/>
          <a:p>
            <a:pPr>
              <a:defRPr/>
            </a:pPr>
            <a:r>
              <a:rPr lang="en-US"/>
              <a:t>Understanding and Developing: SAFER and AFG Grants</a:t>
            </a:r>
            <a:endParaRPr lang="en-US" dirty="0"/>
          </a:p>
        </p:txBody>
      </p:sp>
    </p:spTree>
    <p:extLst>
      <p:ext uri="{BB962C8B-B14F-4D97-AF65-F5344CB8AC3E}">
        <p14:creationId xmlns:p14="http://schemas.microsoft.com/office/powerpoint/2010/main" val="365558993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4643" y="0"/>
            <a:ext cx="10204173" cy="1015663"/>
          </a:xfrm>
          <a:prstGeom prst="rect">
            <a:avLst/>
          </a:prstGeom>
          <a:noFill/>
        </p:spPr>
        <p:txBody>
          <a:bodyPr wrap="square" rtlCol="0">
            <a:spAutoFit/>
          </a:bodyPr>
          <a:lstStyle/>
          <a:p>
            <a:pPr algn="ctr"/>
            <a:r>
              <a:rPr lang="en-US" sz="2000" b="1" dirty="0">
                <a:solidFill>
                  <a:schemeClr val="accent4"/>
                </a:solidFill>
                <a:latin typeface="Calibri" pitchFamily="34" charset="0"/>
                <a:cs typeface="Calibri" pitchFamily="34" charset="0"/>
              </a:rPr>
              <a:t>AFG Summaries by Quantity</a:t>
            </a:r>
          </a:p>
          <a:p>
            <a:pPr algn="ctr"/>
            <a:r>
              <a:rPr lang="en-US" sz="2000" b="1" dirty="0">
                <a:solidFill>
                  <a:schemeClr val="accent4"/>
                </a:solidFill>
                <a:latin typeface="Calibri" pitchFamily="34" charset="0"/>
                <a:cs typeface="Calibri" pitchFamily="34" charset="0"/>
              </a:rPr>
              <a:t>2020 through 2018</a:t>
            </a:r>
          </a:p>
          <a:p>
            <a:pPr algn="ctr"/>
            <a:r>
              <a:rPr lang="en-US" sz="2000" b="1" dirty="0">
                <a:solidFill>
                  <a:schemeClr val="accent4"/>
                </a:solidFill>
                <a:latin typeface="Calibri" pitchFamily="34" charset="0"/>
                <a:cs typeface="Calibri" pitchFamily="34" charset="0"/>
              </a:rPr>
              <a:t>Service Areas and Department Types</a:t>
            </a:r>
          </a:p>
        </p:txBody>
      </p:sp>
      <p:sp>
        <p:nvSpPr>
          <p:cNvPr id="7" name="TextBox 6"/>
          <p:cNvSpPr txBox="1"/>
          <p:nvPr/>
        </p:nvSpPr>
        <p:spPr>
          <a:xfrm>
            <a:off x="3407650" y="6309375"/>
            <a:ext cx="5943600" cy="400110"/>
          </a:xfrm>
          <a:prstGeom prst="rect">
            <a:avLst/>
          </a:prstGeom>
          <a:noFill/>
        </p:spPr>
        <p:txBody>
          <a:bodyPr wrap="square" rtlCol="0">
            <a:spAutoFit/>
          </a:bodyPr>
          <a:lstStyle/>
          <a:p>
            <a:r>
              <a:rPr lang="en-US" sz="1000" dirty="0"/>
              <a:t>(*) Does not include State Fire Training Academy applicants</a:t>
            </a:r>
          </a:p>
          <a:p>
            <a:r>
              <a:rPr lang="en-US" sz="1000" dirty="0"/>
              <a:t>Information as of 06/21/2021</a:t>
            </a:r>
          </a:p>
        </p:txBody>
      </p:sp>
      <p:graphicFrame>
        <p:nvGraphicFramePr>
          <p:cNvPr id="2" name="Table 1"/>
          <p:cNvGraphicFramePr>
            <a:graphicFrameLocks noGrp="1"/>
          </p:cNvGraphicFramePr>
          <p:nvPr>
            <p:extLst>
              <p:ext uri="{D42A27DB-BD31-4B8C-83A1-F6EECF244321}">
                <p14:modId xmlns:p14="http://schemas.microsoft.com/office/powerpoint/2010/main" val="2018744725"/>
              </p:ext>
            </p:extLst>
          </p:nvPr>
        </p:nvGraphicFramePr>
        <p:xfrm>
          <a:off x="318052" y="886935"/>
          <a:ext cx="10535477" cy="5430938"/>
        </p:xfrm>
        <a:graphic>
          <a:graphicData uri="http://schemas.openxmlformats.org/drawingml/2006/table">
            <a:tbl>
              <a:tblPr>
                <a:tableStyleId>{5C22544A-7EE6-4342-B048-85BDC9FD1C3A}</a:tableStyleId>
              </a:tblPr>
              <a:tblGrid>
                <a:gridCol w="1778717">
                  <a:extLst>
                    <a:ext uri="{9D8B030D-6E8A-4147-A177-3AD203B41FA5}">
                      <a16:colId xmlns:a16="http://schemas.microsoft.com/office/drawing/2014/main" val="20000"/>
                    </a:ext>
                  </a:extLst>
                </a:gridCol>
                <a:gridCol w="1725466">
                  <a:extLst>
                    <a:ext uri="{9D8B030D-6E8A-4147-A177-3AD203B41FA5}">
                      <a16:colId xmlns:a16="http://schemas.microsoft.com/office/drawing/2014/main" val="20001"/>
                    </a:ext>
                  </a:extLst>
                </a:gridCol>
                <a:gridCol w="1369772">
                  <a:extLst>
                    <a:ext uri="{9D8B030D-6E8A-4147-A177-3AD203B41FA5}">
                      <a16:colId xmlns:a16="http://schemas.microsoft.com/office/drawing/2014/main" val="20002"/>
                    </a:ext>
                  </a:extLst>
                </a:gridCol>
                <a:gridCol w="1369772">
                  <a:extLst>
                    <a:ext uri="{9D8B030D-6E8A-4147-A177-3AD203B41FA5}">
                      <a16:colId xmlns:a16="http://schemas.microsoft.com/office/drawing/2014/main" val="20003"/>
                    </a:ext>
                  </a:extLst>
                </a:gridCol>
                <a:gridCol w="1369772">
                  <a:extLst>
                    <a:ext uri="{9D8B030D-6E8A-4147-A177-3AD203B41FA5}">
                      <a16:colId xmlns:a16="http://schemas.microsoft.com/office/drawing/2014/main" val="20004"/>
                    </a:ext>
                  </a:extLst>
                </a:gridCol>
                <a:gridCol w="1369772">
                  <a:extLst>
                    <a:ext uri="{9D8B030D-6E8A-4147-A177-3AD203B41FA5}">
                      <a16:colId xmlns:a16="http://schemas.microsoft.com/office/drawing/2014/main" val="20005"/>
                    </a:ext>
                  </a:extLst>
                </a:gridCol>
                <a:gridCol w="1552206">
                  <a:extLst>
                    <a:ext uri="{9D8B030D-6E8A-4147-A177-3AD203B41FA5}">
                      <a16:colId xmlns:a16="http://schemas.microsoft.com/office/drawing/2014/main" val="20006"/>
                    </a:ext>
                  </a:extLst>
                </a:gridCol>
              </a:tblGrid>
              <a:tr h="406438">
                <a:tc>
                  <a:txBody>
                    <a:bodyPr/>
                    <a:lstStyle/>
                    <a:p>
                      <a:pPr algn="ctr" rtl="0" fontAlgn="b"/>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0" lang="en-US" sz="1800" b="1" i="0" u="none" strike="noStrike" kern="1200" dirty="0">
                          <a:solidFill>
                            <a:srgbClr val="000000"/>
                          </a:solidFill>
                          <a:effectLst/>
                          <a:latin typeface="Calibri" panose="020F0502020204030204" pitchFamily="34" charset="0"/>
                          <a:ea typeface="+mn-ea"/>
                          <a:cs typeface="Calibri" panose="020F0502020204030204" pitchFamily="34" charset="0"/>
                        </a:rPr>
                        <a:t>2020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a:r>
                        <a:rPr kumimoji="0" lang="en-US" sz="1800" b="1" i="0" u="none" strike="noStrike" kern="1200" dirty="0">
                          <a:solidFill>
                            <a:srgbClr val="000000"/>
                          </a:solidFill>
                          <a:effectLst/>
                          <a:latin typeface="Calibri" panose="020F0502020204030204" pitchFamily="34" charset="0"/>
                          <a:ea typeface="+mn-ea"/>
                          <a:cs typeface="Calibri" panose="020F0502020204030204" pitchFamily="34" charset="0"/>
                        </a:rPr>
                        <a:t>2019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rtl="0" fontAlgn="b"/>
                      <a:r>
                        <a:rPr lang="en-US" sz="1800" b="1" i="0" u="none" strike="noStrike" dirty="0">
                          <a:solidFill>
                            <a:srgbClr val="000000"/>
                          </a:solidFill>
                          <a:effectLst/>
                          <a:latin typeface="Calibri" panose="020F0502020204030204" pitchFamily="34" charset="0"/>
                          <a:cs typeface="Calibri" panose="020F0502020204030204" pitchFamily="34" charset="0"/>
                        </a:rPr>
                        <a:t>2018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0"/>
                  </a:ext>
                </a:extLst>
              </a:tr>
              <a:tr h="765806">
                <a:tc>
                  <a:txBody>
                    <a:bodyPr/>
                    <a:lstStyle/>
                    <a:p>
                      <a:pPr algn="ctr" rtl="0" fontAlgn="b"/>
                      <a:r>
                        <a:rPr lang="en-US" sz="1800" u="none" strike="noStrike" dirty="0">
                          <a:effectLst/>
                          <a:latin typeface="Calibri" panose="020F0502020204030204" pitchFamily="34" charset="0"/>
                          <a:cs typeface="Calibri" panose="020F0502020204030204" pitchFamily="34" charset="0"/>
                        </a:rPr>
                        <a:t>Total No. of Applications </a:t>
                      </a:r>
                      <a:r>
                        <a:rPr lang="en-US" sz="1800" b="1" u="none" strike="noStrike" dirty="0">
                          <a:effectLst/>
                          <a:latin typeface="Calibri" panose="020F0502020204030204" pitchFamily="34" charset="0"/>
                          <a:cs typeface="Calibri" panose="020F0502020204030204" pitchFamily="34" charset="0"/>
                        </a:rPr>
                        <a:t>Submitted</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0" lang="en-US" sz="1800" b="1" u="none" strike="noStrike" kern="1200" dirty="0">
                          <a:solidFill>
                            <a:schemeClr val="dk1"/>
                          </a:solidFill>
                          <a:effectLst/>
                          <a:latin typeface="Calibri" panose="020F0502020204030204" pitchFamily="34" charset="0"/>
                          <a:ea typeface="+mn-ea"/>
                          <a:cs typeface="Calibri" panose="020F0502020204030204" pitchFamily="34" charset="0"/>
                        </a:rPr>
                        <a:t>8130*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algn="ctr"/>
                      <a:r>
                        <a:rPr kumimoji="0" lang="en-US" sz="1800" b="1" u="none" strike="noStrike" kern="1200" dirty="0">
                          <a:solidFill>
                            <a:schemeClr val="dk1"/>
                          </a:solidFill>
                          <a:effectLst/>
                          <a:latin typeface="Calibri" panose="020F0502020204030204" pitchFamily="34" charset="0"/>
                          <a:ea typeface="+mn-ea"/>
                          <a:cs typeface="Calibri" panose="020F0502020204030204" pitchFamily="34" charset="0"/>
                        </a:rPr>
                        <a:t>8340*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a:solidFill>
                            <a:schemeClr val="dk1"/>
                          </a:solidFill>
                          <a:effectLst/>
                          <a:latin typeface="Calibri" panose="020F0502020204030204" pitchFamily="34" charset="0"/>
                          <a:ea typeface="+mn-ea"/>
                          <a:cs typeface="Calibri" panose="020F0502020204030204" pitchFamily="34" charset="0"/>
                        </a:rPr>
                        <a:t>8406*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1"/>
                  </a:ext>
                </a:extLst>
              </a:tr>
              <a:tr h="316403">
                <a:tc>
                  <a:txBody>
                    <a:bodyPr/>
                    <a:lstStyle/>
                    <a:p>
                      <a:pPr algn="ctr" rtl="0" fontAlgn="ctr"/>
                      <a:r>
                        <a:rPr lang="en-US" sz="1800" b="1" u="none" strike="noStrike" dirty="0">
                          <a:effectLst/>
                          <a:latin typeface="Calibri" panose="020F0502020204030204" pitchFamily="34" charset="0"/>
                          <a:cs typeface="Calibri" panose="020F0502020204030204" pitchFamily="34" charset="0"/>
                        </a:rPr>
                        <a:t>Service Area</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1" u="none" strike="noStrike" dirty="0">
                          <a:effectLst/>
                          <a:latin typeface="Calibri" panose="020F0502020204030204" pitchFamily="34" charset="0"/>
                          <a:cs typeface="Calibri" panose="020F0502020204030204" pitchFamily="34" charset="0"/>
                        </a:rPr>
                        <a:t>Submitted</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1" u="none" strike="noStrike" dirty="0">
                          <a:effectLst/>
                          <a:latin typeface="Calibri" panose="020F0502020204030204" pitchFamily="34" charset="0"/>
                          <a:cs typeface="Calibri" panose="020F0502020204030204" pitchFamily="34" charset="0"/>
                        </a:rPr>
                        <a:t>Awarded</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1" u="none" strike="noStrike" dirty="0">
                          <a:effectLst/>
                          <a:latin typeface="Calibri" panose="020F0502020204030204" pitchFamily="34" charset="0"/>
                          <a:cs typeface="Calibri" panose="020F0502020204030204" pitchFamily="34" charset="0"/>
                        </a:rPr>
                        <a:t>Submitted</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1" u="none" strike="noStrike" dirty="0">
                          <a:effectLst/>
                          <a:latin typeface="Calibri" panose="020F0502020204030204" pitchFamily="34" charset="0"/>
                          <a:cs typeface="Calibri" panose="020F0502020204030204" pitchFamily="34" charset="0"/>
                        </a:rPr>
                        <a:t>Awarded</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1" u="none" strike="noStrike" dirty="0">
                          <a:effectLst/>
                          <a:latin typeface="Calibri" panose="020F0502020204030204" pitchFamily="34" charset="0"/>
                          <a:cs typeface="Calibri" panose="020F0502020204030204" pitchFamily="34" charset="0"/>
                        </a:rPr>
                        <a:t>Submitted</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1" u="none" strike="noStrike" dirty="0">
                          <a:effectLst/>
                          <a:latin typeface="Calibri" panose="020F0502020204030204" pitchFamily="34" charset="0"/>
                          <a:cs typeface="Calibri" panose="020F0502020204030204" pitchFamily="34" charset="0"/>
                        </a:rPr>
                        <a:t>Awarded</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21609">
                <a:tc>
                  <a:txBody>
                    <a:bodyPr/>
                    <a:lstStyle/>
                    <a:p>
                      <a:pPr algn="ctr" rtl="0" fontAlgn="b"/>
                      <a:r>
                        <a:rPr lang="en-US" sz="1800" u="none" strike="noStrike" dirty="0">
                          <a:effectLst/>
                          <a:latin typeface="Calibri" panose="020F0502020204030204" pitchFamily="34" charset="0"/>
                          <a:cs typeface="Calibri" panose="020F0502020204030204" pitchFamily="34" charset="0"/>
                        </a:rPr>
                        <a:t>Rural</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5525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TBD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5762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1111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5,851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1175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16403">
                <a:tc>
                  <a:txBody>
                    <a:bodyPr/>
                    <a:lstStyle/>
                    <a:p>
                      <a:pPr algn="ctr" rtl="0" fontAlgn="b"/>
                      <a:r>
                        <a:rPr lang="en-US" sz="1800" u="none" strike="noStrike">
                          <a:effectLst/>
                          <a:latin typeface="Calibri" panose="020F0502020204030204" pitchFamily="34" charset="0"/>
                          <a:cs typeface="Calibri" panose="020F0502020204030204" pitchFamily="34" charset="0"/>
                        </a:rPr>
                        <a:t>Suburban</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1788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TBD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1806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423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1,807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402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316403">
                <a:tc>
                  <a:txBody>
                    <a:bodyPr/>
                    <a:lstStyle/>
                    <a:p>
                      <a:pPr algn="ctr" rtl="0" fontAlgn="b"/>
                      <a:r>
                        <a:rPr lang="en-US" sz="1800" u="none" strike="noStrike" dirty="0">
                          <a:effectLst/>
                          <a:latin typeface="Calibri" panose="020F0502020204030204" pitchFamily="34" charset="0"/>
                          <a:cs typeface="Calibri" panose="020F0502020204030204" pitchFamily="34" charset="0"/>
                        </a:rPr>
                        <a:t>Urban</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817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TBD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772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211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748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209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796468">
                <a:tc>
                  <a:txBody>
                    <a:bodyPr/>
                    <a:lstStyle/>
                    <a:p>
                      <a:pPr algn="ctr" rtl="0" fontAlgn="b"/>
                      <a:r>
                        <a:rPr lang="en-US" sz="1800" u="none" strike="noStrike" dirty="0">
                          <a:effectLst/>
                          <a:latin typeface="Calibri" panose="020F0502020204030204" pitchFamily="34" charset="0"/>
                          <a:cs typeface="Calibri" panose="020F0502020204030204" pitchFamily="34" charset="0"/>
                        </a:rPr>
                        <a:t>No. of Applications </a:t>
                      </a:r>
                      <a:r>
                        <a:rPr lang="en-US" sz="1800" b="1" u="none" strike="noStrike" dirty="0">
                          <a:effectLst/>
                          <a:latin typeface="Calibri" panose="020F0502020204030204" pitchFamily="34" charset="0"/>
                          <a:cs typeface="Calibri" panose="020F0502020204030204" pitchFamily="34" charset="0"/>
                        </a:rPr>
                        <a:t>Awarded</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algn="ctr" rtl="0" eaLnBrk="1" fontAlgn="b" latinLnBrk="0" hangingPunct="1"/>
                      <a:r>
                        <a:rPr kumimoji="0" lang="en-US" sz="1800" b="1" i="0" u="none" strike="noStrike" kern="1200" dirty="0">
                          <a:solidFill>
                            <a:srgbClr val="000000"/>
                          </a:solidFill>
                          <a:effectLst/>
                          <a:latin typeface="Calibri" panose="020F0502020204030204" pitchFamily="34" charset="0"/>
                          <a:ea typeface="+mn-ea"/>
                          <a:cs typeface="Calibri" panose="020F0502020204030204" pitchFamily="34" charset="0"/>
                        </a:rPr>
                        <a:t>TBD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marL="0" algn="ctr" rtl="0" eaLnBrk="1" fontAlgn="b" latinLnBrk="0" hangingPunct="1"/>
                      <a:r>
                        <a:rPr kumimoji="0" lang="en-US" sz="1800" b="1" i="0" u="none" strike="noStrike" kern="1200" dirty="0">
                          <a:solidFill>
                            <a:srgbClr val="000000"/>
                          </a:solidFill>
                          <a:effectLst/>
                          <a:latin typeface="Calibri" panose="020F0502020204030204" pitchFamily="34" charset="0"/>
                          <a:ea typeface="+mn-ea"/>
                          <a:cs typeface="Calibri" panose="020F0502020204030204" pitchFamily="34" charset="0"/>
                        </a:rPr>
                        <a:t>1774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b="1" u="none" strike="noStrike" kern="1200" dirty="0">
                          <a:solidFill>
                            <a:schemeClr val="dk1"/>
                          </a:solidFill>
                          <a:effectLst/>
                          <a:latin typeface="Calibri" panose="020F0502020204030204" pitchFamily="34" charset="0"/>
                          <a:ea typeface="+mn-ea"/>
                          <a:cs typeface="Calibri" panose="020F0502020204030204" pitchFamily="34" charset="0"/>
                        </a:rPr>
                        <a:t>1786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0006"/>
                  </a:ext>
                </a:extLst>
              </a:tr>
              <a:tr h="523705">
                <a:tc>
                  <a:txBody>
                    <a:bodyPr/>
                    <a:lstStyle/>
                    <a:p>
                      <a:pPr algn="ctr" rtl="0" fontAlgn="ctr"/>
                      <a:r>
                        <a:rPr lang="en-US" sz="1800" b="1" u="none" strike="noStrike" dirty="0">
                          <a:effectLst/>
                          <a:latin typeface="Calibri" panose="020F0502020204030204" pitchFamily="34" charset="0"/>
                          <a:cs typeface="Calibri" panose="020F0502020204030204" pitchFamily="34" charset="0"/>
                        </a:rPr>
                        <a:t>Department Type</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1" u="none" strike="noStrike" dirty="0">
                          <a:effectLst/>
                          <a:latin typeface="Calibri" panose="020F0502020204030204" pitchFamily="34" charset="0"/>
                          <a:cs typeface="Calibri" panose="020F0502020204030204" pitchFamily="34" charset="0"/>
                        </a:rPr>
                        <a:t>Submitted</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1" u="none" strike="noStrike" dirty="0">
                          <a:effectLst/>
                          <a:latin typeface="Calibri" panose="020F0502020204030204" pitchFamily="34" charset="0"/>
                          <a:cs typeface="Calibri" panose="020F0502020204030204" pitchFamily="34" charset="0"/>
                        </a:rPr>
                        <a:t>Awarded</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1" u="none" strike="noStrike" dirty="0">
                          <a:effectLst/>
                          <a:latin typeface="Calibri" panose="020F0502020204030204" pitchFamily="34" charset="0"/>
                          <a:cs typeface="Calibri" panose="020F0502020204030204" pitchFamily="34" charset="0"/>
                        </a:rPr>
                        <a:t>Submitted</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1" u="none" strike="noStrike" dirty="0">
                          <a:effectLst/>
                          <a:latin typeface="Calibri" panose="020F0502020204030204" pitchFamily="34" charset="0"/>
                          <a:cs typeface="Calibri" panose="020F0502020204030204" pitchFamily="34" charset="0"/>
                        </a:rPr>
                        <a:t>Awarded</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1" u="none" strike="noStrike" dirty="0">
                          <a:effectLst/>
                          <a:latin typeface="Calibri" panose="020F0502020204030204" pitchFamily="34" charset="0"/>
                          <a:cs typeface="Calibri" panose="020F0502020204030204" pitchFamily="34" charset="0"/>
                        </a:rPr>
                        <a:t>Submitted</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b"/>
                      <a:r>
                        <a:rPr lang="en-US" sz="1800" b="1" u="none" strike="noStrike" dirty="0">
                          <a:effectLst/>
                          <a:latin typeface="Calibri" panose="020F0502020204030204" pitchFamily="34" charset="0"/>
                          <a:cs typeface="Calibri" panose="020F0502020204030204" pitchFamily="34" charset="0"/>
                        </a:rPr>
                        <a:t>Awarded</a:t>
                      </a:r>
                      <a:endParaRPr lang="en-US" sz="1800" b="1" i="0" u="none" strike="noStrike" dirty="0">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16403">
                <a:tc>
                  <a:txBody>
                    <a:bodyPr/>
                    <a:lstStyle/>
                    <a:p>
                      <a:pPr algn="ctr" rtl="0" fontAlgn="b"/>
                      <a:r>
                        <a:rPr lang="en-US" sz="1800" u="none" strike="noStrike">
                          <a:effectLst/>
                          <a:latin typeface="Calibri" panose="020F0502020204030204" pitchFamily="34" charset="0"/>
                          <a:cs typeface="Calibri" panose="020F0502020204030204" pitchFamily="34" charset="0"/>
                        </a:rPr>
                        <a:t>All Paid/Career</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1500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TBD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1483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423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1,538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418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16403">
                <a:tc>
                  <a:txBody>
                    <a:bodyPr/>
                    <a:lstStyle/>
                    <a:p>
                      <a:pPr algn="ctr" rtl="0" fontAlgn="b"/>
                      <a:r>
                        <a:rPr lang="en-US" sz="1800" u="none" strike="noStrike">
                          <a:effectLst/>
                          <a:latin typeface="Calibri" panose="020F0502020204030204" pitchFamily="34" charset="0"/>
                          <a:cs typeface="Calibri" panose="020F0502020204030204" pitchFamily="34" charset="0"/>
                        </a:rPr>
                        <a:t>All Volunteer</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3792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TBD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4276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771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3,835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819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316403">
                <a:tc>
                  <a:txBody>
                    <a:bodyPr/>
                    <a:lstStyle/>
                    <a:p>
                      <a:pPr algn="ctr" rtl="0" fontAlgn="b"/>
                      <a:r>
                        <a:rPr lang="en-US" sz="1800" u="none" strike="noStrike">
                          <a:effectLst/>
                          <a:latin typeface="Calibri" panose="020F0502020204030204" pitchFamily="34" charset="0"/>
                          <a:cs typeface="Calibri" panose="020F0502020204030204" pitchFamily="34" charset="0"/>
                        </a:rPr>
                        <a:t>Combination</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2838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TBD</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2581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551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2,443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463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481268">
                <a:tc>
                  <a:txBody>
                    <a:bodyPr/>
                    <a:lstStyle/>
                    <a:p>
                      <a:pPr algn="ctr" rtl="0" fontAlgn="b"/>
                      <a:r>
                        <a:rPr lang="en-US" sz="1800" u="none" strike="noStrike">
                          <a:effectLst/>
                          <a:latin typeface="Calibri" panose="020F0502020204030204" pitchFamily="34" charset="0"/>
                          <a:cs typeface="Calibri" panose="020F0502020204030204" pitchFamily="34" charset="0"/>
                        </a:rPr>
                        <a:t>Paid On-Call / Stipend</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Included with Combo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Included with Combo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Included with Combo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Included with Combo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rtl="0" eaLnBrk="1" fontAlgn="b" latinLnBrk="0" hangingPunct="1"/>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590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0" lang="en-US" sz="1800" u="none" strike="noStrike" kern="1200" dirty="0">
                          <a:solidFill>
                            <a:schemeClr val="dk1"/>
                          </a:solidFill>
                          <a:effectLst/>
                          <a:latin typeface="Calibri" panose="020F0502020204030204" pitchFamily="34" charset="0"/>
                          <a:ea typeface="+mn-ea"/>
                          <a:cs typeface="Calibri" panose="020F0502020204030204" pitchFamily="34" charset="0"/>
                        </a:rPr>
                        <a:t>86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5" name="Oval 4">
            <a:extLst>
              <a:ext uri="{FF2B5EF4-FFF2-40B4-BE49-F238E27FC236}">
                <a16:creationId xmlns:a16="http://schemas.microsoft.com/office/drawing/2014/main" id="{F43B829A-14D8-4173-9E29-64477F86D6CB}"/>
              </a:ext>
            </a:extLst>
          </p:cNvPr>
          <p:cNvSpPr/>
          <p:nvPr/>
        </p:nvSpPr>
        <p:spPr>
          <a:xfrm>
            <a:off x="2517913" y="1404730"/>
            <a:ext cx="2221580" cy="7288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rgbClr val="FF0000"/>
                </a:solidFill>
              </a:ln>
            </a:endParaRPr>
          </a:p>
        </p:txBody>
      </p:sp>
      <p:sp>
        <p:nvSpPr>
          <p:cNvPr id="6" name="Oval 5">
            <a:extLst>
              <a:ext uri="{FF2B5EF4-FFF2-40B4-BE49-F238E27FC236}">
                <a16:creationId xmlns:a16="http://schemas.microsoft.com/office/drawing/2014/main" id="{5439DF74-0243-4891-B563-90CF2A50440D}"/>
              </a:ext>
            </a:extLst>
          </p:cNvPr>
          <p:cNvSpPr/>
          <p:nvPr/>
        </p:nvSpPr>
        <p:spPr>
          <a:xfrm>
            <a:off x="5459896" y="3602404"/>
            <a:ext cx="2221580" cy="7288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rgbClr val="FF0000"/>
                </a:solidFill>
              </a:ln>
            </a:endParaRPr>
          </a:p>
        </p:txBody>
      </p:sp>
    </p:spTree>
    <p:extLst>
      <p:ext uri="{BB962C8B-B14F-4D97-AF65-F5344CB8AC3E}">
        <p14:creationId xmlns:p14="http://schemas.microsoft.com/office/powerpoint/2010/main" val="473922936"/>
      </p:ext>
    </p:extLst>
  </p:cSld>
  <p:clrMapOvr>
    <a:masterClrMapping/>
  </p:clrMapOvr>
  <p:transition spd="slow">
    <p:wipe/>
  </p:transition>
</p:sld>
</file>

<file path=ppt/theme/theme1.xml><?xml version="1.0" encoding="utf-8"?>
<a:theme xmlns:a="http://schemas.openxmlformats.org/drawingml/2006/main" name="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S2018_PPT_Template_4x3.potx" id="{89504AF7-F1BF-4D7B-AB87-BB68FE08A508}" vid="{55531C3C-6383-4CAB-A9C7-934731D42B83}"/>
    </a:ext>
  </a:extLst>
</a:theme>
</file>

<file path=ppt/theme/theme2.xml><?xml version="1.0" encoding="utf-8"?>
<a:theme xmlns:a="http://schemas.openxmlformats.org/drawingml/2006/main" name="Custom Slid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S2018_PPT_Template_4x3.potx" id="{89504AF7-F1BF-4D7B-AB87-BB68FE08A508}" vid="{55531C3C-6383-4CAB-A9C7-934731D42B8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818</TotalTime>
  <Words>4338</Words>
  <Application>Microsoft Office PowerPoint</Application>
  <PresentationFormat>Widescreen</PresentationFormat>
  <Paragraphs>752</Paragraphs>
  <Slides>74</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74</vt:i4>
      </vt:variant>
    </vt:vector>
  </HeadingPairs>
  <TitlesOfParts>
    <vt:vector size="81" baseType="lpstr">
      <vt:lpstr>Arial</vt:lpstr>
      <vt:lpstr>Arial Narrow</vt:lpstr>
      <vt:lpstr>Calibri</vt:lpstr>
      <vt:lpstr>Calibri Light</vt:lpstr>
      <vt:lpstr>Times New Roman</vt:lpstr>
      <vt:lpstr>Slide Master</vt:lpstr>
      <vt:lpstr>Custom Slide Master</vt:lpstr>
      <vt:lpstr>Understanding and Developing:  SAFER Grants: Staffing for Adequate Fire and Emergency Response  AFG Grants: Assistance to Firefighter Grants</vt:lpstr>
      <vt:lpstr>Assistance to Firefighters Grant</vt:lpstr>
      <vt:lpstr>PowerPoint Presentation</vt:lpstr>
      <vt:lpstr>Total FY 2021 Appropriations including ARPA</vt:lpstr>
      <vt:lpstr>SAFER Allocation of Funds</vt:lpstr>
      <vt:lpstr>PowerPoint Presentation</vt:lpstr>
      <vt:lpstr>PowerPoint Presentation</vt:lpstr>
      <vt:lpstr>AFG Allocation of Funds</vt:lpstr>
      <vt:lpstr>PowerPoint Presentation</vt:lpstr>
      <vt:lpstr>PowerPoint Presentation</vt:lpstr>
      <vt:lpstr>Application Evaluation Criteria Development</vt:lpstr>
      <vt:lpstr>Criteria Development Panel</vt:lpstr>
      <vt:lpstr>What Is the Purpose of SAFER?</vt:lpstr>
      <vt:lpstr>SAFER Activities</vt:lpstr>
      <vt:lpstr>Hiring of Firefighters Activity</vt:lpstr>
      <vt:lpstr>Hiring of Firefighters Activity</vt:lpstr>
      <vt:lpstr>SAFER Hiring Cost Share</vt:lpstr>
      <vt:lpstr>SAFER Priorities</vt:lpstr>
      <vt:lpstr>Understanding the Application Process</vt:lpstr>
      <vt:lpstr>The Process of Applying</vt:lpstr>
      <vt:lpstr>Planning and Preparation </vt:lpstr>
      <vt:lpstr>Planning and Preparation </vt:lpstr>
      <vt:lpstr>Planning and Preparation </vt:lpstr>
      <vt:lpstr>Planning and Preparation </vt:lpstr>
      <vt:lpstr>Planning and Preparation </vt:lpstr>
      <vt:lpstr>Planning and Preparation </vt:lpstr>
      <vt:lpstr>Self Evaluation Sheets</vt:lpstr>
      <vt:lpstr>SAFER FAQs</vt:lpstr>
      <vt:lpstr>SAFER FAQs</vt:lpstr>
      <vt:lpstr>SAFER FAQs</vt:lpstr>
      <vt:lpstr>SAFER FAQs</vt:lpstr>
      <vt:lpstr>SAFER FAQs</vt:lpstr>
      <vt:lpstr>SAFER FAQs</vt:lpstr>
      <vt:lpstr>SAFER FAQs</vt:lpstr>
      <vt:lpstr>AFG Application Types</vt:lpstr>
      <vt:lpstr>Equipment</vt:lpstr>
      <vt:lpstr>Equipment – Application Choices</vt:lpstr>
      <vt:lpstr>Equipment</vt:lpstr>
      <vt:lpstr>Personal Protective Equipment</vt:lpstr>
      <vt:lpstr>Personal Protective Equipment</vt:lpstr>
      <vt:lpstr>Wellness and Fitness Priority 1</vt:lpstr>
      <vt:lpstr>Wellness and Fitness Priority II</vt:lpstr>
      <vt:lpstr>Modification to Facilities</vt:lpstr>
      <vt:lpstr>Modification to Facilities</vt:lpstr>
      <vt:lpstr>AFG Training</vt:lpstr>
      <vt:lpstr>AFG Training Priorities</vt:lpstr>
      <vt:lpstr>Training</vt:lpstr>
      <vt:lpstr>IAFF Programs You Can Apply For in AFG</vt:lpstr>
      <vt:lpstr>AFG Micro-Grants</vt:lpstr>
      <vt:lpstr>AFG Vehicle Priorities</vt:lpstr>
      <vt:lpstr>AFG Vehicle Applications</vt:lpstr>
      <vt:lpstr>AFG Activities Analysis – Vehicle Acquisition</vt:lpstr>
      <vt:lpstr>AFG Regional Applications</vt:lpstr>
      <vt:lpstr>Application Basics</vt:lpstr>
      <vt:lpstr>Application Basics</vt:lpstr>
      <vt:lpstr>Unscored Questions</vt:lpstr>
      <vt:lpstr>The Narratives</vt:lpstr>
      <vt:lpstr>How Peer Review Works</vt:lpstr>
      <vt:lpstr>How Peer Review Works</vt:lpstr>
      <vt:lpstr>After Peer Review</vt:lpstr>
      <vt:lpstr>If You Get a Turndown Letter</vt:lpstr>
      <vt:lpstr>Best Practices</vt:lpstr>
      <vt:lpstr>Best Practices</vt:lpstr>
      <vt:lpstr>Best Practices</vt:lpstr>
      <vt:lpstr>Best Practices</vt:lpstr>
      <vt:lpstr>Best Practices</vt:lpstr>
      <vt:lpstr>Best Practices</vt:lpstr>
      <vt:lpstr>Biggest Pitfalls</vt:lpstr>
      <vt:lpstr>Biggest Pitfalls</vt:lpstr>
      <vt:lpstr>Biggest Pitfalls</vt:lpstr>
      <vt:lpstr>Overall Biggest Pitfall</vt:lpstr>
      <vt:lpstr>IAFF Grant Resources</vt:lpstr>
      <vt:lpstr>FEMA Grant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and Developing:   SAFER Grants: Staffing for Adequate Fire and Emergency Response  AFG Grants: Assistance to Firefighter Grants</dc:title>
  <dc:creator>Del Re, Elizabeth</dc:creator>
  <cp:lastModifiedBy>Del Re, Elizabeth</cp:lastModifiedBy>
  <cp:revision>28</cp:revision>
  <dcterms:created xsi:type="dcterms:W3CDTF">2021-06-07T19:42:48Z</dcterms:created>
  <dcterms:modified xsi:type="dcterms:W3CDTF">2021-06-29T17:12:40Z</dcterms:modified>
</cp:coreProperties>
</file>