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5" r:id="rId1"/>
    <p:sldMasterId id="2147484077" r:id="rId2"/>
  </p:sldMasterIdLst>
  <p:notesMasterIdLst>
    <p:notesMasterId r:id="rId70"/>
  </p:notesMasterIdLst>
  <p:sldIdLst>
    <p:sldId id="256" r:id="rId3"/>
    <p:sldId id="257" r:id="rId4"/>
    <p:sldId id="319" r:id="rId5"/>
    <p:sldId id="258" r:id="rId6"/>
    <p:sldId id="320" r:id="rId7"/>
    <p:sldId id="321" r:id="rId8"/>
    <p:sldId id="261" r:id="rId9"/>
    <p:sldId id="268" r:id="rId10"/>
    <p:sldId id="281" r:id="rId11"/>
    <p:sldId id="282" r:id="rId12"/>
    <p:sldId id="283" r:id="rId13"/>
    <p:sldId id="270" r:id="rId14"/>
    <p:sldId id="323" r:id="rId15"/>
    <p:sldId id="335" r:id="rId16"/>
    <p:sldId id="272" r:id="rId17"/>
    <p:sldId id="271" r:id="rId18"/>
    <p:sldId id="265" r:id="rId19"/>
    <p:sldId id="262" r:id="rId20"/>
    <p:sldId id="269" r:id="rId21"/>
    <p:sldId id="264" r:id="rId22"/>
    <p:sldId id="263" r:id="rId23"/>
    <p:sldId id="274" r:id="rId24"/>
    <p:sldId id="276" r:id="rId25"/>
    <p:sldId id="275" r:id="rId26"/>
    <p:sldId id="277" r:id="rId27"/>
    <p:sldId id="278" r:id="rId28"/>
    <p:sldId id="279" r:id="rId29"/>
    <p:sldId id="294" r:id="rId30"/>
    <p:sldId id="297" r:id="rId31"/>
    <p:sldId id="296" r:id="rId32"/>
    <p:sldId id="295" r:id="rId33"/>
    <p:sldId id="307" r:id="rId34"/>
    <p:sldId id="314" r:id="rId35"/>
    <p:sldId id="313" r:id="rId36"/>
    <p:sldId id="315" r:id="rId37"/>
    <p:sldId id="309" r:id="rId38"/>
    <p:sldId id="316" r:id="rId39"/>
    <p:sldId id="280" r:id="rId40"/>
    <p:sldId id="336" r:id="rId41"/>
    <p:sldId id="284" r:id="rId42"/>
    <p:sldId id="287" r:id="rId43"/>
    <p:sldId id="325" r:id="rId44"/>
    <p:sldId id="285" r:id="rId45"/>
    <p:sldId id="290" r:id="rId46"/>
    <p:sldId id="328" r:id="rId47"/>
    <p:sldId id="326" r:id="rId48"/>
    <p:sldId id="337" r:id="rId49"/>
    <p:sldId id="303" r:id="rId50"/>
    <p:sldId id="306" r:id="rId51"/>
    <p:sldId id="330" r:id="rId52"/>
    <p:sldId id="338" r:id="rId53"/>
    <p:sldId id="344" r:id="rId54"/>
    <p:sldId id="345" r:id="rId55"/>
    <p:sldId id="346" r:id="rId56"/>
    <p:sldId id="347" r:id="rId57"/>
    <p:sldId id="348" r:id="rId58"/>
    <p:sldId id="341" r:id="rId59"/>
    <p:sldId id="343" r:id="rId60"/>
    <p:sldId id="342" r:id="rId61"/>
    <p:sldId id="349" r:id="rId62"/>
    <p:sldId id="352" r:id="rId63"/>
    <p:sldId id="350" r:id="rId64"/>
    <p:sldId id="351" r:id="rId65"/>
    <p:sldId id="353" r:id="rId66"/>
    <p:sldId id="260" r:id="rId67"/>
    <p:sldId id="334" r:id="rId68"/>
    <p:sldId id="33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5" autoAdjust="0"/>
    <p:restoredTop sz="94660"/>
  </p:normalViewPr>
  <p:slideViewPr>
    <p:cSldViewPr snapToGrid="0">
      <p:cViewPr varScale="1">
        <p:scale>
          <a:sx n="114" d="100"/>
          <a:sy n="114" d="100"/>
        </p:scale>
        <p:origin x="4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16294588804451"/>
          <c:y val="0.24545536262216783"/>
          <c:w val="0.39837451089106818"/>
          <c:h val="0.66818404269367915"/>
        </c:manualLayout>
      </c:layout>
      <c:pieChart>
        <c:varyColors val="1"/>
        <c:ser>
          <c:idx val="0"/>
          <c:order val="0"/>
          <c:dPt>
            <c:idx val="0"/>
            <c:bubble3D val="0"/>
            <c:extLst>
              <c:ext xmlns:c16="http://schemas.microsoft.com/office/drawing/2014/chart" uri="{C3380CC4-5D6E-409C-BE32-E72D297353CC}">
                <c16:uniqueId val="{00000000-E4B1-43EC-952A-BC81F5F0A9F9}"/>
              </c:ext>
            </c:extLst>
          </c:dPt>
          <c:dPt>
            <c:idx val="1"/>
            <c:bubble3D val="0"/>
            <c:extLst>
              <c:ext xmlns:c16="http://schemas.microsoft.com/office/drawing/2014/chart" uri="{C3380CC4-5D6E-409C-BE32-E72D297353CC}">
                <c16:uniqueId val="{00000001-E4B1-43EC-952A-BC81F5F0A9F9}"/>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1'!$A$4:$A$5</c:f>
              <c:strCache>
                <c:ptCount val="2"/>
                <c:pt idx="0">
                  <c:v>Yes</c:v>
                </c:pt>
                <c:pt idx="1">
                  <c:v>No</c:v>
                </c:pt>
              </c:strCache>
            </c:strRef>
          </c:cat>
          <c:val>
            <c:numRef>
              <c:f>'Question 1'!$C$4:$C$5</c:f>
              <c:numCache>
                <c:formatCode>0.0%</c:formatCode>
                <c:ptCount val="2"/>
                <c:pt idx="0">
                  <c:v>0.20800000000000002</c:v>
                </c:pt>
                <c:pt idx="1">
                  <c:v>0.79200000000000004</c:v>
                </c:pt>
              </c:numCache>
            </c:numRef>
          </c:val>
          <c:extLst>
            <c:ext xmlns:c16="http://schemas.microsoft.com/office/drawing/2014/chart" uri="{C3380CC4-5D6E-409C-BE32-E72D297353CC}">
              <c16:uniqueId val="{00000002-E4B1-43EC-952A-BC81F5F0A9F9}"/>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spPr>
    <a:effectLst>
      <a:glow rad="12700">
        <a:schemeClr val="accent1">
          <a:alpha val="98000"/>
        </a:schemeClr>
      </a:glow>
    </a:effectLst>
  </c:spPr>
  <c:txPr>
    <a:bodyPr rot="0"/>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16294588804451"/>
          <c:y val="0.24545536262216783"/>
          <c:w val="0.39837451089106818"/>
          <c:h val="0.66818404269367915"/>
        </c:manualLayout>
      </c:layout>
      <c:pieChart>
        <c:varyColors val="1"/>
        <c:ser>
          <c:idx val="0"/>
          <c:order val="0"/>
          <c:dPt>
            <c:idx val="0"/>
            <c:bubble3D val="0"/>
            <c:extLst>
              <c:ext xmlns:c16="http://schemas.microsoft.com/office/drawing/2014/chart" uri="{C3380CC4-5D6E-409C-BE32-E72D297353CC}">
                <c16:uniqueId val="{00000000-3F27-49DE-9616-843277C5437C}"/>
              </c:ext>
            </c:extLst>
          </c:dPt>
          <c:dPt>
            <c:idx val="1"/>
            <c:bubble3D val="0"/>
            <c:extLst>
              <c:ext xmlns:c16="http://schemas.microsoft.com/office/drawing/2014/chart" uri="{C3380CC4-5D6E-409C-BE32-E72D297353CC}">
                <c16:uniqueId val="{00000001-3F27-49DE-9616-843277C5437C}"/>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3'!$A$4:$A$5</c:f>
              <c:strCache>
                <c:ptCount val="2"/>
                <c:pt idx="0">
                  <c:v>Yes</c:v>
                </c:pt>
                <c:pt idx="1">
                  <c:v>No</c:v>
                </c:pt>
              </c:strCache>
            </c:strRef>
          </c:cat>
          <c:val>
            <c:numRef>
              <c:f>'Question 3'!$C$4:$C$5</c:f>
              <c:numCache>
                <c:formatCode>0.0%</c:formatCode>
                <c:ptCount val="2"/>
                <c:pt idx="0">
                  <c:v>0.95799999999999996</c:v>
                </c:pt>
                <c:pt idx="1">
                  <c:v>4.2000000000000003E-2</c:v>
                </c:pt>
              </c:numCache>
            </c:numRef>
          </c:val>
          <c:extLst>
            <c:ext xmlns:c16="http://schemas.microsoft.com/office/drawing/2014/chart" uri="{C3380CC4-5D6E-409C-BE32-E72D297353CC}">
              <c16:uniqueId val="{00000002-3F27-49DE-9616-843277C5437C}"/>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06516401044809"/>
          <c:y val="0.30172852687199414"/>
          <c:w val="0.38368401892067761"/>
          <c:h val="0.66648470671392046"/>
        </c:manualLayout>
      </c:layout>
      <c:pieChart>
        <c:varyColors val="1"/>
        <c:ser>
          <c:idx val="0"/>
          <c:order val="0"/>
          <c:dPt>
            <c:idx val="0"/>
            <c:bubble3D val="0"/>
            <c:extLst>
              <c:ext xmlns:c16="http://schemas.microsoft.com/office/drawing/2014/chart" uri="{C3380CC4-5D6E-409C-BE32-E72D297353CC}">
                <c16:uniqueId val="{00000000-A973-4A05-8F27-B177973C0CFD}"/>
              </c:ext>
            </c:extLst>
          </c:dPt>
          <c:dPt>
            <c:idx val="1"/>
            <c:bubble3D val="0"/>
            <c:extLst>
              <c:ext xmlns:c16="http://schemas.microsoft.com/office/drawing/2014/chart" uri="{C3380CC4-5D6E-409C-BE32-E72D297353CC}">
                <c16:uniqueId val="{00000001-A973-4A05-8F27-B177973C0CFD}"/>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4'!$A$4:$A$5</c:f>
              <c:strCache>
                <c:ptCount val="2"/>
                <c:pt idx="0">
                  <c:v>Yes</c:v>
                </c:pt>
                <c:pt idx="1">
                  <c:v>No</c:v>
                </c:pt>
              </c:strCache>
            </c:strRef>
          </c:cat>
          <c:val>
            <c:numRef>
              <c:f>'Question 4'!$C$4:$C$5</c:f>
              <c:numCache>
                <c:formatCode>0.0%</c:formatCode>
                <c:ptCount val="2"/>
                <c:pt idx="0">
                  <c:v>0.69599999999999995</c:v>
                </c:pt>
                <c:pt idx="1">
                  <c:v>0.30399999999999999</c:v>
                </c:pt>
              </c:numCache>
            </c:numRef>
          </c:val>
          <c:extLst>
            <c:ext xmlns:c16="http://schemas.microsoft.com/office/drawing/2014/chart" uri="{C3380CC4-5D6E-409C-BE32-E72D297353CC}">
              <c16:uniqueId val="{00000002-A973-4A05-8F27-B177973C0CFD}"/>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034217428557532"/>
          <c:y val="0.22875832946169519"/>
          <c:w val="0.33324171644015521"/>
          <c:h val="0.60665556592091863"/>
        </c:manualLayout>
      </c:layout>
      <c:pieChart>
        <c:varyColors val="1"/>
        <c:ser>
          <c:idx val="0"/>
          <c:order val="0"/>
          <c:dPt>
            <c:idx val="0"/>
            <c:bubble3D val="0"/>
            <c:extLst>
              <c:ext xmlns:c16="http://schemas.microsoft.com/office/drawing/2014/chart" uri="{C3380CC4-5D6E-409C-BE32-E72D297353CC}">
                <c16:uniqueId val="{00000000-D434-41EE-A94B-C2402B8FFFB3}"/>
              </c:ext>
            </c:extLst>
          </c:dPt>
          <c:dPt>
            <c:idx val="1"/>
            <c:bubble3D val="0"/>
            <c:extLst>
              <c:ext xmlns:c16="http://schemas.microsoft.com/office/drawing/2014/chart" uri="{C3380CC4-5D6E-409C-BE32-E72D297353CC}">
                <c16:uniqueId val="{00000001-D434-41EE-A94B-C2402B8FFFB3}"/>
              </c:ext>
            </c:extLst>
          </c:dPt>
          <c:dPt>
            <c:idx val="2"/>
            <c:bubble3D val="0"/>
            <c:extLst>
              <c:ext xmlns:c16="http://schemas.microsoft.com/office/drawing/2014/chart" uri="{C3380CC4-5D6E-409C-BE32-E72D297353CC}">
                <c16:uniqueId val="{00000002-D434-41EE-A94B-C2402B8FFFB3}"/>
              </c:ext>
            </c:extLst>
          </c:dPt>
          <c:dPt>
            <c:idx val="3"/>
            <c:bubble3D val="0"/>
            <c:extLst>
              <c:ext xmlns:c16="http://schemas.microsoft.com/office/drawing/2014/chart" uri="{C3380CC4-5D6E-409C-BE32-E72D297353CC}">
                <c16:uniqueId val="{00000003-D434-41EE-A94B-C2402B8FFFB3}"/>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5'!$A$4:$A$7</c:f>
              <c:strCache>
                <c:ptCount val="4"/>
                <c:pt idx="0">
                  <c:v>Department</c:v>
                </c:pt>
                <c:pt idx="1">
                  <c:v>Local Union</c:v>
                </c:pt>
                <c:pt idx="2">
                  <c:v>Individual's health plan</c:v>
                </c:pt>
                <c:pt idx="3">
                  <c:v>Other</c:v>
                </c:pt>
              </c:strCache>
            </c:strRef>
          </c:cat>
          <c:val>
            <c:numRef>
              <c:f>'Question 5'!$C$4:$C$7</c:f>
              <c:numCache>
                <c:formatCode>0.0%</c:formatCode>
                <c:ptCount val="4"/>
                <c:pt idx="0">
                  <c:v>0.52200000000000002</c:v>
                </c:pt>
                <c:pt idx="1">
                  <c:v>0</c:v>
                </c:pt>
                <c:pt idx="2">
                  <c:v>0.30399999999999999</c:v>
                </c:pt>
                <c:pt idx="3">
                  <c:v>0.17399999999999999</c:v>
                </c:pt>
              </c:numCache>
            </c:numRef>
          </c:val>
          <c:extLst>
            <c:ext xmlns:c16="http://schemas.microsoft.com/office/drawing/2014/chart" uri="{C3380CC4-5D6E-409C-BE32-E72D297353CC}">
              <c16:uniqueId val="{00000004-D434-41EE-A94B-C2402B8FFFB3}"/>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214311752697578"/>
          <c:y val="0.25329844063609691"/>
          <c:w val="0.39672900262467192"/>
          <c:h val="0.67210560444650302"/>
        </c:manualLayout>
      </c:layout>
      <c:pieChart>
        <c:varyColors val="1"/>
        <c:ser>
          <c:idx val="0"/>
          <c:order val="0"/>
          <c:dPt>
            <c:idx val="0"/>
            <c:bubble3D val="0"/>
            <c:extLst>
              <c:ext xmlns:c16="http://schemas.microsoft.com/office/drawing/2014/chart" uri="{C3380CC4-5D6E-409C-BE32-E72D297353CC}">
                <c16:uniqueId val="{00000000-2FE0-4B86-A025-EFE0FCC7905D}"/>
              </c:ext>
            </c:extLst>
          </c:dPt>
          <c:dPt>
            <c:idx val="1"/>
            <c:bubble3D val="0"/>
            <c:extLst>
              <c:ext xmlns:c16="http://schemas.microsoft.com/office/drawing/2014/chart" uri="{C3380CC4-5D6E-409C-BE32-E72D297353CC}">
                <c16:uniqueId val="{00000001-2FE0-4B86-A025-EFE0FCC7905D}"/>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6'!$A$4:$A$5</c:f>
              <c:strCache>
                <c:ptCount val="2"/>
                <c:pt idx="0">
                  <c:v>Yes</c:v>
                </c:pt>
                <c:pt idx="1">
                  <c:v>No</c:v>
                </c:pt>
              </c:strCache>
            </c:strRef>
          </c:cat>
          <c:val>
            <c:numRef>
              <c:f>'Question 6'!$C$4:$C$5</c:f>
              <c:numCache>
                <c:formatCode>0.0%</c:formatCode>
                <c:ptCount val="2"/>
                <c:pt idx="0">
                  <c:v>0.26100000000000001</c:v>
                </c:pt>
                <c:pt idx="1">
                  <c:v>0.7390000000000001</c:v>
                </c:pt>
              </c:numCache>
            </c:numRef>
          </c:val>
          <c:extLst>
            <c:ext xmlns:c16="http://schemas.microsoft.com/office/drawing/2014/chart" uri="{C3380CC4-5D6E-409C-BE32-E72D297353CC}">
              <c16:uniqueId val="{00000002-2FE0-4B86-A025-EFE0FCC7905D}"/>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5473170020412"/>
          <c:y val="0.25236313107920327"/>
          <c:w val="0.39667614464858558"/>
          <c:h val="0.6720160568164274"/>
        </c:manualLayout>
      </c:layout>
      <c:pieChart>
        <c:varyColors val="1"/>
        <c:ser>
          <c:idx val="0"/>
          <c:order val="0"/>
          <c:dPt>
            <c:idx val="0"/>
            <c:bubble3D val="0"/>
            <c:extLst>
              <c:ext xmlns:c16="http://schemas.microsoft.com/office/drawing/2014/chart" uri="{C3380CC4-5D6E-409C-BE32-E72D297353CC}">
                <c16:uniqueId val="{00000000-725A-4656-92AB-3ECF7CD1C906}"/>
              </c:ext>
            </c:extLst>
          </c:dPt>
          <c:dPt>
            <c:idx val="1"/>
            <c:bubble3D val="0"/>
            <c:extLst>
              <c:ext xmlns:c16="http://schemas.microsoft.com/office/drawing/2014/chart" uri="{C3380CC4-5D6E-409C-BE32-E72D297353CC}">
                <c16:uniqueId val="{00000001-725A-4656-92AB-3ECF7CD1C906}"/>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5A-4656-92AB-3ECF7CD1C906}"/>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5A-4656-92AB-3ECF7CD1C90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'Question 7'!$A$4:$A$5</c:f>
              <c:strCache>
                <c:ptCount val="2"/>
                <c:pt idx="0">
                  <c:v>Yes</c:v>
                </c:pt>
                <c:pt idx="1">
                  <c:v>No</c:v>
                </c:pt>
              </c:strCache>
            </c:strRef>
          </c:cat>
          <c:val>
            <c:numRef>
              <c:f>'Question 7'!$C$4:$C$5</c:f>
              <c:numCache>
                <c:formatCode>0.0%</c:formatCode>
                <c:ptCount val="2"/>
                <c:pt idx="0">
                  <c:v>0.59099999999999997</c:v>
                </c:pt>
                <c:pt idx="1">
                  <c:v>0.40899999999999997</c:v>
                </c:pt>
              </c:numCache>
            </c:numRef>
          </c:val>
          <c:extLst>
            <c:ext xmlns:c16="http://schemas.microsoft.com/office/drawing/2014/chart" uri="{C3380CC4-5D6E-409C-BE32-E72D297353CC}">
              <c16:uniqueId val="{00000002-725A-4656-92AB-3ECF7CD1C906}"/>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016294588804451"/>
          <c:y val="0.24545536262216783"/>
          <c:w val="0.39837451089106818"/>
          <c:h val="0.66818404269367915"/>
        </c:manualLayout>
      </c:layout>
      <c:pieChart>
        <c:varyColors val="1"/>
        <c:ser>
          <c:idx val="0"/>
          <c:order val="0"/>
          <c:dPt>
            <c:idx val="0"/>
            <c:bubble3D val="0"/>
            <c:extLst>
              <c:ext xmlns:c16="http://schemas.microsoft.com/office/drawing/2014/chart" uri="{C3380CC4-5D6E-409C-BE32-E72D297353CC}">
                <c16:uniqueId val="{00000000-CE4E-4B18-92D3-D4E4759005DB}"/>
              </c:ext>
            </c:extLst>
          </c:dPt>
          <c:dPt>
            <c:idx val="1"/>
            <c:bubble3D val="0"/>
            <c:extLst>
              <c:ext xmlns:c16="http://schemas.microsoft.com/office/drawing/2014/chart" uri="{C3380CC4-5D6E-409C-BE32-E72D297353CC}">
                <c16:uniqueId val="{00000001-CE4E-4B18-92D3-D4E4759005DB}"/>
              </c:ext>
            </c:extLst>
          </c:dPt>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'Question 2'!$A$4:$A$5</c:f>
              <c:strCache>
                <c:ptCount val="2"/>
                <c:pt idx="0">
                  <c:v>Yes</c:v>
                </c:pt>
                <c:pt idx="1">
                  <c:v>No</c:v>
                </c:pt>
              </c:strCache>
            </c:strRef>
          </c:cat>
          <c:val>
            <c:numRef>
              <c:f>'Question 2'!$C$4:$C$5</c:f>
              <c:numCache>
                <c:formatCode>0.0%</c:formatCode>
                <c:ptCount val="2"/>
                <c:pt idx="0">
                  <c:v>0.875</c:v>
                </c:pt>
                <c:pt idx="1">
                  <c:v>0.125</c:v>
                </c:pt>
              </c:numCache>
            </c:numRef>
          </c:val>
          <c:extLst>
            <c:ext xmlns:c16="http://schemas.microsoft.com/office/drawing/2014/chart" uri="{C3380CC4-5D6E-409C-BE32-E72D297353CC}">
              <c16:uniqueId val="{00000002-CE4E-4B18-92D3-D4E4759005DB}"/>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FE223-4FD9-4C7C-B72F-0A6DF4C7CD27}"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AA5F27-0ED0-40DD-9CD7-9B359B5B81D9}" type="slidenum">
              <a:rPr lang="en-US" smtClean="0"/>
              <a:t>‹#›</a:t>
            </a:fld>
            <a:endParaRPr lang="en-US"/>
          </a:p>
        </p:txBody>
      </p:sp>
    </p:spTree>
    <p:extLst>
      <p:ext uri="{BB962C8B-B14F-4D97-AF65-F5344CB8AC3E}">
        <p14:creationId xmlns:p14="http://schemas.microsoft.com/office/powerpoint/2010/main" val="181919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Behavioral Health Awareness has 3 Modules: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baseline="0" dirty="0">
                <a:solidFill>
                  <a:srgbClr val="000000"/>
                </a:solidFill>
                <a:latin typeface="Verdana" panose="020B0604030504040204" pitchFamily="34" charset="0"/>
                <a:ea typeface="Times New Roman" panose="02020603050405020304" pitchFamily="18" charset="0"/>
                <a:cs typeface="Verdana" panose="020B0604030504040204" pitchFamily="34" charset="0"/>
              </a:rPr>
              <a:t>Overview of Behavioral Health for Fire Fighters</a:t>
            </a: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—introduces</a:t>
            </a:r>
            <a:r>
              <a:rPr lang="en-US" baseline="0" dirty="0">
                <a:solidFill>
                  <a:srgbClr val="000000"/>
                </a:solidFill>
                <a:latin typeface="Verdana" panose="020B0604030504040204" pitchFamily="34" charset="0"/>
                <a:ea typeface="Times New Roman" panose="02020603050405020304" pitchFamily="18" charset="0"/>
                <a:cs typeface="Verdana" panose="020B0604030504040204" pitchFamily="34" charset="0"/>
              </a:rPr>
              <a:t> behavioral health issues in the fire service</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Recognition of Behavioral Health Disorders—identifies</a:t>
            </a:r>
            <a:r>
              <a:rPr lang="en-US" baseline="0" dirty="0">
                <a:solidFill>
                  <a:srgbClr val="000000"/>
                </a:solidFill>
                <a:latin typeface="Verdana" panose="020B0604030504040204" pitchFamily="34" charset="0"/>
                <a:ea typeface="Times New Roman" panose="02020603050405020304" pitchFamily="18" charset="0"/>
                <a:cs typeface="Verdana" panose="020B0604030504040204" pitchFamily="34" charset="0"/>
              </a:rPr>
              <a:t> the signs and symptoms to watch for</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Fighting Back: Maintaining Behavioral</a:t>
            </a:r>
            <a:r>
              <a:rPr lang="en-US" baseline="0" dirty="0">
                <a:solidFill>
                  <a:srgbClr val="000000"/>
                </a:solidFill>
                <a:latin typeface="Verdana" panose="020B0604030504040204" pitchFamily="34" charset="0"/>
                <a:ea typeface="Times New Roman" panose="02020603050405020304" pitchFamily="18" charset="0"/>
                <a:cs typeface="Verdana" panose="020B0604030504040204" pitchFamily="34" charset="0"/>
              </a:rPr>
              <a:t> Health—covers r</a:t>
            </a: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esilience, overcoming</a:t>
            </a:r>
            <a:r>
              <a:rPr lang="en-US" baseline="0" dirty="0">
                <a:solidFill>
                  <a:srgbClr val="000000"/>
                </a:solidFill>
                <a:latin typeface="Verdana" panose="020B0604030504040204" pitchFamily="34" charset="0"/>
                <a:ea typeface="Times New Roman" panose="02020603050405020304" pitchFamily="18" charset="0"/>
                <a:cs typeface="Verdana" panose="020B0604030504040204" pitchFamily="34" charset="0"/>
              </a:rPr>
              <a:t> s</a:t>
            </a: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tigma, and access to resources</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pPr>
            <a:r>
              <a:rPr lang="en-US" dirty="0">
                <a:solidFill>
                  <a:srgbClr val="000000"/>
                </a:solidFill>
                <a:latin typeface="Verdana" panose="020B0604030504040204" pitchFamily="34" charset="0"/>
                <a:ea typeface="Times New Roman" panose="02020603050405020304" pitchFamily="18" charset="0"/>
                <a:cs typeface="Verdana" panose="020B0604030504040204" pitchFamily="34" charset="0"/>
              </a:rPr>
              <a:t>Now let's get started with Module 1.</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nSpc>
                <a:spcPct val="105000"/>
              </a:lnSpc>
              <a:spcAft>
                <a:spcPts val="800"/>
              </a:spcAft>
            </a:pPr>
            <a:r>
              <a:rPr lang="en-US" dirty="0">
                <a:latin typeface="Calibri" panose="020F0502020204030204" pitchFamily="34" charset="0"/>
                <a:ea typeface="Times New Roman" panose="02020603050405020304" pitchFamily="18" charset="0"/>
                <a:cs typeface="Calibri" panose="020F0502020204030204" pitchFamily="34" charset="0"/>
              </a:rPr>
              <a:t> </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2E91523-5A37-4C38-8322-4F3B5582EAEA}" type="slidenum">
              <a:rPr lang="en-US" smtClean="0"/>
              <a:t>53</a:t>
            </a:fld>
            <a:endParaRPr lang="en-US" dirty="0"/>
          </a:p>
        </p:txBody>
      </p:sp>
      <p:sp>
        <p:nvSpPr>
          <p:cNvPr id="5" name="Header Placeholder 4"/>
          <p:cNvSpPr>
            <a:spLocks noGrp="1"/>
          </p:cNvSpPr>
          <p:nvPr>
            <p:ph type="hdr" sz="quarter" idx="11"/>
          </p:nvPr>
        </p:nvSpPr>
        <p:spPr/>
        <p:txBody>
          <a:bodyPr/>
          <a:lstStyle/>
          <a:p>
            <a:r>
              <a:rPr lang="en-US" dirty="0"/>
              <a:t>IAFF</a:t>
            </a:r>
          </a:p>
        </p:txBody>
      </p:sp>
    </p:spTree>
    <p:extLst>
      <p:ext uri="{BB962C8B-B14F-4D97-AF65-F5344CB8AC3E}">
        <p14:creationId xmlns:p14="http://schemas.microsoft.com/office/powerpoint/2010/main" val="262452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8943010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055457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256552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110702064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84677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112369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00061222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9F70CC-3033-4D3C-8A14-94BE34CD4E51}"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02019002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9F70CC-3033-4D3C-8A14-94BE34CD4E51}"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796336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F70CC-3033-4D3C-8A14-94BE34CD4E51}"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24653167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1487193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19238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88031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492605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9970308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152921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070989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9F70CC-3033-4D3C-8A14-94BE34CD4E51}"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2673918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79F70CC-3033-4D3C-8A14-94BE34CD4E51}" type="datetimeFigureOut">
              <a:rPr lang="en-US" smtClean="0"/>
              <a:t>5/25/2022</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18834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2100861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8388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en-US"/>
              <a:t>Click to edit Master title style</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9F70CC-3033-4D3C-8A14-94BE34CD4E51}" type="datetimeFigureOut">
              <a:rPr lang="en-US" smtClean="0"/>
              <a:t>5/25/2022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727429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35159050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5127" y="2507550"/>
            <a:ext cx="5156200"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7550"/>
            <a:ext cx="5181601" cy="3680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9F70CC-3033-4D3C-8A14-94BE34CD4E51}" type="datetimeFigureOut">
              <a:rPr lang="en-US" smtClean="0"/>
              <a:t>5/25/2022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CADF0C-95C3-4EC1-B7E5-7AC124F1D3CC}"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3580994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79F70CC-3033-4D3C-8A14-94BE34CD4E51}" type="datetimeFigureOut">
              <a:rPr lang="en-US" smtClean="0"/>
              <a:t>5/25/2022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CADF0C-95C3-4EC1-B7E5-7AC124F1D3CC}"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813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F70CC-3033-4D3C-8A14-94BE34CD4E51}" type="datetimeFigureOut">
              <a:rPr lang="en-US" smtClean="0"/>
              <a:t>5/25/2022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406156304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en-US"/>
              <a:t>Click to edit Master title style</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96519034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9F70CC-3033-4D3C-8A14-94BE34CD4E51}" type="datetimeFigureOut">
              <a:rPr lang="en-US" smtClean="0"/>
              <a:t>5/25/2022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CADF0C-95C3-4EC1-B7E5-7AC124F1D3CC}" type="slidenum">
              <a:rPr lang="en-US" smtClean="0"/>
              <a:t>‹#›</a:t>
            </a:fld>
            <a:endParaRPr lang="en-US"/>
          </a:p>
        </p:txBody>
      </p:sp>
    </p:spTree>
    <p:extLst>
      <p:ext uri="{BB962C8B-B14F-4D97-AF65-F5344CB8AC3E}">
        <p14:creationId xmlns:p14="http://schemas.microsoft.com/office/powerpoint/2010/main" val="2443628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479F70CC-3033-4D3C-8A14-94BE34CD4E51}" type="datetimeFigureOut">
              <a:rPr lang="en-US" smtClean="0"/>
              <a:t>5/25/2022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0FCADF0C-95C3-4EC1-B7E5-7AC124F1D3CC}" type="slidenum">
              <a:rPr lang="en-US" smtClean="0"/>
              <a:t>‹#›</a:t>
            </a:fld>
            <a:endParaRPr lang="en-US"/>
          </a:p>
        </p:txBody>
      </p:sp>
    </p:spTree>
    <p:extLst>
      <p:ext uri="{BB962C8B-B14F-4D97-AF65-F5344CB8AC3E}">
        <p14:creationId xmlns:p14="http://schemas.microsoft.com/office/powerpoint/2010/main" val="4223488053"/>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79F70CC-3033-4D3C-8A14-94BE34CD4E51}" type="datetimeFigureOut">
              <a:rPr lang="en-US" smtClean="0"/>
              <a:t>5/25/2022</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FCADF0C-95C3-4EC1-B7E5-7AC124F1D3CC}" type="slidenum">
              <a:rPr lang="en-US" smtClean="0"/>
              <a:t>‹#›</a:t>
            </a:fld>
            <a:endParaRPr lang="en-US"/>
          </a:p>
        </p:txBody>
      </p:sp>
    </p:spTree>
    <p:extLst>
      <p:ext uri="{BB962C8B-B14F-4D97-AF65-F5344CB8AC3E}">
        <p14:creationId xmlns:p14="http://schemas.microsoft.com/office/powerpoint/2010/main" val="1400943744"/>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7.jpeg"/></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796494"/>
          </a:xfrm>
        </p:spPr>
        <p:txBody>
          <a:bodyPr>
            <a:noAutofit/>
          </a:bodyPr>
          <a:lstStyle/>
          <a:p>
            <a:pPr algn="l"/>
            <a:r>
              <a:rPr lang="en-US" sz="3800" dirty="0"/>
              <a:t>New York State Professional Firefighters Association</a:t>
            </a:r>
            <a:br>
              <a:rPr lang="en-US" sz="3300" dirty="0"/>
            </a:br>
            <a:br>
              <a:rPr lang="en-US" sz="3300" dirty="0"/>
            </a:br>
            <a:r>
              <a:rPr lang="en-US" sz="3200" i="1" dirty="0"/>
              <a:t>Behavioral Health Programs in the Fire Service </a:t>
            </a:r>
          </a:p>
        </p:txBody>
      </p:sp>
      <p:sp>
        <p:nvSpPr>
          <p:cNvPr id="3" name="Subtitle 2"/>
          <p:cNvSpPr>
            <a:spLocks noGrp="1"/>
          </p:cNvSpPr>
          <p:nvPr>
            <p:ph type="subTitle" idx="1"/>
          </p:nvPr>
        </p:nvSpPr>
        <p:spPr>
          <a:xfrm>
            <a:off x="1524000" y="4332514"/>
            <a:ext cx="9144000" cy="925286"/>
          </a:xfrm>
        </p:spPr>
        <p:txBody>
          <a:bodyPr>
            <a:normAutofit fontScale="85000" lnSpcReduction="20000"/>
          </a:bodyPr>
          <a:lstStyle/>
          <a:p>
            <a:r>
              <a:rPr lang="en-US" dirty="0"/>
              <a:t>Lt. Drew Kane LMSW</a:t>
            </a:r>
          </a:p>
          <a:p>
            <a:r>
              <a:rPr lang="en-US" dirty="0"/>
              <a:t>FDNY Counseling Services Unit</a:t>
            </a:r>
          </a:p>
          <a:p>
            <a:r>
              <a:rPr lang="en-US" dirty="0"/>
              <a:t>Deputy Director </a:t>
            </a:r>
          </a:p>
        </p:txBody>
      </p:sp>
    </p:spTree>
    <p:extLst>
      <p:ext uri="{BB962C8B-B14F-4D97-AF65-F5344CB8AC3E}">
        <p14:creationId xmlns:p14="http://schemas.microsoft.com/office/powerpoint/2010/main" val="2874427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Acute Stress v. Chronic Stress</a:t>
            </a:r>
          </a:p>
        </p:txBody>
      </p:sp>
      <p:sp>
        <p:nvSpPr>
          <p:cNvPr id="5" name="Text Placeholder 4"/>
          <p:cNvSpPr>
            <a:spLocks noGrp="1"/>
          </p:cNvSpPr>
          <p:nvPr>
            <p:ph type="body" idx="1"/>
          </p:nvPr>
        </p:nvSpPr>
        <p:spPr/>
        <p:txBody>
          <a:bodyPr/>
          <a:lstStyle/>
          <a:p>
            <a:pPr algn="ctr"/>
            <a:r>
              <a:rPr lang="en-US" sz="2800" dirty="0"/>
              <a:t>Acute Stress</a:t>
            </a:r>
          </a:p>
        </p:txBody>
      </p:sp>
      <p:sp>
        <p:nvSpPr>
          <p:cNvPr id="6" name="Content Placeholder 5"/>
          <p:cNvSpPr>
            <a:spLocks noGrp="1"/>
          </p:cNvSpPr>
          <p:nvPr>
            <p:ph sz="half" idx="2"/>
          </p:nvPr>
        </p:nvSpPr>
        <p:spPr/>
        <p:txBody>
          <a:bodyPr/>
          <a:lstStyle/>
          <a:p>
            <a:r>
              <a:rPr lang="en-US" sz="2200" dirty="0"/>
              <a:t>Is short-lived</a:t>
            </a:r>
          </a:p>
          <a:p>
            <a:r>
              <a:rPr lang="en-US" sz="2200" dirty="0"/>
              <a:t>Type of stress you feel after a fatal fire or other difficult call</a:t>
            </a:r>
          </a:p>
          <a:p>
            <a:r>
              <a:rPr lang="en-US" sz="2200" dirty="0"/>
              <a:t>Once situation is resolved, stress diminishes</a:t>
            </a:r>
          </a:p>
          <a:p>
            <a:endParaRPr lang="en-US" dirty="0"/>
          </a:p>
        </p:txBody>
      </p:sp>
      <p:sp>
        <p:nvSpPr>
          <p:cNvPr id="7" name="Text Placeholder 6"/>
          <p:cNvSpPr>
            <a:spLocks noGrp="1"/>
          </p:cNvSpPr>
          <p:nvPr>
            <p:ph type="body" sz="quarter" idx="3"/>
          </p:nvPr>
        </p:nvSpPr>
        <p:spPr/>
        <p:txBody>
          <a:bodyPr/>
          <a:lstStyle/>
          <a:p>
            <a:pPr algn="ctr"/>
            <a:r>
              <a:rPr lang="en-US" sz="2800" dirty="0"/>
              <a:t>Chronic Stress</a:t>
            </a:r>
          </a:p>
        </p:txBody>
      </p:sp>
      <p:sp>
        <p:nvSpPr>
          <p:cNvPr id="8" name="Content Placeholder 7"/>
          <p:cNvSpPr>
            <a:spLocks noGrp="1"/>
          </p:cNvSpPr>
          <p:nvPr>
            <p:ph sz="quarter" idx="4"/>
          </p:nvPr>
        </p:nvSpPr>
        <p:spPr/>
        <p:txBody>
          <a:bodyPr>
            <a:normAutofit/>
          </a:bodyPr>
          <a:lstStyle/>
          <a:p>
            <a:r>
              <a:rPr lang="en-US" sz="2200" dirty="0"/>
              <a:t>Long-term stress</a:t>
            </a:r>
          </a:p>
          <a:p>
            <a:r>
              <a:rPr lang="en-US" sz="2200" dirty="0"/>
              <a:t>Might be the result of a eventually traumatic event or other ongoing situation</a:t>
            </a:r>
          </a:p>
          <a:p>
            <a:r>
              <a:rPr lang="en-US" sz="2200" dirty="0"/>
              <a:t>Feelings may not have been dealt with and chronic stress remains</a:t>
            </a:r>
          </a:p>
          <a:p>
            <a:endParaRPr lang="en-US" dirty="0"/>
          </a:p>
        </p:txBody>
      </p:sp>
    </p:spTree>
    <p:extLst>
      <p:ext uri="{BB962C8B-B14F-4D97-AF65-F5344CB8AC3E}">
        <p14:creationId xmlns:p14="http://schemas.microsoft.com/office/powerpoint/2010/main" val="2930408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Stress related Disorders</a:t>
            </a:r>
          </a:p>
        </p:txBody>
      </p:sp>
      <p:sp>
        <p:nvSpPr>
          <p:cNvPr id="3" name="Content Placeholder 2"/>
          <p:cNvSpPr>
            <a:spLocks noGrp="1"/>
          </p:cNvSpPr>
          <p:nvPr>
            <p:ph idx="1"/>
          </p:nvPr>
        </p:nvSpPr>
        <p:spPr/>
        <p:txBody>
          <a:bodyPr/>
          <a:lstStyle/>
          <a:p>
            <a:pPr marL="0" indent="0">
              <a:buNone/>
            </a:pPr>
            <a:r>
              <a:rPr lang="en-US" sz="2400" dirty="0"/>
              <a:t>Acute Stress Disorder (ASD)</a:t>
            </a:r>
          </a:p>
          <a:p>
            <a:pPr lvl="1">
              <a:buFont typeface="Wingdings" panose="05000000000000000000" pitchFamily="2" charset="2"/>
              <a:buChar char="§"/>
            </a:pPr>
            <a:r>
              <a:rPr lang="en-US" sz="2400" dirty="0"/>
              <a:t>Symptoms experienced during or immediately after the trauma</a:t>
            </a:r>
          </a:p>
          <a:p>
            <a:pPr lvl="1">
              <a:buFont typeface="Wingdings" panose="05000000000000000000" pitchFamily="2" charset="2"/>
              <a:buChar char="§"/>
            </a:pPr>
            <a:r>
              <a:rPr lang="en-US" sz="2400" dirty="0"/>
              <a:t>Last for at least two days and resolve within four weeks</a:t>
            </a:r>
          </a:p>
          <a:p>
            <a:endParaRPr lang="en-US" dirty="0"/>
          </a:p>
        </p:txBody>
      </p:sp>
    </p:spTree>
    <p:extLst>
      <p:ext uri="{BB962C8B-B14F-4D97-AF65-F5344CB8AC3E}">
        <p14:creationId xmlns:p14="http://schemas.microsoft.com/office/powerpoint/2010/main" val="2726618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Stress related Disorders</a:t>
            </a:r>
          </a:p>
        </p:txBody>
      </p:sp>
      <p:sp>
        <p:nvSpPr>
          <p:cNvPr id="3" name="Content Placeholder 2"/>
          <p:cNvSpPr>
            <a:spLocks noGrp="1"/>
          </p:cNvSpPr>
          <p:nvPr>
            <p:ph idx="1"/>
          </p:nvPr>
        </p:nvSpPr>
        <p:spPr/>
        <p:txBody>
          <a:bodyPr/>
          <a:lstStyle/>
          <a:p>
            <a:pPr marL="0" indent="0">
              <a:buNone/>
            </a:pPr>
            <a:r>
              <a:rPr lang="en-US" sz="2400" dirty="0"/>
              <a:t>Post Traumatic Stress Disorder</a:t>
            </a:r>
          </a:p>
          <a:p>
            <a:pPr lvl="1">
              <a:buFont typeface="Wingdings" panose="05000000000000000000" pitchFamily="2" charset="2"/>
              <a:buChar char="§"/>
            </a:pPr>
            <a:r>
              <a:rPr lang="en-US" sz="2400" dirty="0"/>
              <a:t>Reliving the event</a:t>
            </a:r>
          </a:p>
          <a:p>
            <a:pPr lvl="1">
              <a:buFont typeface="Wingdings" panose="05000000000000000000" pitchFamily="2" charset="2"/>
              <a:buChar char="§"/>
            </a:pPr>
            <a:r>
              <a:rPr lang="en-US" sz="2400" dirty="0"/>
              <a:t>Emotional anesthesia</a:t>
            </a:r>
          </a:p>
          <a:p>
            <a:pPr lvl="1">
              <a:buFont typeface="Wingdings" panose="05000000000000000000" pitchFamily="2" charset="2"/>
              <a:buChar char="§"/>
            </a:pPr>
            <a:r>
              <a:rPr lang="en-US" sz="2400" dirty="0"/>
              <a:t>Persistent anxiety</a:t>
            </a:r>
          </a:p>
          <a:p>
            <a:endParaRPr lang="en-US" dirty="0"/>
          </a:p>
          <a:p>
            <a:pPr marL="0" indent="0">
              <a:buNone/>
            </a:pPr>
            <a:r>
              <a:rPr lang="en-US" sz="2400" dirty="0"/>
              <a:t>Symptoms begin within the first three months after the event, may last months to years</a:t>
            </a:r>
          </a:p>
          <a:p>
            <a:endParaRPr lang="en-US" dirty="0"/>
          </a:p>
        </p:txBody>
      </p:sp>
    </p:spTree>
    <p:extLst>
      <p:ext uri="{BB962C8B-B14F-4D97-AF65-F5344CB8AC3E}">
        <p14:creationId xmlns:p14="http://schemas.microsoft.com/office/powerpoint/2010/main" val="2064596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Post Traumatic Stress Disorder (PTSD)</a:t>
            </a:r>
          </a:p>
        </p:txBody>
      </p:sp>
      <p:sp>
        <p:nvSpPr>
          <p:cNvPr id="3" name="Content Placeholder 2"/>
          <p:cNvSpPr>
            <a:spLocks noGrp="1"/>
          </p:cNvSpPr>
          <p:nvPr>
            <p:ph idx="1"/>
          </p:nvPr>
        </p:nvSpPr>
        <p:spPr/>
        <p:txBody>
          <a:bodyPr>
            <a:normAutofit lnSpcReduction="10000"/>
          </a:bodyPr>
          <a:lstStyle/>
          <a:p>
            <a:endParaRPr lang="en-US" dirty="0"/>
          </a:p>
          <a:p>
            <a:pPr>
              <a:buFont typeface="Arial" panose="020B0604020202020204" pitchFamily="34" charset="0"/>
              <a:buChar char="•"/>
            </a:pPr>
            <a:r>
              <a:rPr lang="en-US" sz="2400" dirty="0"/>
              <a:t>30% of Vietnam War Veterans suffer from PTSD</a:t>
            </a:r>
          </a:p>
          <a:p>
            <a:pPr>
              <a:buFont typeface="Arial" panose="020B0604020202020204" pitchFamily="34" charset="0"/>
              <a:buChar char="•"/>
            </a:pPr>
            <a:r>
              <a:rPr lang="en-US" sz="2400" dirty="0"/>
              <a:t>Gulf War Veterans range as high as 10% (Hamblen, 2010)</a:t>
            </a:r>
          </a:p>
          <a:p>
            <a:pPr>
              <a:buFont typeface="Arial" panose="020B0604020202020204" pitchFamily="34" charset="0"/>
              <a:buChar char="•"/>
            </a:pPr>
            <a:r>
              <a:rPr lang="en-US" sz="2400" dirty="0"/>
              <a:t>Afghanistan 6-11%, Iraq range from 12-20% (Hamblen, 2010)</a:t>
            </a:r>
          </a:p>
          <a:p>
            <a:pPr>
              <a:buFont typeface="Arial" panose="020B0604020202020204" pitchFamily="34" charset="0"/>
              <a:buChar char="•"/>
            </a:pPr>
            <a:r>
              <a:rPr lang="en-US" sz="2400" dirty="0"/>
              <a:t>Fire fighters range from 18 to 30% (</a:t>
            </a:r>
            <a:r>
              <a:rPr lang="en-US" sz="2400" dirty="0" err="1"/>
              <a:t>Mitani</a:t>
            </a:r>
            <a:r>
              <a:rPr lang="en-US" sz="2400" dirty="0"/>
              <a:t>, 2008 and Haslam &amp; Mallon, 2003)</a:t>
            </a:r>
          </a:p>
          <a:p>
            <a:endParaRPr lang="en-US" dirty="0"/>
          </a:p>
        </p:txBody>
      </p:sp>
    </p:spTree>
    <p:extLst>
      <p:ext uri="{BB962C8B-B14F-4D97-AF65-F5344CB8AC3E}">
        <p14:creationId xmlns:p14="http://schemas.microsoft.com/office/powerpoint/2010/main" val="844069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Suicide</a:t>
            </a:r>
          </a:p>
        </p:txBody>
      </p:sp>
      <p:sp>
        <p:nvSpPr>
          <p:cNvPr id="3" name="Content Placeholder 2"/>
          <p:cNvSpPr>
            <a:spLocks noGrp="1"/>
          </p:cNvSpPr>
          <p:nvPr>
            <p:ph idx="1"/>
          </p:nvPr>
        </p:nvSpPr>
        <p:spPr/>
        <p:txBody>
          <a:bodyPr>
            <a:normAutofit/>
          </a:bodyPr>
          <a:lstStyle/>
          <a:p>
            <a:pPr marL="0" indent="0" algn="ctr">
              <a:buNone/>
            </a:pPr>
            <a:r>
              <a:rPr lang="en-US" sz="2800" dirty="0"/>
              <a:t>Even at general population rates, a fire department is three times more likely to experience a suicide in any given year than a line-of-duty death.</a:t>
            </a:r>
          </a:p>
          <a:p>
            <a:pPr marL="0" indent="0" algn="ctr">
              <a:buNone/>
            </a:pPr>
            <a:endParaRPr lang="en-US" dirty="0"/>
          </a:p>
          <a:p>
            <a:pPr marL="0" indent="0" algn="ctr">
              <a:buNone/>
            </a:pPr>
            <a:endParaRPr lang="en-US" dirty="0"/>
          </a:p>
          <a:p>
            <a:pPr marL="0" indent="0" algn="ctr">
              <a:buNone/>
            </a:pPr>
            <a:endParaRPr lang="en-US" dirty="0"/>
          </a:p>
          <a:p>
            <a:pPr marL="0" lvl="8" indent="0" algn="ctr">
              <a:spcBef>
                <a:spcPts val="1000"/>
              </a:spcBef>
              <a:buNone/>
            </a:pPr>
            <a:r>
              <a:rPr lang="en-US" sz="1600" i="1" dirty="0">
                <a:solidFill>
                  <a:schemeClr val="tx2"/>
                </a:solidFill>
              </a:rPr>
              <a:t>		</a:t>
            </a:r>
            <a:r>
              <a:rPr lang="en-US" sz="1400" i="1" dirty="0">
                <a:solidFill>
                  <a:schemeClr val="tx2"/>
                </a:solidFill>
              </a:rPr>
              <a:t>The National Fallen Firefighters Foundation, Confronting Suicide in the Fire Service, 2014</a:t>
            </a:r>
          </a:p>
          <a:p>
            <a:pPr marL="0" indent="0" algn="ctr">
              <a:buNone/>
            </a:pPr>
            <a:endParaRPr lang="en-US" dirty="0"/>
          </a:p>
        </p:txBody>
      </p:sp>
    </p:spTree>
    <p:extLst>
      <p:ext uri="{BB962C8B-B14F-4D97-AF65-F5344CB8AC3E}">
        <p14:creationId xmlns:p14="http://schemas.microsoft.com/office/powerpoint/2010/main" val="1922503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Suicide</a:t>
            </a:r>
          </a:p>
        </p:txBody>
      </p:sp>
      <p:sp>
        <p:nvSpPr>
          <p:cNvPr id="3" name="Content Placeholder 2"/>
          <p:cNvSpPr>
            <a:spLocks noGrp="1"/>
          </p:cNvSpPr>
          <p:nvPr>
            <p:ph idx="1"/>
          </p:nvPr>
        </p:nvSpPr>
        <p:spPr/>
        <p:txBody>
          <a:bodyPr>
            <a:normAutofit/>
          </a:bodyPr>
          <a:lstStyle/>
          <a:p>
            <a:pPr marL="0" indent="0" algn="ctr">
              <a:buNone/>
            </a:pPr>
            <a:r>
              <a:rPr lang="en-US" sz="2600" dirty="0"/>
              <a:t>In a recent study titled ‘Suicidal Thoughts and Behaviors Among Fire fighters,’ a group of 1,027 current and retired fire fighters were surveyed.</a:t>
            </a:r>
          </a:p>
          <a:p>
            <a:pPr marL="0" indent="0">
              <a:buNone/>
            </a:pPr>
            <a:endParaRPr lang="en-US" dirty="0"/>
          </a:p>
          <a:p>
            <a:pPr marL="0" indent="0">
              <a:buNone/>
            </a:pPr>
            <a:endParaRPr lang="en-US" dirty="0"/>
          </a:p>
          <a:p>
            <a:pPr marL="0" indent="0">
              <a:buNone/>
            </a:pPr>
            <a:endParaRPr lang="en-US" dirty="0"/>
          </a:p>
          <a:p>
            <a:pPr marL="0" indent="0">
              <a:buNone/>
            </a:pPr>
            <a:r>
              <a:rPr lang="en-US" dirty="0"/>
              <a:t>					</a:t>
            </a:r>
            <a:r>
              <a:rPr lang="en-US" altLang="en-US" sz="1400" i="1" dirty="0">
                <a:solidFill>
                  <a:srgbClr val="000000"/>
                </a:solidFill>
              </a:rPr>
              <a:t>Journal of Affective Disorders, 2015; </a:t>
            </a:r>
            <a:r>
              <a:rPr lang="en-US" altLang="en-US" sz="1400" i="1" dirty="0" err="1">
                <a:solidFill>
                  <a:srgbClr val="000000"/>
                </a:solidFill>
              </a:rPr>
              <a:t>I.Stanley</a:t>
            </a:r>
            <a:r>
              <a:rPr lang="en-US" altLang="en-US" sz="1400" i="1" dirty="0">
                <a:solidFill>
                  <a:srgbClr val="000000"/>
                </a:solidFill>
              </a:rPr>
              <a:t>, M. </a:t>
            </a:r>
            <a:r>
              <a:rPr lang="en-US" altLang="en-US" sz="1400" i="1" dirty="0" err="1">
                <a:solidFill>
                  <a:srgbClr val="000000"/>
                </a:solidFill>
              </a:rPr>
              <a:t>Hom</a:t>
            </a:r>
            <a:r>
              <a:rPr lang="en-US" altLang="en-US" sz="1400" i="1" dirty="0">
                <a:solidFill>
                  <a:srgbClr val="000000"/>
                </a:solidFill>
              </a:rPr>
              <a:t>, C. Hagan, T. Joiner</a:t>
            </a:r>
          </a:p>
          <a:p>
            <a:pPr marL="0" indent="0">
              <a:buNone/>
            </a:pPr>
            <a:r>
              <a:rPr lang="en-US" dirty="0"/>
              <a:t>			</a:t>
            </a:r>
            <a:r>
              <a:rPr lang="en-US" altLang="en-US" sz="1900" i="1" dirty="0">
                <a:solidFill>
                  <a:srgbClr val="000000"/>
                </a:solidFill>
              </a:rPr>
              <a:t>			</a:t>
            </a:r>
            <a:endParaRPr lang="en-US" dirty="0"/>
          </a:p>
        </p:txBody>
      </p:sp>
    </p:spTree>
    <p:extLst>
      <p:ext uri="{BB962C8B-B14F-4D97-AF65-F5344CB8AC3E}">
        <p14:creationId xmlns:p14="http://schemas.microsoft.com/office/powerpoint/2010/main" val="2492182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Suicide</a:t>
            </a:r>
          </a:p>
        </p:txBody>
      </p:sp>
      <p:sp>
        <p:nvSpPr>
          <p:cNvPr id="3" name="Content Placeholder 2"/>
          <p:cNvSpPr>
            <a:spLocks noGrp="1"/>
          </p:cNvSpPr>
          <p:nvPr>
            <p:ph idx="1"/>
          </p:nvPr>
        </p:nvSpPr>
        <p:spPr/>
        <p:txBody>
          <a:bodyPr>
            <a:normAutofit fontScale="55000" lnSpcReduction="20000"/>
          </a:bodyPr>
          <a:lstStyle/>
          <a:p>
            <a:pPr marL="0" indent="0">
              <a:buNone/>
            </a:pPr>
            <a:r>
              <a:rPr lang="en-US" sz="4400" dirty="0"/>
              <a:t>Career prevalence estimates:</a:t>
            </a:r>
          </a:p>
          <a:p>
            <a:pPr>
              <a:buFont typeface="Wingdings" panose="05000000000000000000" pitchFamily="2" charset="2"/>
              <a:buChar char="§"/>
            </a:pPr>
            <a:r>
              <a:rPr lang="en-US" sz="4400" dirty="0"/>
              <a:t>Suicide ideation: 46.8%</a:t>
            </a:r>
          </a:p>
          <a:p>
            <a:pPr>
              <a:buFont typeface="Wingdings" panose="05000000000000000000" pitchFamily="2" charset="2"/>
              <a:buChar char="§"/>
            </a:pPr>
            <a:r>
              <a:rPr lang="en-US" sz="4400" dirty="0"/>
              <a:t>Plans: 19.2%</a:t>
            </a:r>
          </a:p>
          <a:p>
            <a:pPr>
              <a:buFont typeface="Wingdings" panose="05000000000000000000" pitchFamily="2" charset="2"/>
              <a:buChar char="§"/>
            </a:pPr>
            <a:r>
              <a:rPr lang="en-US" sz="4400" dirty="0"/>
              <a:t>Attempts: 15.5%</a:t>
            </a:r>
          </a:p>
          <a:p>
            <a:pPr>
              <a:buFont typeface="Wingdings" panose="05000000000000000000" pitchFamily="2" charset="2"/>
              <a:buChar char="§"/>
            </a:pPr>
            <a:r>
              <a:rPr lang="en-US" sz="4400" dirty="0"/>
              <a:t>Non-suicidal self-injury: 16.4%</a:t>
            </a:r>
          </a:p>
          <a:p>
            <a:pPr marL="914400" lvl="2" indent="0">
              <a:buNone/>
            </a:pPr>
            <a:endParaRPr lang="en-US" altLang="en-US" dirty="0"/>
          </a:p>
          <a:p>
            <a:pPr marL="914400" lvl="2" indent="0">
              <a:buNone/>
            </a:pPr>
            <a:endParaRPr lang="en-US" altLang="en-US" sz="800" i="1" dirty="0">
              <a:solidFill>
                <a:srgbClr val="000000"/>
              </a:solidFill>
            </a:endParaRPr>
          </a:p>
          <a:p>
            <a:pPr marL="914400" lvl="2" indent="0">
              <a:buNone/>
            </a:pPr>
            <a:endParaRPr lang="en-US" altLang="en-US" sz="1600" i="1" dirty="0">
              <a:solidFill>
                <a:srgbClr val="000000"/>
              </a:solidFill>
            </a:endParaRPr>
          </a:p>
          <a:p>
            <a:pPr marL="914400" lvl="2" indent="0">
              <a:buNone/>
            </a:pPr>
            <a:endParaRPr lang="en-US" altLang="en-US" sz="1600" i="1" dirty="0">
              <a:solidFill>
                <a:srgbClr val="000000"/>
              </a:solidFill>
            </a:endParaRPr>
          </a:p>
          <a:p>
            <a:pPr marL="914400" lvl="2" indent="0">
              <a:buNone/>
            </a:pPr>
            <a:r>
              <a:rPr lang="en-US" altLang="en-US" sz="1600" i="1" dirty="0">
                <a:solidFill>
                  <a:srgbClr val="000000"/>
                </a:solidFill>
              </a:rPr>
              <a:t>                                                                                                                                                                                                                                                  			</a:t>
            </a:r>
            <a:r>
              <a:rPr lang="en-US" altLang="en-US" sz="2500" i="1" dirty="0">
                <a:solidFill>
                  <a:srgbClr val="000000"/>
                </a:solidFill>
              </a:rPr>
              <a:t>Journal of Affective Disorders, 2015; </a:t>
            </a:r>
            <a:r>
              <a:rPr lang="en-US" altLang="en-US" sz="2500" i="1" dirty="0" err="1">
                <a:solidFill>
                  <a:srgbClr val="000000"/>
                </a:solidFill>
              </a:rPr>
              <a:t>I.Stanley</a:t>
            </a:r>
            <a:r>
              <a:rPr lang="en-US" altLang="en-US" sz="2500" i="1" dirty="0">
                <a:solidFill>
                  <a:srgbClr val="000000"/>
                </a:solidFill>
              </a:rPr>
              <a:t>, M. </a:t>
            </a:r>
            <a:r>
              <a:rPr lang="en-US" altLang="en-US" sz="2500" i="1" dirty="0" err="1">
                <a:solidFill>
                  <a:srgbClr val="000000"/>
                </a:solidFill>
              </a:rPr>
              <a:t>Hom</a:t>
            </a:r>
            <a:r>
              <a:rPr lang="en-US" altLang="en-US" sz="2500" i="1" dirty="0">
                <a:solidFill>
                  <a:srgbClr val="000000"/>
                </a:solidFill>
              </a:rPr>
              <a:t>, C. Hagan, T. Joiner</a:t>
            </a:r>
          </a:p>
          <a:p>
            <a:endParaRPr lang="en-US" dirty="0"/>
          </a:p>
          <a:p>
            <a:pPr lvl="8"/>
            <a:endParaRPr lang="en-US" dirty="0"/>
          </a:p>
          <a:p>
            <a:endParaRPr lang="en-US" dirty="0"/>
          </a:p>
        </p:txBody>
      </p:sp>
    </p:spTree>
    <p:extLst>
      <p:ext uri="{BB962C8B-B14F-4D97-AF65-F5344CB8AC3E}">
        <p14:creationId xmlns:p14="http://schemas.microsoft.com/office/powerpoint/2010/main" val="2455664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Suicide</a:t>
            </a:r>
          </a:p>
        </p:txBody>
      </p:sp>
      <p:sp>
        <p:nvSpPr>
          <p:cNvPr id="3" name="Content Placeholder 2"/>
          <p:cNvSpPr>
            <a:spLocks noGrp="1"/>
          </p:cNvSpPr>
          <p:nvPr>
            <p:ph idx="1"/>
          </p:nvPr>
        </p:nvSpPr>
        <p:spPr/>
        <p:txBody>
          <a:bodyPr>
            <a:normAutofit fontScale="92500" lnSpcReduction="20000"/>
          </a:bodyPr>
          <a:lstStyle/>
          <a:p>
            <a:pPr algn="ctr"/>
            <a:endParaRPr lang="en-US" sz="3000" dirty="0"/>
          </a:p>
          <a:p>
            <a:pPr marL="0" indent="0" algn="ctr">
              <a:buNone/>
            </a:pPr>
            <a:r>
              <a:rPr lang="en-US" sz="3200" dirty="0"/>
              <a:t>The study concluded fire fighters report an alarmingly high career prevalence of suicidal thoughts and behaviors.</a:t>
            </a:r>
          </a:p>
          <a:p>
            <a:endParaRPr lang="en-US" dirty="0"/>
          </a:p>
          <a:p>
            <a:endParaRPr lang="en-US" dirty="0"/>
          </a:p>
          <a:p>
            <a:endParaRPr lang="en-US" dirty="0"/>
          </a:p>
          <a:p>
            <a:endParaRPr lang="en-US" dirty="0"/>
          </a:p>
          <a:p>
            <a:pPr marL="3200400" lvl="7" indent="0">
              <a:buNone/>
            </a:pPr>
            <a:r>
              <a:rPr lang="en-US" altLang="en-US" i="1" dirty="0">
                <a:solidFill>
                  <a:srgbClr val="000000"/>
                </a:solidFill>
              </a:rPr>
              <a:t>Journal of Affective Disorders, 2015; </a:t>
            </a:r>
            <a:r>
              <a:rPr lang="en-US" altLang="en-US" i="1" dirty="0" err="1">
                <a:solidFill>
                  <a:srgbClr val="000000"/>
                </a:solidFill>
              </a:rPr>
              <a:t>I.Stanley</a:t>
            </a:r>
            <a:r>
              <a:rPr lang="en-US" altLang="en-US" i="1" dirty="0">
                <a:solidFill>
                  <a:srgbClr val="000000"/>
                </a:solidFill>
              </a:rPr>
              <a:t>, M. </a:t>
            </a:r>
            <a:r>
              <a:rPr lang="en-US" altLang="en-US" i="1" dirty="0" err="1">
                <a:solidFill>
                  <a:srgbClr val="000000"/>
                </a:solidFill>
              </a:rPr>
              <a:t>Hom</a:t>
            </a:r>
            <a:r>
              <a:rPr lang="en-US" altLang="en-US" i="1" dirty="0">
                <a:solidFill>
                  <a:srgbClr val="000000"/>
                </a:solidFill>
              </a:rPr>
              <a:t>, C. Hagan, T. Joiner</a:t>
            </a:r>
          </a:p>
          <a:p>
            <a:pPr lvl="7"/>
            <a:endParaRPr lang="en-US" dirty="0"/>
          </a:p>
        </p:txBody>
      </p:sp>
    </p:spTree>
    <p:extLst>
      <p:ext uri="{BB962C8B-B14F-4D97-AF65-F5344CB8AC3E}">
        <p14:creationId xmlns:p14="http://schemas.microsoft.com/office/powerpoint/2010/main" val="1123056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Typical Behavioral Health Program in the</a:t>
            </a:r>
            <a:br>
              <a:rPr lang="en-US" dirty="0"/>
            </a:br>
            <a:r>
              <a:rPr lang="en-US" dirty="0"/>
              <a:t>Fire Service</a:t>
            </a:r>
          </a:p>
        </p:txBody>
      </p:sp>
    </p:spTree>
    <p:extLst>
      <p:ext uri="{BB962C8B-B14F-4D97-AF65-F5344CB8AC3E}">
        <p14:creationId xmlns:p14="http://schemas.microsoft.com/office/powerpoint/2010/main" val="3276660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lgn="ctr">
              <a:buNone/>
            </a:pPr>
            <a:r>
              <a:rPr lang="en-US" sz="3000" dirty="0"/>
              <a:t>Twenty four departments and local unions were surveyed on behavioral health.</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19283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200" dirty="0"/>
              <a:t>Standards, such as NFPA 1500, recommend that all fire fighters have access to behavioral health programs and that such services are available when needed.</a:t>
            </a:r>
          </a:p>
          <a:p>
            <a:endParaRPr lang="en-US" dirty="0"/>
          </a:p>
        </p:txBody>
      </p:sp>
    </p:spTree>
    <p:extLst>
      <p:ext uri="{BB962C8B-B14F-4D97-AF65-F5344CB8AC3E}">
        <p14:creationId xmlns:p14="http://schemas.microsoft.com/office/powerpoint/2010/main" val="821075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sz="2500" dirty="0"/>
              <a:t>Does your department employ regular mental health or behavioral health education?</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1503747079"/>
              </p:ext>
            </p:extLst>
          </p:nvPr>
        </p:nvGraphicFramePr>
        <p:xfrm>
          <a:off x="2605272" y="2721167"/>
          <a:ext cx="5486400" cy="3238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04914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sz="2500" dirty="0"/>
              <a:t>Does your department have an Employee Assistance Program (EAP)?</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3510203860"/>
              </p:ext>
            </p:extLst>
          </p:nvPr>
        </p:nvGraphicFramePr>
        <p:xfrm>
          <a:off x="2606040" y="2724912"/>
          <a:ext cx="5486400" cy="3238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66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dirty="0"/>
              <a:t>If you answered “yes” to the previous question, please answer the following: Do members of your department trust that the EAP will provide effective treatment and will protect confidentiality?</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583199816"/>
              </p:ext>
            </p:extLst>
          </p:nvPr>
        </p:nvGraphicFramePr>
        <p:xfrm>
          <a:off x="2635904" y="2532170"/>
          <a:ext cx="5622843" cy="3236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1286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sz="2200" dirty="0"/>
              <a:t>Is access to counseling services paid for by the department, local union or the individual’s health plan?</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3651921769"/>
              </p:ext>
            </p:extLst>
          </p:nvPr>
        </p:nvGraphicFramePr>
        <p:xfrm>
          <a:off x="2556613" y="2724911"/>
          <a:ext cx="6414392" cy="35234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231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sz="2500" dirty="0"/>
              <a:t>Does your department have a formal mental health “fitness for duty” examination?</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3432486299"/>
              </p:ext>
            </p:extLst>
          </p:nvPr>
        </p:nvGraphicFramePr>
        <p:xfrm>
          <a:off x="2606040" y="2724912"/>
          <a:ext cx="5486400" cy="3238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1148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dirty="0"/>
              <a:t>In your opinion, is there any perception in your department, among management or rank and file, that accessing mental or behavioral health services could bring negative attention among the employee accessing the services?</a:t>
            </a:r>
          </a:p>
          <a:p>
            <a:endParaRPr lang="en-US" dirty="0"/>
          </a:p>
        </p:txBody>
      </p:sp>
      <p:graphicFrame>
        <p:nvGraphicFramePr>
          <p:cNvPr id="4" name="Chart 3"/>
          <p:cNvGraphicFramePr>
            <a:graphicFrameLocks noChangeAspect="1"/>
          </p:cNvGraphicFramePr>
          <p:nvPr>
            <p:extLst>
              <p:ext uri="{D42A27DB-BD31-4B8C-83A1-F6EECF244321}">
                <p14:modId xmlns:p14="http://schemas.microsoft.com/office/powerpoint/2010/main" val="2215258382"/>
              </p:ext>
            </p:extLst>
          </p:nvPr>
        </p:nvGraphicFramePr>
        <p:xfrm>
          <a:off x="2606040" y="2726611"/>
          <a:ext cx="5486400" cy="3238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1722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lstStyle/>
          <a:p>
            <a:pPr marL="0" indent="0">
              <a:buNone/>
            </a:pPr>
            <a:r>
              <a:rPr lang="en-US" sz="2200" dirty="0"/>
              <a:t>Does your department employ “critical incident stress debriefings?”</a:t>
            </a:r>
          </a:p>
          <a:p>
            <a:endParaRPr lang="en-US" dirty="0"/>
          </a:p>
        </p:txBody>
      </p:sp>
      <p:graphicFrame>
        <p:nvGraphicFramePr>
          <p:cNvPr id="5" name="Chart 4"/>
          <p:cNvGraphicFramePr>
            <a:graphicFrameLocks noChangeAspect="1"/>
          </p:cNvGraphicFramePr>
          <p:nvPr>
            <p:extLst>
              <p:ext uri="{D42A27DB-BD31-4B8C-83A1-F6EECF244321}">
                <p14:modId xmlns:p14="http://schemas.microsoft.com/office/powerpoint/2010/main" val="924131761"/>
              </p:ext>
            </p:extLst>
          </p:nvPr>
        </p:nvGraphicFramePr>
        <p:xfrm>
          <a:off x="2606040" y="2724912"/>
          <a:ext cx="5486400" cy="32369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515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Typical Behavioral Health Program</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500" dirty="0"/>
              <a:t>Limited or no peer counseling</a:t>
            </a:r>
          </a:p>
          <a:p>
            <a:pPr>
              <a:buFont typeface="Arial" panose="020B0604020202020204" pitchFamily="34" charset="0"/>
              <a:buChar char="•"/>
            </a:pPr>
            <a:r>
              <a:rPr lang="en-US" sz="2500" dirty="0"/>
              <a:t>Limited education about behavioral health</a:t>
            </a:r>
          </a:p>
          <a:p>
            <a:pPr>
              <a:buFont typeface="Arial" panose="020B0604020202020204" pitchFamily="34" charset="0"/>
              <a:buChar char="•"/>
            </a:pPr>
            <a:r>
              <a:rPr lang="en-US" sz="2500" dirty="0"/>
              <a:t>Stigma associated with any behavioral health</a:t>
            </a:r>
          </a:p>
          <a:p>
            <a:pPr>
              <a:buFont typeface="Arial" panose="020B0604020202020204" pitchFamily="34" charset="0"/>
              <a:buChar char="•"/>
            </a:pPr>
            <a:r>
              <a:rPr lang="en-US" sz="2500" dirty="0"/>
              <a:t>Lack of trust with EAP (if one exists at all)</a:t>
            </a:r>
          </a:p>
          <a:p>
            <a:pPr>
              <a:buFont typeface="Arial" panose="020B0604020202020204" pitchFamily="34" charset="0"/>
              <a:buChar char="•"/>
            </a:pPr>
            <a:r>
              <a:rPr lang="en-US" sz="2500" dirty="0"/>
              <a:t>Lack of understanding of behavioral health benefits (e.g. insurance)</a:t>
            </a:r>
          </a:p>
          <a:p>
            <a:pPr>
              <a:buFont typeface="Arial" panose="020B0604020202020204" pitchFamily="34" charset="0"/>
              <a:buChar char="•"/>
            </a:pPr>
            <a:r>
              <a:rPr lang="en-US" sz="2500" dirty="0"/>
              <a:t>Critical Incident Stress Management (CISM) response</a:t>
            </a:r>
          </a:p>
          <a:p>
            <a:endParaRPr lang="en-US" dirty="0"/>
          </a:p>
        </p:txBody>
      </p:sp>
    </p:spTree>
    <p:extLst>
      <p:ext uri="{BB962C8B-B14F-4D97-AF65-F5344CB8AC3E}">
        <p14:creationId xmlns:p14="http://schemas.microsoft.com/office/powerpoint/2010/main" val="3709148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Critical Incident Stress Management (CISM)</a:t>
            </a: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800" dirty="0"/>
              <a:t>Critical Incident Stress Management (CISM) was created by Jeff Mitchell at UMB in the 1980’s</a:t>
            </a:r>
          </a:p>
          <a:p>
            <a:pPr>
              <a:buFont typeface="Arial" panose="020B0604020202020204" pitchFamily="34" charset="0"/>
              <a:buChar char="•"/>
            </a:pPr>
            <a:r>
              <a:rPr lang="en-US" sz="2800" dirty="0"/>
              <a:t>Became the de-facto to response to “critical incidents”</a:t>
            </a:r>
          </a:p>
          <a:p>
            <a:pPr>
              <a:buFont typeface="Arial" panose="020B0604020202020204" pitchFamily="34" charset="0"/>
              <a:buChar char="•"/>
            </a:pPr>
            <a:r>
              <a:rPr lang="en-US" sz="2800" dirty="0"/>
              <a:t>Premised on preventing emergency responder attrition from stress</a:t>
            </a:r>
          </a:p>
          <a:p>
            <a:pPr>
              <a:buFont typeface="Arial" panose="020B0604020202020204" pitchFamily="34" charset="0"/>
              <a:buChar char="•"/>
            </a:pPr>
            <a:r>
              <a:rPr lang="en-US" sz="2800" dirty="0"/>
              <a:t>Minimal research on its effectiveness</a:t>
            </a:r>
          </a:p>
          <a:p>
            <a:endParaRPr lang="en-US" dirty="0"/>
          </a:p>
        </p:txBody>
      </p:sp>
    </p:spTree>
    <p:extLst>
      <p:ext uri="{BB962C8B-B14F-4D97-AF65-F5344CB8AC3E}">
        <p14:creationId xmlns:p14="http://schemas.microsoft.com/office/powerpoint/2010/main" val="3597778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Cochrane Collaboration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a:t>A worldwide network of centers based out of England</a:t>
            </a:r>
          </a:p>
          <a:p>
            <a:pPr>
              <a:buFont typeface="Arial" panose="020B0604020202020204" pitchFamily="34" charset="0"/>
              <a:buChar char="•"/>
            </a:pPr>
            <a:r>
              <a:rPr lang="en-US" sz="2800" dirty="0"/>
              <a:t>Definitive source for evidence based practice</a:t>
            </a:r>
          </a:p>
          <a:p>
            <a:pPr>
              <a:buFont typeface="Arial" panose="020B0604020202020204" pitchFamily="34" charset="0"/>
              <a:buChar char="•"/>
            </a:pPr>
            <a:r>
              <a:rPr lang="en-US" sz="2800" dirty="0"/>
              <a:t>Publish quarterly publications, several separate databases, position papers define best practices</a:t>
            </a:r>
          </a:p>
          <a:p>
            <a:endParaRPr lang="en-US" sz="2800" dirty="0"/>
          </a:p>
        </p:txBody>
      </p:sp>
    </p:spTree>
    <p:extLst>
      <p:ext uri="{BB962C8B-B14F-4D97-AF65-F5344CB8AC3E}">
        <p14:creationId xmlns:p14="http://schemas.microsoft.com/office/powerpoint/2010/main" val="171524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231" y="1419725"/>
            <a:ext cx="10435492" cy="309427"/>
          </a:xfrm>
        </p:spPr>
        <p:txBody>
          <a:bodyPr>
            <a:noAutofit/>
          </a:bodyPr>
          <a:lstStyle/>
          <a:p>
            <a:pPr algn="ctr"/>
            <a:r>
              <a:rPr lang="en-US" dirty="0">
                <a:latin typeface="+mn-lt"/>
              </a:rPr>
              <a:t>Benefits of a Behavioral Health Program</a:t>
            </a:r>
            <a:br>
              <a:rPr lang="en-US" dirty="0"/>
            </a:br>
            <a:endParaRPr lang="en-US" dirty="0"/>
          </a:p>
        </p:txBody>
      </p:sp>
      <p:sp>
        <p:nvSpPr>
          <p:cNvPr id="3" name="Content Placeholder 2"/>
          <p:cNvSpPr>
            <a:spLocks noGrp="1"/>
          </p:cNvSpPr>
          <p:nvPr>
            <p:ph idx="1"/>
          </p:nvPr>
        </p:nvSpPr>
        <p:spPr>
          <a:xfrm>
            <a:off x="859692" y="2383970"/>
            <a:ext cx="10494108" cy="3792991"/>
          </a:xfrm>
        </p:spPr>
        <p:txBody>
          <a:bodyPr>
            <a:normAutofit fontScale="92500" lnSpcReduction="10000"/>
          </a:bodyPr>
          <a:lstStyle/>
          <a:p>
            <a:pPr marL="0" indent="0">
              <a:buNone/>
            </a:pPr>
            <a:r>
              <a:rPr lang="en-US" sz="3000" dirty="0"/>
              <a:t>Fire fighters experience elevated rates of psychiatric disorders and symptoms that include:</a:t>
            </a:r>
          </a:p>
          <a:p>
            <a:pPr>
              <a:buFont typeface="Wingdings" panose="05000000000000000000" pitchFamily="2" charset="2"/>
              <a:buChar char="§"/>
            </a:pPr>
            <a:r>
              <a:rPr lang="en-US" sz="3000" dirty="0"/>
              <a:t>Sleep disturbances</a:t>
            </a:r>
          </a:p>
          <a:p>
            <a:pPr>
              <a:buFont typeface="Wingdings" panose="05000000000000000000" pitchFamily="2" charset="2"/>
              <a:buChar char="§"/>
            </a:pPr>
            <a:r>
              <a:rPr lang="en-US" sz="3000" dirty="0"/>
              <a:t>Substance Abuse</a:t>
            </a:r>
          </a:p>
          <a:p>
            <a:pPr>
              <a:buFont typeface="Wingdings" panose="05000000000000000000" pitchFamily="2" charset="2"/>
              <a:buChar char="§"/>
            </a:pPr>
            <a:r>
              <a:rPr lang="en-US" sz="3000" dirty="0"/>
              <a:t>Post Traumatic Stress Disorder  </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endParaRPr lang="en-US" dirty="0"/>
          </a:p>
          <a:p>
            <a:pPr marL="3657600" lvl="8" indent="0">
              <a:buNone/>
            </a:pPr>
            <a:r>
              <a:rPr lang="en-US" i="1" dirty="0"/>
              <a:t>					PTSD; Carey et al., 2011; Cornell et al.,1989; Murphy et al., 1999</a:t>
            </a:r>
          </a:p>
          <a:p>
            <a:pPr lvl="8">
              <a:buFont typeface="Wingdings" panose="05000000000000000000" pitchFamily="2" charset="2"/>
              <a:buChar char="§"/>
            </a:pPr>
            <a:endParaRPr lang="en-US" dirty="0"/>
          </a:p>
          <a:p>
            <a:endParaRPr lang="en-US" dirty="0"/>
          </a:p>
        </p:txBody>
      </p:sp>
    </p:spTree>
    <p:extLst>
      <p:ext uri="{BB962C8B-B14F-4D97-AF65-F5344CB8AC3E}">
        <p14:creationId xmlns:p14="http://schemas.microsoft.com/office/powerpoint/2010/main" val="50987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Cochrane Collaboration Conclusion on CISM</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3200" dirty="0"/>
              <a:t>Value neutral to negative</a:t>
            </a:r>
          </a:p>
          <a:p>
            <a:pPr>
              <a:buFont typeface="Arial" panose="020B0604020202020204" pitchFamily="34" charset="0"/>
              <a:buChar char="•"/>
            </a:pPr>
            <a:endParaRPr lang="en-US" sz="3200" dirty="0"/>
          </a:p>
          <a:p>
            <a:pPr>
              <a:buFont typeface="Arial" panose="020B0604020202020204" pitchFamily="34" charset="0"/>
              <a:buChar char="•"/>
            </a:pPr>
            <a:r>
              <a:rPr lang="en-US" sz="3200" dirty="0"/>
              <a:t>Some evidence of harm to certain individuals</a:t>
            </a:r>
          </a:p>
          <a:p>
            <a:endParaRPr lang="en-US" dirty="0"/>
          </a:p>
        </p:txBody>
      </p:sp>
    </p:spTree>
    <p:extLst>
      <p:ext uri="{BB962C8B-B14F-4D97-AF65-F5344CB8AC3E}">
        <p14:creationId xmlns:p14="http://schemas.microsoft.com/office/powerpoint/2010/main" val="137451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CISM</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May add trauma</a:t>
            </a:r>
          </a:p>
          <a:p>
            <a:pPr>
              <a:buFont typeface="Arial" panose="020B0604020202020204" pitchFamily="34" charset="0"/>
              <a:buChar char="•"/>
            </a:pPr>
            <a:r>
              <a:rPr lang="en-US" sz="2800" dirty="0"/>
              <a:t>May complicate recovery</a:t>
            </a:r>
          </a:p>
          <a:p>
            <a:pPr>
              <a:buFont typeface="Arial" panose="020B0604020202020204" pitchFamily="34" charset="0"/>
              <a:buChar char="•"/>
            </a:pPr>
            <a:r>
              <a:rPr lang="en-US" sz="2800" dirty="0"/>
              <a:t>Now banned in most countries</a:t>
            </a:r>
          </a:p>
          <a:p>
            <a:pPr>
              <a:buFont typeface="Arial" panose="020B0604020202020204" pitchFamily="34" charset="0"/>
              <a:buChar char="•"/>
            </a:pPr>
            <a:r>
              <a:rPr lang="en-US" sz="2800" dirty="0"/>
              <a:t>US institute of Mental Health and World Health Organization both recommend AGAINST it</a:t>
            </a:r>
          </a:p>
          <a:p>
            <a:pPr>
              <a:buFont typeface="Arial" panose="020B0604020202020204" pitchFamily="34" charset="0"/>
              <a:buChar char="•"/>
            </a:pPr>
            <a:r>
              <a:rPr lang="en-US" sz="2800" dirty="0"/>
              <a:t>Removed from NFPA1500 for the Fire Service</a:t>
            </a:r>
          </a:p>
          <a:p>
            <a:endParaRPr lang="en-US" dirty="0"/>
          </a:p>
        </p:txBody>
      </p:sp>
    </p:spTree>
    <p:extLst>
      <p:ext uri="{BB962C8B-B14F-4D97-AF65-F5344CB8AC3E}">
        <p14:creationId xmlns:p14="http://schemas.microsoft.com/office/powerpoint/2010/main" val="3728323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endParaRPr lang="en-US" dirty="0"/>
          </a:p>
          <a:p>
            <a:pPr marL="0" indent="0" algn="ctr">
              <a:buNone/>
            </a:pPr>
            <a:r>
              <a:rPr lang="en-US" sz="3600" dirty="0"/>
              <a:t>What is the alternative to CISM?</a:t>
            </a:r>
          </a:p>
          <a:p>
            <a:pPr marL="0" indent="0" algn="ctr">
              <a:buNone/>
            </a:pPr>
            <a:r>
              <a:rPr lang="en-US" sz="3600" dirty="0"/>
              <a:t>Psychological First Aid</a:t>
            </a:r>
          </a:p>
          <a:p>
            <a:endParaRPr lang="en-US" dirty="0"/>
          </a:p>
        </p:txBody>
      </p:sp>
    </p:spTree>
    <p:extLst>
      <p:ext uri="{BB962C8B-B14F-4D97-AF65-F5344CB8AC3E}">
        <p14:creationId xmlns:p14="http://schemas.microsoft.com/office/powerpoint/2010/main" val="967608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Psychological First Aid</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Psychological First Aid refers to a set of skills identified to limit the distress and negative behaviors that can increase fear and arousal</a:t>
            </a:r>
          </a:p>
          <a:p>
            <a:pPr>
              <a:buFont typeface="Arial" panose="020B0604020202020204" pitchFamily="34" charset="0"/>
              <a:buChar char="•"/>
            </a:pPr>
            <a:r>
              <a:rPr lang="en-US" sz="2800" dirty="0"/>
              <a:t>Premise derived from military “buddy care”</a:t>
            </a:r>
          </a:p>
          <a:p>
            <a:pPr>
              <a:buFont typeface="Arial" panose="020B0604020202020204" pitchFamily="34" charset="0"/>
              <a:buChar char="•"/>
            </a:pPr>
            <a:r>
              <a:rPr lang="en-US" sz="2800" dirty="0"/>
              <a:t>Evidence connects physiological arousal with later PTSD development</a:t>
            </a:r>
          </a:p>
          <a:p>
            <a:endParaRPr lang="en-US" dirty="0"/>
          </a:p>
        </p:txBody>
      </p:sp>
    </p:spTree>
    <p:extLst>
      <p:ext uri="{BB962C8B-B14F-4D97-AF65-F5344CB8AC3E}">
        <p14:creationId xmlns:p14="http://schemas.microsoft.com/office/powerpoint/2010/main" val="14464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Psychological First Aid</a:t>
            </a:r>
          </a:p>
        </p:txBody>
      </p:sp>
      <p:sp>
        <p:nvSpPr>
          <p:cNvPr id="3" name="Content Placeholder 2"/>
          <p:cNvSpPr>
            <a:spLocks noGrp="1"/>
          </p:cNvSpPr>
          <p:nvPr>
            <p:ph idx="1"/>
          </p:nvPr>
        </p:nvSpPr>
        <p:spPr/>
        <p:txBody>
          <a:bodyPr/>
          <a:lstStyle/>
          <a:p>
            <a:pPr marL="0" indent="0">
              <a:buNone/>
            </a:pPr>
            <a:r>
              <a:rPr lang="en-US" sz="3200" dirty="0"/>
              <a:t>Three basics of psychological resilience hardwired into our biological makeup:</a:t>
            </a:r>
          </a:p>
          <a:p>
            <a:pPr lvl="1">
              <a:buFont typeface="Wingdings" panose="05000000000000000000" pitchFamily="2" charset="2"/>
              <a:buChar char="§"/>
            </a:pPr>
            <a:r>
              <a:rPr lang="en-US" sz="3200" dirty="0"/>
              <a:t>Recreate a sense of safety</a:t>
            </a:r>
          </a:p>
          <a:p>
            <a:pPr lvl="1">
              <a:buFont typeface="Wingdings" panose="05000000000000000000" pitchFamily="2" charset="2"/>
              <a:buChar char="§"/>
            </a:pPr>
            <a:r>
              <a:rPr lang="en-US" sz="3200" dirty="0"/>
              <a:t>Establish meaningful social connections</a:t>
            </a:r>
          </a:p>
          <a:p>
            <a:pPr lvl="1">
              <a:buFont typeface="Wingdings" panose="05000000000000000000" pitchFamily="2" charset="2"/>
              <a:buChar char="§"/>
            </a:pPr>
            <a:r>
              <a:rPr lang="en-US" sz="3200" dirty="0"/>
              <a:t>Re-establish a sense of efficacy</a:t>
            </a:r>
          </a:p>
          <a:p>
            <a:endParaRPr lang="en-US" dirty="0"/>
          </a:p>
        </p:txBody>
      </p:sp>
    </p:spTree>
    <p:extLst>
      <p:ext uri="{BB962C8B-B14F-4D97-AF65-F5344CB8AC3E}">
        <p14:creationId xmlns:p14="http://schemas.microsoft.com/office/powerpoint/2010/main" val="691883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Psychological First Aid</a:t>
            </a:r>
          </a:p>
        </p:txBody>
      </p:sp>
      <p:sp>
        <p:nvSpPr>
          <p:cNvPr id="3" name="Content Placeholder 2"/>
          <p:cNvSpPr>
            <a:spLocks noGrp="1"/>
          </p:cNvSpPr>
          <p:nvPr>
            <p:ph idx="1"/>
          </p:nvPr>
        </p:nvSpPr>
        <p:spPr/>
        <p:txBody>
          <a:bodyPr>
            <a:normAutofit/>
          </a:bodyPr>
          <a:lstStyle/>
          <a:p>
            <a:pPr marL="0" indent="0">
              <a:buNone/>
            </a:pPr>
            <a:r>
              <a:rPr lang="en-US" sz="2800" dirty="0"/>
              <a:t>Psychological first aid is designed to:</a:t>
            </a:r>
          </a:p>
          <a:p>
            <a:pPr lvl="1">
              <a:buFont typeface="Wingdings" panose="05000000000000000000" pitchFamily="2" charset="2"/>
              <a:buChar char="§"/>
            </a:pPr>
            <a:r>
              <a:rPr lang="en-US" sz="2000" dirty="0"/>
              <a:t>Reduce the risk for stress reactions</a:t>
            </a:r>
          </a:p>
          <a:p>
            <a:pPr lvl="1">
              <a:buFont typeface="Wingdings" panose="05000000000000000000" pitchFamily="2" charset="2"/>
              <a:buChar char="§"/>
            </a:pPr>
            <a:r>
              <a:rPr lang="en-US" sz="2000" dirty="0"/>
              <a:t>Continuously monitor stress levels</a:t>
            </a:r>
          </a:p>
          <a:p>
            <a:pPr lvl="1">
              <a:buFont typeface="Wingdings" panose="05000000000000000000" pitchFamily="2" charset="2"/>
              <a:buChar char="§"/>
            </a:pPr>
            <a:r>
              <a:rPr lang="en-US" sz="2000" dirty="0"/>
              <a:t>Recognize quickly those who are reacting to a wide range of stressors</a:t>
            </a:r>
          </a:p>
          <a:p>
            <a:pPr lvl="1">
              <a:buFont typeface="Wingdings" panose="05000000000000000000" pitchFamily="2" charset="2"/>
              <a:buChar char="§"/>
            </a:pPr>
            <a:r>
              <a:rPr lang="en-US" sz="2000" dirty="0"/>
              <a:t>Offer a spectrum of interventions</a:t>
            </a:r>
          </a:p>
          <a:p>
            <a:pPr lvl="1">
              <a:buFont typeface="Wingdings" panose="05000000000000000000" pitchFamily="2" charset="2"/>
              <a:buChar char="§"/>
            </a:pPr>
            <a:r>
              <a:rPr lang="en-US" sz="2000" dirty="0"/>
              <a:t>Monitor progress of recovery</a:t>
            </a:r>
          </a:p>
          <a:p>
            <a:pPr lvl="1">
              <a:buFont typeface="Wingdings" panose="05000000000000000000" pitchFamily="2" charset="2"/>
              <a:buChar char="§"/>
            </a:pPr>
            <a:r>
              <a:rPr lang="en-US" sz="2000" dirty="0"/>
              <a:t>Bridge individuals to higher levels of care when needed</a:t>
            </a:r>
          </a:p>
          <a:p>
            <a:endParaRPr lang="en-US" dirty="0"/>
          </a:p>
        </p:txBody>
      </p:sp>
    </p:spTree>
    <p:extLst>
      <p:ext uri="{BB962C8B-B14F-4D97-AF65-F5344CB8AC3E}">
        <p14:creationId xmlns:p14="http://schemas.microsoft.com/office/powerpoint/2010/main" val="2105083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Psychological First Aid</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Psychological first aid for fire fighters represents an adaption of the Combat and Operational Stress First Aid (COFSA) from the Navy</a:t>
            </a:r>
          </a:p>
          <a:p>
            <a:pPr>
              <a:buFont typeface="Arial" panose="020B0604020202020204" pitchFamily="34" charset="0"/>
              <a:buChar char="•"/>
            </a:pPr>
            <a:r>
              <a:rPr lang="en-US" sz="2400" dirty="0"/>
              <a:t>NFFF adapted Stress First Aid to the fire service</a:t>
            </a:r>
          </a:p>
          <a:p>
            <a:pPr>
              <a:buFont typeface="Arial" panose="020B0604020202020204" pitchFamily="34" charset="0"/>
              <a:buChar char="•"/>
            </a:pPr>
            <a:r>
              <a:rPr lang="en-US" sz="2400" dirty="0"/>
              <a:t>Principal authors:</a:t>
            </a:r>
          </a:p>
          <a:p>
            <a:pPr lvl="1">
              <a:buFont typeface="Wingdings" panose="05000000000000000000" pitchFamily="2" charset="2"/>
              <a:buChar char="§"/>
            </a:pPr>
            <a:r>
              <a:rPr lang="en-US" dirty="0"/>
              <a:t>Patricia Watson, PhD, National Century for PTSD </a:t>
            </a:r>
          </a:p>
          <a:p>
            <a:pPr lvl="1">
              <a:buFont typeface="Wingdings" panose="05000000000000000000" pitchFamily="2" charset="2"/>
              <a:buChar char="§"/>
            </a:pPr>
            <a:r>
              <a:rPr lang="en-US" dirty="0"/>
              <a:t>Vickie Taylor, Prince William Community Services </a:t>
            </a:r>
          </a:p>
          <a:p>
            <a:pPr lvl="1">
              <a:buFont typeface="Wingdings" panose="05000000000000000000" pitchFamily="2" charset="2"/>
              <a:buChar char="§"/>
            </a:pPr>
            <a:r>
              <a:rPr lang="en-US" dirty="0"/>
              <a:t>Richard Gist, PhD, Kansas City (MO) Fire Department</a:t>
            </a:r>
          </a:p>
          <a:p>
            <a:endParaRPr lang="en-US" dirty="0"/>
          </a:p>
        </p:txBody>
      </p:sp>
    </p:spTree>
    <p:extLst>
      <p:ext uri="{BB962C8B-B14F-4D97-AF65-F5344CB8AC3E}">
        <p14:creationId xmlns:p14="http://schemas.microsoft.com/office/powerpoint/2010/main" val="849461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Building a </a:t>
            </a:r>
            <a:br>
              <a:rPr lang="en-US" dirty="0"/>
            </a:br>
            <a:r>
              <a:rPr lang="en-US" dirty="0"/>
              <a:t>Behavioral Health Program</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31650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300" dirty="0"/>
              <a:t>Behavioral Health Program Development</a:t>
            </a:r>
          </a:p>
        </p:txBody>
      </p:sp>
      <p:sp>
        <p:nvSpPr>
          <p:cNvPr id="3" name="Content Placeholder 2"/>
          <p:cNvSpPr>
            <a:spLocks noGrp="1"/>
          </p:cNvSpPr>
          <p:nvPr>
            <p:ph idx="1"/>
          </p:nvPr>
        </p:nvSpPr>
        <p:spPr/>
        <p:txBody>
          <a:bodyPr/>
          <a:lstStyle/>
          <a:p>
            <a:pPr lvl="1">
              <a:buFont typeface="Arial" panose="020B0604020202020204" pitchFamily="34" charset="0"/>
              <a:buChar char="•"/>
            </a:pPr>
            <a:r>
              <a:rPr lang="en-US" altLang="en-US" sz="2800" dirty="0"/>
              <a:t>Identify an advocate with authority to implement change</a:t>
            </a:r>
          </a:p>
          <a:p>
            <a:pPr lvl="1">
              <a:buFont typeface="Arial" panose="020B0604020202020204" pitchFamily="34" charset="0"/>
              <a:buChar char="•"/>
            </a:pPr>
            <a:r>
              <a:rPr lang="en-US" altLang="en-US" sz="2800" dirty="0"/>
              <a:t>Tailor a strategy that fits your Departments needs</a:t>
            </a:r>
          </a:p>
          <a:p>
            <a:pPr lvl="1">
              <a:buFont typeface="Arial" panose="020B0604020202020204" pitchFamily="34" charset="0"/>
              <a:buChar char="•"/>
            </a:pPr>
            <a:r>
              <a:rPr lang="en-US" altLang="en-US" sz="2800" dirty="0"/>
              <a:t>Work with labor and management on identifying policies that may be an obstacle for members seeking support</a:t>
            </a:r>
          </a:p>
          <a:p>
            <a:endParaRPr lang="en-US" dirty="0"/>
          </a:p>
        </p:txBody>
      </p:sp>
    </p:spTree>
    <p:extLst>
      <p:ext uri="{BB962C8B-B14F-4D97-AF65-F5344CB8AC3E}">
        <p14:creationId xmlns:p14="http://schemas.microsoft.com/office/powerpoint/2010/main" val="208812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Behavioral Health Development</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Education</a:t>
            </a:r>
          </a:p>
          <a:p>
            <a:pPr>
              <a:buFont typeface="Arial" panose="020B0604020202020204" pitchFamily="34" charset="0"/>
              <a:buChar char="•"/>
            </a:pPr>
            <a:endParaRPr lang="en-US" sz="2400" dirty="0"/>
          </a:p>
          <a:p>
            <a:pPr>
              <a:buFont typeface="Arial" panose="020B0604020202020204" pitchFamily="34" charset="0"/>
              <a:buChar char="•"/>
            </a:pPr>
            <a:r>
              <a:rPr lang="en-US" sz="2400" dirty="0"/>
              <a:t>Direct Services</a:t>
            </a:r>
          </a:p>
          <a:p>
            <a:pPr>
              <a:buFont typeface="Arial" panose="020B0604020202020204" pitchFamily="34" charset="0"/>
              <a:buChar char="•"/>
            </a:pPr>
            <a:endParaRPr lang="en-US" sz="2400" dirty="0"/>
          </a:p>
          <a:p>
            <a:pPr>
              <a:buFont typeface="Arial" panose="020B0604020202020204" pitchFamily="34" charset="0"/>
              <a:buChar char="•"/>
            </a:pPr>
            <a:r>
              <a:rPr lang="en-US" sz="2400" dirty="0"/>
              <a:t>Outside Resources</a:t>
            </a:r>
          </a:p>
          <a:p>
            <a:pPr>
              <a:buFont typeface="Arial" panose="020B0604020202020204" pitchFamily="34" charset="0"/>
              <a:buChar char="•"/>
            </a:pPr>
            <a:endParaRPr lang="en-US" sz="2400" dirty="0"/>
          </a:p>
          <a:p>
            <a:pPr>
              <a:buFont typeface="Arial" panose="020B0604020202020204" pitchFamily="34" charset="0"/>
              <a:buChar char="•"/>
            </a:pPr>
            <a:r>
              <a:rPr lang="en-US" sz="2400" dirty="0"/>
              <a:t>Outreach/ Peer Program</a:t>
            </a:r>
          </a:p>
        </p:txBody>
      </p:sp>
    </p:spTree>
    <p:extLst>
      <p:ext uri="{BB962C8B-B14F-4D97-AF65-F5344CB8AC3E}">
        <p14:creationId xmlns:p14="http://schemas.microsoft.com/office/powerpoint/2010/main" val="2868795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Sleep Disturbances</a:t>
            </a:r>
          </a:p>
        </p:txBody>
      </p:sp>
      <p:sp>
        <p:nvSpPr>
          <p:cNvPr id="3" name="Content Placeholder 2"/>
          <p:cNvSpPr>
            <a:spLocks noGrp="1"/>
          </p:cNvSpPr>
          <p:nvPr>
            <p:ph idx="1"/>
          </p:nvPr>
        </p:nvSpPr>
        <p:spPr/>
        <p:txBody>
          <a:bodyPr>
            <a:normAutofit fontScale="55000" lnSpcReduction="20000"/>
          </a:bodyPr>
          <a:lstStyle/>
          <a:p>
            <a:pPr>
              <a:buFont typeface="Arial" panose="020B0604020202020204" pitchFamily="34" charset="0"/>
              <a:buChar char="•"/>
            </a:pPr>
            <a:r>
              <a:rPr lang="en-US" sz="4400" dirty="0"/>
              <a:t>In a national sample of 7,000 fire fighters, participants were assessed for common sleep disorders</a:t>
            </a:r>
          </a:p>
          <a:p>
            <a:pPr>
              <a:buFont typeface="Arial" panose="020B0604020202020204" pitchFamily="34" charset="0"/>
              <a:buChar char="•"/>
            </a:pPr>
            <a:r>
              <a:rPr lang="en-US" sz="4400" dirty="0"/>
              <a:t>Almost 40% were found to suffer from at least one sleep disorder such as obstructive sleep apnea, insomnia and restless leg syndrome</a:t>
            </a:r>
          </a:p>
          <a:p>
            <a:pPr>
              <a:buFont typeface="Arial" panose="020B0604020202020204" pitchFamily="34" charset="0"/>
              <a:buChar char="•"/>
            </a:pPr>
            <a:r>
              <a:rPr lang="en-US" sz="4400" dirty="0"/>
              <a:t>Of those fire fighters who screened positive for a common sleep disorder, more than 80% were undiagnosed and untreated</a:t>
            </a:r>
          </a:p>
          <a:p>
            <a:endParaRPr lang="en-US" dirty="0"/>
          </a:p>
          <a:p>
            <a:pPr marL="3657600" lvl="8" indent="0">
              <a:buNone/>
            </a:pPr>
            <a:r>
              <a:rPr lang="en-US" sz="2200" i="1" dirty="0"/>
              <a:t>		Journal of Clinical Sleep Medicine, November 2014</a:t>
            </a:r>
          </a:p>
        </p:txBody>
      </p:sp>
    </p:spTree>
    <p:extLst>
      <p:ext uri="{BB962C8B-B14F-4D97-AF65-F5344CB8AC3E}">
        <p14:creationId xmlns:p14="http://schemas.microsoft.com/office/powerpoint/2010/main" val="2042892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Education</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Trainings</a:t>
            </a:r>
          </a:p>
          <a:p>
            <a:pPr>
              <a:buFont typeface="Arial" panose="020B0604020202020204" pitchFamily="34" charset="0"/>
              <a:buChar char="•"/>
            </a:pPr>
            <a:endParaRPr lang="en-US" sz="2400" dirty="0"/>
          </a:p>
          <a:p>
            <a:pPr>
              <a:buFont typeface="Arial" panose="020B0604020202020204" pitchFamily="34" charset="0"/>
              <a:buChar char="•"/>
            </a:pPr>
            <a:r>
              <a:rPr lang="en-US" sz="2400" dirty="0"/>
              <a:t>Pamphlets</a:t>
            </a:r>
          </a:p>
          <a:p>
            <a:pPr>
              <a:buFont typeface="Arial" panose="020B0604020202020204" pitchFamily="34" charset="0"/>
              <a:buChar char="•"/>
            </a:pPr>
            <a:endParaRPr lang="en-US" sz="2400" dirty="0"/>
          </a:p>
          <a:p>
            <a:pPr>
              <a:buFont typeface="Arial" panose="020B0604020202020204" pitchFamily="34" charset="0"/>
              <a:buChar char="•"/>
            </a:pPr>
            <a:r>
              <a:rPr lang="en-US" sz="2400" dirty="0"/>
              <a:t>Website</a:t>
            </a:r>
          </a:p>
          <a:p>
            <a:pPr>
              <a:buFont typeface="Arial" panose="020B0604020202020204" pitchFamily="34" charset="0"/>
              <a:buChar char="•"/>
            </a:pPr>
            <a:endParaRPr lang="en-US" sz="2400" dirty="0"/>
          </a:p>
          <a:p>
            <a:pPr>
              <a:buFont typeface="Arial" panose="020B0604020202020204" pitchFamily="34" charset="0"/>
              <a:buChar char="•"/>
            </a:pPr>
            <a:r>
              <a:rPr lang="en-US" sz="2400" dirty="0"/>
              <a:t>Other material (e.g. Posters)</a:t>
            </a:r>
          </a:p>
        </p:txBody>
      </p:sp>
    </p:spTree>
    <p:extLst>
      <p:ext uri="{BB962C8B-B14F-4D97-AF65-F5344CB8AC3E}">
        <p14:creationId xmlns:p14="http://schemas.microsoft.com/office/powerpoint/2010/main" val="3087395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Education</a:t>
            </a:r>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46124" y="2603500"/>
            <a:ext cx="2643565" cy="3416300"/>
          </a:xfrm>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97990" y="2603500"/>
            <a:ext cx="2645858" cy="3416300"/>
          </a:xfrm>
        </p:spPr>
      </p:pic>
    </p:spTree>
    <p:extLst>
      <p:ext uri="{BB962C8B-B14F-4D97-AF65-F5344CB8AC3E}">
        <p14:creationId xmlns:p14="http://schemas.microsoft.com/office/powerpoint/2010/main" val="3205028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Direct Services</a:t>
            </a:r>
          </a:p>
        </p:txBody>
      </p:sp>
      <p:sp>
        <p:nvSpPr>
          <p:cNvPr id="3" name="Content Placeholder 2"/>
          <p:cNvSpPr>
            <a:spLocks noGrp="1"/>
          </p:cNvSpPr>
          <p:nvPr>
            <p:ph idx="1"/>
          </p:nvPr>
        </p:nvSpPr>
        <p:spPr>
          <a:xfrm>
            <a:off x="1154954" y="2310063"/>
            <a:ext cx="8825659" cy="4211053"/>
          </a:xfrm>
        </p:spPr>
        <p:txBody>
          <a:bodyPr>
            <a:normAutofit fontScale="70000" lnSpcReduction="20000"/>
          </a:bodyPr>
          <a:lstStyle/>
          <a:p>
            <a:pPr marL="0" indent="0">
              <a:buNone/>
            </a:pPr>
            <a:r>
              <a:rPr lang="en-US" sz="2600" dirty="0"/>
              <a:t>Effective EAP/ MAP Program</a:t>
            </a:r>
          </a:p>
          <a:p>
            <a:pPr lvl="1">
              <a:buFont typeface="Arial" panose="020B0604020202020204" pitchFamily="34" charset="0"/>
              <a:buChar char="•"/>
            </a:pPr>
            <a:r>
              <a:rPr lang="en-US" sz="2300" dirty="0"/>
              <a:t>Proactively educate about behavioral health programs and treatment</a:t>
            </a:r>
          </a:p>
          <a:p>
            <a:pPr lvl="1">
              <a:buFont typeface="Arial" panose="020B0604020202020204" pitchFamily="34" charset="0"/>
              <a:buChar char="•"/>
            </a:pPr>
            <a:r>
              <a:rPr lang="en-US" sz="2300" dirty="0"/>
              <a:t>Have relationships with sufficient</a:t>
            </a:r>
          </a:p>
          <a:p>
            <a:pPr lvl="2">
              <a:buFont typeface="Wingdings" panose="05000000000000000000" pitchFamily="2" charset="2"/>
              <a:buChar char="§"/>
            </a:pPr>
            <a:r>
              <a:rPr lang="en-US" sz="2300" dirty="0"/>
              <a:t>Treatment providers</a:t>
            </a:r>
          </a:p>
          <a:p>
            <a:pPr lvl="2">
              <a:buFont typeface="Wingdings" panose="05000000000000000000" pitchFamily="2" charset="2"/>
              <a:buChar char="§"/>
            </a:pPr>
            <a:r>
              <a:rPr lang="en-US" sz="2300" dirty="0"/>
              <a:t>Impatient and outpatient services</a:t>
            </a:r>
          </a:p>
          <a:p>
            <a:pPr lvl="2">
              <a:buFont typeface="Wingdings" panose="05000000000000000000" pitchFamily="2" charset="2"/>
              <a:buChar char="§"/>
            </a:pPr>
            <a:r>
              <a:rPr lang="en-US" sz="2300" dirty="0"/>
              <a:t>With established means of getting FF to care QUICKLY</a:t>
            </a:r>
          </a:p>
          <a:p>
            <a:pPr lvl="1">
              <a:buFont typeface="Arial" panose="020B0604020202020204" pitchFamily="34" charset="0"/>
              <a:buChar char="•"/>
            </a:pPr>
            <a:r>
              <a:rPr lang="en-US" sz="2300" dirty="0"/>
              <a:t>Solid connections to Peer Support Programs</a:t>
            </a:r>
          </a:p>
          <a:p>
            <a:pPr lvl="1">
              <a:buFont typeface="Arial" panose="020B0604020202020204" pitchFamily="34" charset="0"/>
              <a:buChar char="•"/>
            </a:pPr>
            <a:r>
              <a:rPr lang="en-US" sz="2300" dirty="0"/>
              <a:t>Working understand of addiction and addiction treatment</a:t>
            </a:r>
          </a:p>
          <a:p>
            <a:pPr lvl="1">
              <a:buFont typeface="Arial" panose="020B0604020202020204" pitchFamily="34" charset="0"/>
              <a:buChar char="•"/>
            </a:pPr>
            <a:r>
              <a:rPr lang="en-US" sz="2300" dirty="0"/>
              <a:t>Up-to-date understanding of all benefit structures for firefighters in that city</a:t>
            </a:r>
          </a:p>
          <a:p>
            <a:pPr lvl="1">
              <a:buFont typeface="Arial" panose="020B0604020202020204" pitchFamily="34" charset="0"/>
              <a:buChar char="•"/>
            </a:pPr>
            <a:r>
              <a:rPr lang="en-US" sz="2300" dirty="0"/>
              <a:t>Prepare for large or unexpected incidents and support peer and professional providers when critical incidents occur</a:t>
            </a:r>
          </a:p>
          <a:p>
            <a:pPr marL="0" indent="0">
              <a:buNone/>
            </a:pPr>
            <a:r>
              <a:rPr lang="en-US" sz="2600" dirty="0"/>
              <a:t>Internal Counselors</a:t>
            </a:r>
          </a:p>
        </p:txBody>
      </p:sp>
    </p:spTree>
    <p:extLst>
      <p:ext uri="{BB962C8B-B14F-4D97-AF65-F5344CB8AC3E}">
        <p14:creationId xmlns:p14="http://schemas.microsoft.com/office/powerpoint/2010/main" val="2320941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Outside Resources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Referrals</a:t>
            </a:r>
          </a:p>
          <a:p>
            <a:pPr>
              <a:buFont typeface="Arial" panose="020B0604020202020204" pitchFamily="34" charset="0"/>
              <a:buChar char="•"/>
            </a:pPr>
            <a:endParaRPr lang="en-US" sz="3200" dirty="0"/>
          </a:p>
          <a:p>
            <a:pPr>
              <a:buFont typeface="Arial" panose="020B0604020202020204" pitchFamily="34" charset="0"/>
              <a:buChar char="•"/>
            </a:pPr>
            <a:r>
              <a:rPr lang="en-US" sz="3200" dirty="0"/>
              <a:t>Hospitals</a:t>
            </a:r>
          </a:p>
          <a:p>
            <a:pPr>
              <a:buFont typeface="Arial" panose="020B0604020202020204" pitchFamily="34" charset="0"/>
              <a:buChar char="•"/>
            </a:pPr>
            <a:endParaRPr lang="en-US" sz="3200" dirty="0"/>
          </a:p>
          <a:p>
            <a:pPr>
              <a:buFont typeface="Arial" panose="020B0604020202020204" pitchFamily="34" charset="0"/>
              <a:buChar char="•"/>
            </a:pPr>
            <a:r>
              <a:rPr lang="en-US" sz="3200" dirty="0"/>
              <a:t>Rehab facilities</a:t>
            </a:r>
          </a:p>
        </p:txBody>
      </p:sp>
    </p:spTree>
    <p:extLst>
      <p:ext uri="{BB962C8B-B14F-4D97-AF65-F5344CB8AC3E}">
        <p14:creationId xmlns:p14="http://schemas.microsoft.com/office/powerpoint/2010/main" val="3749148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Outside Resources</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3200" dirty="0"/>
              <a:t>Inform members</a:t>
            </a:r>
          </a:p>
          <a:p>
            <a:pPr>
              <a:buFont typeface="Arial" panose="020B0604020202020204" pitchFamily="34" charset="0"/>
              <a:buChar char="•"/>
            </a:pPr>
            <a:endParaRPr lang="en-US" sz="3200" dirty="0"/>
          </a:p>
          <a:p>
            <a:pPr>
              <a:buFont typeface="Arial" panose="020B0604020202020204" pitchFamily="34" charset="0"/>
              <a:buChar char="•"/>
            </a:pPr>
            <a:r>
              <a:rPr lang="en-US" sz="3200" dirty="0"/>
              <a:t>Reduces stigma</a:t>
            </a:r>
          </a:p>
          <a:p>
            <a:pPr>
              <a:buFont typeface="Arial" panose="020B0604020202020204" pitchFamily="34" charset="0"/>
              <a:buChar char="•"/>
            </a:pPr>
            <a:endParaRPr lang="en-US" sz="3200" dirty="0"/>
          </a:p>
          <a:p>
            <a:pPr>
              <a:buFont typeface="Arial" panose="020B0604020202020204" pitchFamily="34" charset="0"/>
              <a:buChar char="•"/>
            </a:pPr>
            <a:r>
              <a:rPr lang="en-US" sz="3200" dirty="0"/>
              <a:t>Identifies members in need</a:t>
            </a:r>
          </a:p>
        </p:txBody>
      </p:sp>
    </p:spTree>
    <p:extLst>
      <p:ext uri="{BB962C8B-B14F-4D97-AF65-F5344CB8AC3E}">
        <p14:creationId xmlns:p14="http://schemas.microsoft.com/office/powerpoint/2010/main" val="11429993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Peer Support Program</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800" dirty="0"/>
              <a:t>The purpose of the Peer Support Program is to prevent and/or lessen the potential negative impact of stress upon a member by providing emotional support, information and assistance</a:t>
            </a:r>
          </a:p>
          <a:p>
            <a:pPr>
              <a:buFont typeface="Arial" panose="020B0604020202020204" pitchFamily="34" charset="0"/>
              <a:buChar char="•"/>
            </a:pPr>
            <a:endParaRPr lang="en-US" sz="2800" dirty="0"/>
          </a:p>
          <a:p>
            <a:pPr>
              <a:buFont typeface="Arial" panose="020B0604020202020204" pitchFamily="34" charset="0"/>
              <a:buChar char="•"/>
            </a:pPr>
            <a:r>
              <a:rPr lang="en-US" sz="2800" dirty="0"/>
              <a:t>The Peers also work in conjunction with designated mental health professionals</a:t>
            </a:r>
          </a:p>
        </p:txBody>
      </p:sp>
    </p:spTree>
    <p:extLst>
      <p:ext uri="{BB962C8B-B14F-4D97-AF65-F5344CB8AC3E}">
        <p14:creationId xmlns:p14="http://schemas.microsoft.com/office/powerpoint/2010/main" val="33027313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Definition of Peer Support</a:t>
            </a:r>
          </a:p>
        </p:txBody>
      </p:sp>
      <p:sp>
        <p:nvSpPr>
          <p:cNvPr id="3" name="Content Placeholder 2"/>
          <p:cNvSpPr>
            <a:spLocks noGrp="1"/>
          </p:cNvSpPr>
          <p:nvPr>
            <p:ph idx="1"/>
          </p:nvPr>
        </p:nvSpPr>
        <p:spPr/>
        <p:txBody>
          <a:bodyPr>
            <a:normAutofit fontScale="70000" lnSpcReduction="20000"/>
          </a:bodyPr>
          <a:lstStyle/>
          <a:p>
            <a:pPr marL="0" indent="0">
              <a:buNone/>
            </a:pPr>
            <a:r>
              <a:rPr lang="en-US" sz="3600" dirty="0"/>
              <a:t>Peer support is the process of giving and receiving non-clinical assistance to achieve long-term recovery from behavioral health challenges. This support is provided by peer supporters, people who have “lived experience” and/or have been trained to assist others in initiating and maintain long-term recovery and enhancing the quality of life for individuals and their families.</a:t>
            </a:r>
          </a:p>
          <a:p>
            <a:endParaRPr lang="en-US" dirty="0"/>
          </a:p>
          <a:p>
            <a:pPr marL="0" indent="0">
              <a:buNone/>
            </a:pPr>
            <a:endParaRPr lang="en-US" dirty="0"/>
          </a:p>
          <a:p>
            <a:pPr marL="292608" lvl="1" indent="0" algn="r">
              <a:buNone/>
            </a:pPr>
            <a:r>
              <a:rPr lang="en-US" i="1" dirty="0"/>
              <a:t>International Association of Peer Supporters (</a:t>
            </a:r>
            <a:r>
              <a:rPr lang="en-US" i="1" dirty="0" err="1"/>
              <a:t>iNAPS</a:t>
            </a:r>
            <a:r>
              <a:rPr lang="en-US" i="1" dirty="0"/>
              <a:t>)</a:t>
            </a:r>
          </a:p>
        </p:txBody>
      </p:sp>
    </p:spTree>
    <p:extLst>
      <p:ext uri="{BB962C8B-B14F-4D97-AF65-F5344CB8AC3E}">
        <p14:creationId xmlns:p14="http://schemas.microsoft.com/office/powerpoint/2010/main" val="927642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The Foundation of a Peer Program</a:t>
            </a:r>
          </a:p>
        </p:txBody>
      </p:sp>
      <p:sp>
        <p:nvSpPr>
          <p:cNvPr id="3" name="Content Placeholder 2"/>
          <p:cNvSpPr>
            <a:spLocks noGrp="1"/>
          </p:cNvSpPr>
          <p:nvPr>
            <p:ph idx="1"/>
          </p:nvPr>
        </p:nvSpPr>
        <p:spPr/>
        <p:txBody>
          <a:bodyPr>
            <a:noAutofit/>
          </a:bodyPr>
          <a:lstStyle/>
          <a:p>
            <a:pPr>
              <a:buFont typeface="Arial" panose="020B0604020202020204" pitchFamily="34" charset="0"/>
              <a:buChar char="•"/>
            </a:pPr>
            <a:r>
              <a:rPr lang="en-US" sz="2000" dirty="0"/>
              <a:t>Create a Peer Program Mission Statement</a:t>
            </a:r>
          </a:p>
          <a:p>
            <a:pPr>
              <a:buFont typeface="Arial" panose="020B0604020202020204" pitchFamily="34" charset="0"/>
              <a:buChar char="•"/>
            </a:pPr>
            <a:r>
              <a:rPr lang="en-US" sz="2000" dirty="0"/>
              <a:t>Identify a Peer Support Coordinator</a:t>
            </a:r>
          </a:p>
          <a:p>
            <a:pPr>
              <a:buFont typeface="Arial" panose="020B0604020202020204" pitchFamily="34" charset="0"/>
              <a:buChar char="•"/>
            </a:pPr>
            <a:r>
              <a:rPr lang="en-US" sz="2000" dirty="0"/>
              <a:t>Partner with Departmental administration, officers and union officials</a:t>
            </a:r>
          </a:p>
          <a:p>
            <a:pPr>
              <a:buFont typeface="Arial" panose="020B0604020202020204" pitchFamily="34" charset="0"/>
              <a:buChar char="•"/>
            </a:pPr>
            <a:r>
              <a:rPr lang="en-US" sz="2000" dirty="0"/>
              <a:t>Select Peers</a:t>
            </a:r>
          </a:p>
          <a:p>
            <a:pPr>
              <a:buFont typeface="Arial" panose="020B0604020202020204" pitchFamily="34" charset="0"/>
              <a:buChar char="•"/>
            </a:pPr>
            <a:r>
              <a:rPr lang="en-US" sz="2000" dirty="0"/>
              <a:t>Coordinate peer support specialist training, supervision and continuing education</a:t>
            </a:r>
          </a:p>
          <a:p>
            <a:pPr>
              <a:buFont typeface="Arial" panose="020B0604020202020204" pitchFamily="34" charset="0"/>
              <a:buChar char="•"/>
            </a:pPr>
            <a:r>
              <a:rPr lang="en-US" sz="2000" dirty="0"/>
              <a:t>Develop procedure for mental health consultation and training</a:t>
            </a:r>
          </a:p>
          <a:p>
            <a:pPr>
              <a:buFont typeface="Arial" panose="020B0604020202020204" pitchFamily="34" charset="0"/>
              <a:buChar char="•"/>
            </a:pPr>
            <a:r>
              <a:rPr lang="en-US" sz="2000" dirty="0"/>
              <a:t>Create confidentiality policies and procedures</a:t>
            </a:r>
          </a:p>
        </p:txBody>
      </p:sp>
    </p:spTree>
    <p:extLst>
      <p:ext uri="{BB962C8B-B14F-4D97-AF65-F5344CB8AC3E}">
        <p14:creationId xmlns:p14="http://schemas.microsoft.com/office/powerpoint/2010/main" val="3467018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xas HSC Coordinate">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540042" y="1615740"/>
            <a:ext cx="8205537" cy="4388017"/>
          </a:xfrm>
        </p:spPr>
      </p:pic>
    </p:spTree>
    <p:extLst>
      <p:ext uri="{BB962C8B-B14F-4D97-AF65-F5344CB8AC3E}">
        <p14:creationId xmlns:p14="http://schemas.microsoft.com/office/powerpoint/2010/main" val="20854425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inking">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1155032" y="1446882"/>
            <a:ext cx="8831179" cy="4887912"/>
          </a:xfrm>
        </p:spPr>
      </p:pic>
    </p:spTree>
    <p:extLst>
      <p:ext uri="{BB962C8B-B14F-4D97-AF65-F5344CB8AC3E}">
        <p14:creationId xmlns:p14="http://schemas.microsoft.com/office/powerpoint/2010/main" val="2521599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Substance Abuse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Emergency service workers are exposed to a high degree of trauma, which poses a greater risk for the development of substance abuse</a:t>
            </a:r>
          </a:p>
          <a:p>
            <a:pPr>
              <a:buFont typeface="Arial" panose="020B0604020202020204" pitchFamily="34" charset="0"/>
              <a:buChar char="•"/>
            </a:pPr>
            <a:r>
              <a:rPr lang="en-US" sz="2400" dirty="0"/>
              <a:t>May use drugs and alcohol as an escape to cope with the daily stressors of the job</a:t>
            </a:r>
          </a:p>
          <a:p>
            <a:pPr>
              <a:buFont typeface="Arial" panose="020B0604020202020204" pitchFamily="34" charset="0"/>
              <a:buChar char="•"/>
            </a:pPr>
            <a:r>
              <a:rPr lang="en-US" sz="2400" dirty="0"/>
              <a:t>When it becomes a problem, they not only jeopardize their own safety, but those of their co-workers and the community at large</a:t>
            </a:r>
          </a:p>
          <a:p>
            <a:endParaRPr lang="en-US" dirty="0"/>
          </a:p>
          <a:p>
            <a:endParaRPr lang="en-US" dirty="0"/>
          </a:p>
          <a:p>
            <a:pPr marL="0" indent="0" algn="ctr">
              <a:buFontTx/>
              <a:buNone/>
            </a:pPr>
            <a:endParaRPr lang="en-US" altLang="en-US" dirty="0"/>
          </a:p>
          <a:p>
            <a:pPr lvl="8"/>
            <a:endParaRPr lang="en-US" dirty="0"/>
          </a:p>
          <a:p>
            <a:endParaRPr lang="en-US" dirty="0"/>
          </a:p>
          <a:p>
            <a:pPr lvl="5"/>
            <a:endParaRPr lang="en-US" dirty="0"/>
          </a:p>
        </p:txBody>
      </p:sp>
    </p:spTree>
    <p:extLst>
      <p:ext uri="{BB962C8B-B14F-4D97-AF65-F5344CB8AC3E}">
        <p14:creationId xmlns:p14="http://schemas.microsoft.com/office/powerpoint/2010/main" val="4207871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Peer Support Evidence</a:t>
            </a:r>
          </a:p>
        </p:txBody>
      </p:sp>
      <p:sp>
        <p:nvSpPr>
          <p:cNvPr id="3" name="Content Placeholder 2"/>
          <p:cNvSpPr>
            <a:spLocks noGrp="1"/>
          </p:cNvSpPr>
          <p:nvPr>
            <p:ph idx="1"/>
          </p:nvPr>
        </p:nvSpPr>
        <p:spPr>
          <a:xfrm>
            <a:off x="1097280" y="2322094"/>
            <a:ext cx="10058400" cy="3806331"/>
          </a:xfrm>
        </p:spPr>
        <p:txBody>
          <a:bodyPr>
            <a:normAutofit fontScale="85000" lnSpcReduction="20000"/>
          </a:bodyPr>
          <a:lstStyle/>
          <a:p>
            <a:pPr marL="0" indent="0">
              <a:buNone/>
            </a:pPr>
            <a:r>
              <a:rPr lang="en-US" sz="3000" dirty="0"/>
              <a:t>Peer support has resulted in significant gains in the areas of:</a:t>
            </a:r>
          </a:p>
          <a:p>
            <a:pPr>
              <a:buFont typeface="Arial" panose="020B0604020202020204" pitchFamily="34" charset="0"/>
              <a:buChar char="•"/>
            </a:pPr>
            <a:r>
              <a:rPr lang="en-US" sz="2100" dirty="0"/>
              <a:t>Self esteem/ empowerment/ confidence</a:t>
            </a:r>
          </a:p>
          <a:p>
            <a:pPr>
              <a:buFont typeface="Arial" panose="020B0604020202020204" pitchFamily="34" charset="0"/>
              <a:buChar char="•"/>
            </a:pPr>
            <a:r>
              <a:rPr lang="en-US" sz="2100" dirty="0"/>
              <a:t>Decision making skills</a:t>
            </a:r>
          </a:p>
          <a:p>
            <a:pPr>
              <a:buFont typeface="Arial" panose="020B0604020202020204" pitchFamily="34" charset="0"/>
              <a:buChar char="•"/>
            </a:pPr>
            <a:r>
              <a:rPr lang="en-US" sz="2100" dirty="0"/>
              <a:t>Social and overall functioning</a:t>
            </a:r>
          </a:p>
          <a:p>
            <a:pPr>
              <a:buFont typeface="Arial" panose="020B0604020202020204" pitchFamily="34" charset="0"/>
              <a:buChar char="•"/>
            </a:pPr>
            <a:r>
              <a:rPr lang="en-US" sz="2100" dirty="0"/>
              <a:t>Reduced psychiatric symptoms</a:t>
            </a:r>
          </a:p>
          <a:p>
            <a:pPr>
              <a:buFont typeface="Arial" panose="020B0604020202020204" pitchFamily="34" charset="0"/>
              <a:buChar char="•"/>
            </a:pPr>
            <a:r>
              <a:rPr lang="en-US" sz="2100" dirty="0"/>
              <a:t>Reduced isolation</a:t>
            </a:r>
          </a:p>
          <a:p>
            <a:pPr>
              <a:buFont typeface="Arial" panose="020B0604020202020204" pitchFamily="34" charset="0"/>
              <a:buChar char="•"/>
            </a:pPr>
            <a:r>
              <a:rPr lang="en-US" sz="2100" dirty="0"/>
              <a:t>Larger social networks and increased support seeking</a:t>
            </a:r>
          </a:p>
          <a:p>
            <a:pPr>
              <a:buFont typeface="Arial" panose="020B0604020202020204" pitchFamily="34" charset="0"/>
              <a:buChar char="•"/>
            </a:pPr>
            <a:r>
              <a:rPr lang="en-US" sz="2100" dirty="0"/>
              <a:t>Greater pursuit of educational goals and employment</a:t>
            </a:r>
          </a:p>
          <a:p>
            <a:pPr>
              <a:buFont typeface="Arial" panose="020B0604020202020204" pitchFamily="34" charset="0"/>
              <a:buChar char="•"/>
            </a:pPr>
            <a:r>
              <a:rPr lang="en-US" sz="2100" dirty="0"/>
              <a:t>Greater capacity to deal with adverse life events	</a:t>
            </a:r>
          </a:p>
          <a:p>
            <a:pPr marL="749808" lvl="4" indent="0" algn="r">
              <a:buNone/>
            </a:pPr>
            <a:r>
              <a:rPr lang="en-US" i="1" dirty="0"/>
              <a:t>Resnick &amp; Rosenhack,2008; Norris &amp; Stevens, 2007; Davidson et.al; 1999</a:t>
            </a:r>
          </a:p>
          <a:p>
            <a:pPr marL="749808" lvl="4" indent="0" algn="r">
              <a:buNone/>
            </a:pPr>
            <a:r>
              <a:rPr lang="en-US" i="1" dirty="0" err="1"/>
              <a:t>Froland</a:t>
            </a:r>
            <a:r>
              <a:rPr lang="en-US" i="1" dirty="0"/>
              <a:t>, Brodsky, Olson &amp; Stewart</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378673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IAFF Behavioral Health Training Program</a:t>
            </a:r>
          </a:p>
        </p:txBody>
      </p:sp>
      <p:sp>
        <p:nvSpPr>
          <p:cNvPr id="3" name="Content Placeholder 2"/>
          <p:cNvSpPr>
            <a:spLocks noGrp="1"/>
          </p:cNvSpPr>
          <p:nvPr>
            <p:ph idx="1"/>
          </p:nvPr>
        </p:nvSpPr>
        <p:spPr/>
        <p:txBody>
          <a:bodyPr>
            <a:normAutofit/>
          </a:bodyPr>
          <a:lstStyle/>
          <a:p>
            <a:pPr marL="0" indent="0" algn="ctr">
              <a:buNone/>
            </a:pPr>
            <a:r>
              <a:rPr lang="en-US" sz="3000" dirty="0"/>
              <a:t>On-line Awareness Course</a:t>
            </a:r>
          </a:p>
        </p:txBody>
      </p:sp>
    </p:spTree>
    <p:extLst>
      <p:ext uri="{BB962C8B-B14F-4D97-AF65-F5344CB8AC3E}">
        <p14:creationId xmlns:p14="http://schemas.microsoft.com/office/powerpoint/2010/main" val="2266805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200" dirty="0"/>
              <a:t>Overview of Behavioral Health for Fire Fighters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4046" y="2603500"/>
            <a:ext cx="5128220" cy="3416300"/>
          </a:xfrm>
        </p:spPr>
      </p:pic>
    </p:spTree>
    <p:extLst>
      <p:ext uri="{BB962C8B-B14F-4D97-AF65-F5344CB8AC3E}">
        <p14:creationId xmlns:p14="http://schemas.microsoft.com/office/powerpoint/2010/main" val="1030246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5" name="Group 1034"/>
          <p:cNvGrpSpPr/>
          <p:nvPr/>
        </p:nvGrpSpPr>
        <p:grpSpPr>
          <a:xfrm>
            <a:off x="1955620" y="500245"/>
            <a:ext cx="8575779" cy="984885"/>
            <a:chOff x="471607" y="660440"/>
            <a:chExt cx="8575779" cy="1636925"/>
          </a:xfrm>
        </p:grpSpPr>
        <p:sp>
          <p:nvSpPr>
            <p:cNvPr id="4" name="TextBox 3"/>
            <p:cNvSpPr txBox="1"/>
            <p:nvPr/>
          </p:nvSpPr>
          <p:spPr>
            <a:xfrm>
              <a:off x="471607" y="660440"/>
              <a:ext cx="8575779" cy="1636925"/>
            </a:xfrm>
            <a:prstGeom prst="rect">
              <a:avLst/>
            </a:prstGeom>
            <a:noFill/>
          </p:spPr>
          <p:txBody>
            <a:bodyPr wrap="square" rtlCol="0">
              <a:spAutoFit/>
            </a:bodyPr>
            <a:lstStyle/>
            <a:p>
              <a:pPr algn="ctr"/>
              <a:r>
                <a:rPr lang="en-US" sz="4000" dirty="0">
                  <a:solidFill>
                    <a:schemeClr val="tx2"/>
                  </a:solidFill>
                  <a:latin typeface="+mj-lt"/>
                </a:rPr>
                <a:t>Behavioral Health Awareness </a:t>
              </a:r>
            </a:p>
            <a:p>
              <a:pPr algn="ctr"/>
              <a:endParaRPr lang="en-US" dirty="0"/>
            </a:p>
          </p:txBody>
        </p:sp>
        <p:cxnSp>
          <p:nvCxnSpPr>
            <p:cNvPr id="9" name="Straight Connector 8"/>
            <p:cNvCxnSpPr/>
            <p:nvPr/>
          </p:nvCxnSpPr>
          <p:spPr>
            <a:xfrm>
              <a:off x="471609" y="2101488"/>
              <a:ext cx="8575777" cy="37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664425" y="1802366"/>
              <a:ext cx="1" cy="3047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9" name="Group 1038"/>
          <p:cNvGrpSpPr/>
          <p:nvPr/>
        </p:nvGrpSpPr>
        <p:grpSpPr>
          <a:xfrm>
            <a:off x="660223" y="1356767"/>
            <a:ext cx="3756338" cy="4506310"/>
            <a:chOff x="381000" y="2057400"/>
            <a:chExt cx="3756338" cy="4506310"/>
          </a:xfrm>
        </p:grpSpPr>
        <p:cxnSp>
          <p:nvCxnSpPr>
            <p:cNvPr id="10" name="Straight Connector 9"/>
            <p:cNvCxnSpPr/>
            <p:nvPr/>
          </p:nvCxnSpPr>
          <p:spPr>
            <a:xfrm flipH="1">
              <a:off x="1676399" y="2057400"/>
              <a:ext cx="2"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3375" y="2590800"/>
              <a:ext cx="2432225" cy="923330"/>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dirty="0">
                  <a:solidFill>
                    <a:schemeClr val="tx2"/>
                  </a:solidFill>
                </a:rPr>
                <a:t>Module 1:</a:t>
              </a:r>
            </a:p>
            <a:p>
              <a:pPr algn="ctr"/>
              <a:r>
                <a:rPr lang="en-US" dirty="0">
                  <a:solidFill>
                    <a:schemeClr val="tx2"/>
                  </a:solidFill>
                </a:rPr>
                <a:t>Overview of  Behavioral Health for Fire Fighters</a:t>
              </a:r>
            </a:p>
          </p:txBody>
        </p:sp>
        <p:pic>
          <p:nvPicPr>
            <p:cNvPr id="1038" name="Picture 3" descr="C:\Users\Karen\Desktop\BH IAFF Photos\D-1 L19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4049110"/>
              <a:ext cx="3756338" cy="2514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1" name="Group 1040"/>
          <p:cNvGrpSpPr/>
          <p:nvPr/>
        </p:nvGrpSpPr>
        <p:grpSpPr>
          <a:xfrm>
            <a:off x="4435880" y="1367277"/>
            <a:ext cx="3755572" cy="4495800"/>
            <a:chOff x="2936877" y="2057400"/>
            <a:chExt cx="3755572" cy="4495800"/>
          </a:xfrm>
        </p:grpSpPr>
        <p:cxnSp>
          <p:nvCxnSpPr>
            <p:cNvPr id="16" name="Straight Connector 15"/>
            <p:cNvCxnSpPr/>
            <p:nvPr/>
          </p:nvCxnSpPr>
          <p:spPr>
            <a:xfrm>
              <a:off x="4648201" y="2057400"/>
              <a:ext cx="1"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581400" y="2590800"/>
              <a:ext cx="2286000" cy="1200329"/>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dirty="0">
                  <a:solidFill>
                    <a:schemeClr val="tx2"/>
                  </a:solidFill>
                </a:rPr>
                <a:t>Module 2:</a:t>
              </a:r>
            </a:p>
            <a:p>
              <a:pPr algn="ctr"/>
              <a:r>
                <a:rPr lang="en-US" dirty="0">
                  <a:solidFill>
                    <a:schemeClr val="tx2"/>
                  </a:solidFill>
                </a:rPr>
                <a:t>Recognition of Behavioral Health Disorders</a:t>
              </a:r>
            </a:p>
          </p:txBody>
        </p:sp>
        <p:pic>
          <p:nvPicPr>
            <p:cNvPr id="1040" name="Picture 4" descr="C:\Users\Karen\Desktop\BH IAFF Photos\Q-37_L115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36877" y="4038600"/>
              <a:ext cx="3755572" cy="2514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7" name="Group 1036"/>
          <p:cNvGrpSpPr/>
          <p:nvPr/>
        </p:nvGrpSpPr>
        <p:grpSpPr>
          <a:xfrm>
            <a:off x="8210771" y="1367277"/>
            <a:ext cx="3525706" cy="4495800"/>
            <a:chOff x="5299372" y="2057400"/>
            <a:chExt cx="3525706" cy="4495800"/>
          </a:xfrm>
        </p:grpSpPr>
        <p:cxnSp>
          <p:nvCxnSpPr>
            <p:cNvPr id="17" name="Straight Connector 16"/>
            <p:cNvCxnSpPr/>
            <p:nvPr/>
          </p:nvCxnSpPr>
          <p:spPr>
            <a:xfrm flipH="1">
              <a:off x="7620000" y="2057400"/>
              <a:ext cx="2" cy="533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77000" y="2590800"/>
              <a:ext cx="2286000" cy="1200329"/>
            </a:xfrm>
            <a:prstGeom prst="rect">
              <a:avLst/>
            </a:prstGeom>
            <a:solidFill>
              <a:schemeClr val="accent1">
                <a:lumMod val="20000"/>
                <a:lumOff val="80000"/>
              </a:schemeClr>
            </a:solidFill>
            <a:ln w="28575">
              <a:solidFill>
                <a:schemeClr val="tx1"/>
              </a:solidFill>
            </a:ln>
          </p:spPr>
          <p:txBody>
            <a:bodyPr wrap="square" rtlCol="0">
              <a:spAutoFit/>
            </a:bodyPr>
            <a:lstStyle/>
            <a:p>
              <a:pPr algn="ctr"/>
              <a:r>
                <a:rPr lang="en-US" dirty="0">
                  <a:solidFill>
                    <a:schemeClr val="tx2"/>
                  </a:solidFill>
                </a:rPr>
                <a:t>Module 3:</a:t>
              </a:r>
            </a:p>
            <a:p>
              <a:pPr algn="ctr"/>
              <a:r>
                <a:rPr lang="en-US" dirty="0">
                  <a:solidFill>
                    <a:schemeClr val="tx2"/>
                  </a:solidFill>
                </a:rPr>
                <a:t>Fighting Back:</a:t>
              </a:r>
            </a:p>
            <a:p>
              <a:pPr algn="ctr"/>
              <a:r>
                <a:rPr lang="en-US" dirty="0">
                  <a:solidFill>
                    <a:schemeClr val="tx2"/>
                  </a:solidFill>
                </a:rPr>
                <a:t>Maintaining Behavioral Health</a:t>
              </a:r>
            </a:p>
          </p:txBody>
        </p:sp>
        <p:pic>
          <p:nvPicPr>
            <p:cNvPr id="1026" name="Picture 2" descr="C:\Users\Karen\Desktop\BH IAFF Photos\E2-L3573.t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99372" y="4038600"/>
              <a:ext cx="3525706" cy="2514600"/>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90150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wipe(up)">
                                      <p:cBhvr>
                                        <p:cTn id="7" dur="1000"/>
                                        <p:tgtEl>
                                          <p:spTgt spid="10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animEffect transition="in" filter="wipe(up)">
                                      <p:cBhvr>
                                        <p:cTn id="12" dur="1000"/>
                                        <p:tgtEl>
                                          <p:spTgt spid="10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41"/>
                                        </p:tgtEl>
                                        <p:attrNameLst>
                                          <p:attrName>style.visibility</p:attrName>
                                        </p:attrNameLst>
                                      </p:cBhvr>
                                      <p:to>
                                        <p:strVal val="visible"/>
                                      </p:to>
                                    </p:set>
                                    <p:animEffect transition="in" filter="wipe(up)">
                                      <p:cBhvr>
                                        <p:cTn id="17" dur="1000"/>
                                        <p:tgtEl>
                                          <p:spTgt spid="10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37"/>
                                        </p:tgtEl>
                                        <p:attrNameLst>
                                          <p:attrName>style.visibility</p:attrName>
                                        </p:attrNameLst>
                                      </p:cBhvr>
                                      <p:to>
                                        <p:strVal val="visible"/>
                                      </p:to>
                                    </p:set>
                                    <p:animEffect transition="in" filter="wipe(up)">
                                      <p:cBhvr>
                                        <p:cTn id="22" dur="10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69720" y="673970"/>
            <a:ext cx="9052560" cy="4983480"/>
          </a:xfrm>
          <a:prstGeom prst="rect">
            <a:avLst/>
          </a:prstGeom>
        </p:spPr>
      </p:pic>
      <p:sp>
        <p:nvSpPr>
          <p:cNvPr id="5" name="Rectangle 4"/>
          <p:cNvSpPr/>
          <p:nvPr/>
        </p:nvSpPr>
        <p:spPr>
          <a:xfrm>
            <a:off x="1569720" y="1239253"/>
            <a:ext cx="2933700" cy="44181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099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9720" y="674571"/>
            <a:ext cx="9052560" cy="4983480"/>
          </a:xfrm>
          <a:prstGeom prst="rect">
            <a:avLst/>
          </a:prstGeom>
        </p:spPr>
      </p:pic>
      <p:sp>
        <p:nvSpPr>
          <p:cNvPr id="5" name="Rectangle 4"/>
          <p:cNvSpPr/>
          <p:nvPr/>
        </p:nvSpPr>
        <p:spPr>
          <a:xfrm>
            <a:off x="4503073" y="1236239"/>
            <a:ext cx="2896348" cy="444375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12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68245" y="688410"/>
            <a:ext cx="9055510" cy="4983970"/>
          </a:xfrm>
          <a:prstGeom prst="rect">
            <a:avLst/>
          </a:prstGeom>
        </p:spPr>
      </p:pic>
      <p:sp>
        <p:nvSpPr>
          <p:cNvPr id="5" name="Rectangle 4"/>
          <p:cNvSpPr/>
          <p:nvPr/>
        </p:nvSpPr>
        <p:spPr>
          <a:xfrm>
            <a:off x="7467600" y="1219200"/>
            <a:ext cx="2971800" cy="445318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824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Behavioral Health Awareness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0430" y="2471153"/>
            <a:ext cx="3698538" cy="4242468"/>
          </a:xfrm>
        </p:spPr>
      </p:pic>
    </p:spTree>
    <p:extLst>
      <p:ext uri="{BB962C8B-B14F-4D97-AF65-F5344CB8AC3E}">
        <p14:creationId xmlns:p14="http://schemas.microsoft.com/office/powerpoint/2010/main" val="3642347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Behavioral Health Awareness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0006" y="2519279"/>
            <a:ext cx="3692868" cy="4037932"/>
          </a:xfrm>
        </p:spPr>
      </p:pic>
    </p:spTree>
    <p:extLst>
      <p:ext uri="{BB962C8B-B14F-4D97-AF65-F5344CB8AC3E}">
        <p14:creationId xmlns:p14="http://schemas.microsoft.com/office/powerpoint/2010/main" val="87526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Behavioral Health Awareness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76458" y="2519279"/>
            <a:ext cx="3532037" cy="3857458"/>
          </a:xfrm>
        </p:spPr>
      </p:pic>
    </p:spTree>
    <p:extLst>
      <p:ext uri="{BB962C8B-B14F-4D97-AF65-F5344CB8AC3E}">
        <p14:creationId xmlns:p14="http://schemas.microsoft.com/office/powerpoint/2010/main" val="12667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Substance Abuse</a:t>
            </a:r>
          </a:p>
        </p:txBody>
      </p:sp>
      <p:sp>
        <p:nvSpPr>
          <p:cNvPr id="3" name="Content Placeholder 2"/>
          <p:cNvSpPr>
            <a:spLocks noGrp="1"/>
          </p:cNvSpPr>
          <p:nvPr>
            <p:ph idx="1"/>
          </p:nvPr>
        </p:nvSpPr>
        <p:spPr>
          <a:xfrm>
            <a:off x="810846" y="2383971"/>
            <a:ext cx="10542954" cy="3792992"/>
          </a:xfrm>
        </p:spPr>
        <p:txBody>
          <a:bodyPr>
            <a:normAutofit fontScale="92500" lnSpcReduction="10000"/>
          </a:bodyPr>
          <a:lstStyle/>
          <a:p>
            <a:endParaRPr lang="en-US" dirty="0"/>
          </a:p>
          <a:p>
            <a:pPr>
              <a:buFont typeface="Arial" panose="020B0604020202020204" pitchFamily="34" charset="0"/>
              <a:buChar char="•"/>
            </a:pPr>
            <a:r>
              <a:rPr lang="en-US" sz="2600" dirty="0"/>
              <a:t>Career fire fighters drank approximately 10 days per month </a:t>
            </a:r>
          </a:p>
          <a:p>
            <a:pPr>
              <a:buFont typeface="Arial" panose="020B0604020202020204" pitchFamily="34" charset="0"/>
              <a:buChar char="•"/>
            </a:pPr>
            <a:r>
              <a:rPr lang="en-US" sz="2600" dirty="0"/>
              <a:t> 58% of firefighters reported binge drinking on the days they consumed alcohol</a:t>
            </a:r>
          </a:p>
          <a:p>
            <a:pPr>
              <a:buFont typeface="Arial" panose="020B0604020202020204" pitchFamily="34" charset="0"/>
              <a:buChar char="•"/>
            </a:pPr>
            <a:r>
              <a:rPr lang="en-US" sz="2600" dirty="0"/>
              <a:t> 9% who drank self-reported driving while intoxicated in the previous 30 days.</a:t>
            </a:r>
          </a:p>
          <a:p>
            <a:pPr>
              <a:buFont typeface="Arial" panose="020B0604020202020204" pitchFamily="34" charset="0"/>
              <a:buChar char="•"/>
            </a:pPr>
            <a:r>
              <a:rPr lang="en-US" sz="2600" b="1" dirty="0"/>
              <a:t>Conclusions</a:t>
            </a:r>
            <a:r>
              <a:rPr lang="en-US" sz="2600" dirty="0"/>
              <a:t>: Prevention and interventions are critically needed in the fire service</a:t>
            </a:r>
          </a:p>
          <a:p>
            <a:pPr marL="0" indent="0">
              <a:buNone/>
            </a:pPr>
            <a:endParaRPr lang="en-US" dirty="0"/>
          </a:p>
          <a:p>
            <a:pPr marL="0" indent="0">
              <a:buNone/>
            </a:pPr>
            <a:r>
              <a:rPr lang="en-US" sz="1200" dirty="0"/>
              <a:t>           								</a:t>
            </a:r>
            <a:r>
              <a:rPr lang="en-US" sz="1200" i="1" dirty="0"/>
              <a:t>C. K. Haddock, S. A. </a:t>
            </a:r>
            <a:r>
              <a:rPr lang="en-US" sz="1200" i="1" dirty="0" err="1"/>
              <a:t>Jahnke</a:t>
            </a:r>
            <a:r>
              <a:rPr lang="en-US" sz="1200" i="1" dirty="0"/>
              <a:t>, W. S. C. Poston, N. </a:t>
            </a:r>
            <a:r>
              <a:rPr lang="en-US" sz="1200" i="1" dirty="0" err="1"/>
              <a:t>Jitnarin</a:t>
            </a:r>
            <a:r>
              <a:rPr lang="en-US" sz="1200" i="1" dirty="0"/>
              <a:t>, C. M. </a:t>
            </a:r>
            <a:r>
              <a:rPr lang="en-US" sz="1200" i="1" dirty="0" err="1"/>
              <a:t>Kaipust</a:t>
            </a:r>
            <a:r>
              <a:rPr lang="en-US" sz="1200" i="1" dirty="0"/>
              <a:t>, B. </a:t>
            </a:r>
            <a:r>
              <a:rPr lang="en-US" sz="1200" i="1" dirty="0" err="1"/>
              <a:t>Tuley</a:t>
            </a:r>
            <a:r>
              <a:rPr lang="en-US" sz="1200" i="1" dirty="0"/>
              <a:t>, and M. L. </a:t>
            </a:r>
            <a:r>
              <a:rPr lang="en-US" sz="1200" i="1" dirty="0" err="1"/>
              <a:t>Hyder</a:t>
            </a:r>
            <a:r>
              <a:rPr lang="en-US" sz="1200" i="1" dirty="0"/>
              <a:t> 2012</a:t>
            </a:r>
          </a:p>
          <a:p>
            <a:endParaRPr lang="en-US" i="1" dirty="0"/>
          </a:p>
          <a:p>
            <a:endParaRPr lang="en-US" dirty="0"/>
          </a:p>
          <a:p>
            <a:endParaRPr lang="en-US" dirty="0"/>
          </a:p>
          <a:p>
            <a:endParaRPr lang="en-US" dirty="0"/>
          </a:p>
        </p:txBody>
      </p:sp>
    </p:spTree>
    <p:extLst>
      <p:ext uri="{BB962C8B-B14F-4D97-AF65-F5344CB8AC3E}">
        <p14:creationId xmlns:p14="http://schemas.microsoft.com/office/powerpoint/2010/main" val="1011430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800" dirty="0"/>
              <a:t>Fire Department Assessment Report</a:t>
            </a:r>
          </a:p>
        </p:txBody>
      </p:sp>
      <p:sp>
        <p:nvSpPr>
          <p:cNvPr id="4" name="Content Placeholder 3"/>
          <p:cNvSpPr>
            <a:spLocks noGrp="1"/>
          </p:cNvSpPr>
          <p:nvPr>
            <p:ph idx="1"/>
          </p:nvPr>
        </p:nvSpPr>
        <p:spPr/>
        <p:txBody>
          <a:bodyPr>
            <a:normAutofit/>
          </a:bodyPr>
          <a:lstStyle/>
          <a:p>
            <a:pPr marL="0" indent="0">
              <a:buNone/>
            </a:pPr>
            <a:endParaRPr lang="en-US" sz="2800" dirty="0"/>
          </a:p>
          <a:p>
            <a:pPr marL="0" indent="0">
              <a:buNone/>
            </a:pPr>
            <a:endParaRPr lang="en-US" sz="2800" dirty="0"/>
          </a:p>
          <a:p>
            <a:pPr marL="0" indent="0" algn="ctr">
              <a:buNone/>
            </a:pPr>
            <a:r>
              <a:rPr lang="en-US" sz="2800" dirty="0"/>
              <a:t>Behavioral Health Program Readiness Assessment:</a:t>
            </a:r>
          </a:p>
        </p:txBody>
      </p:sp>
    </p:spTree>
    <p:extLst>
      <p:ext uri="{BB962C8B-B14F-4D97-AF65-F5344CB8AC3E}">
        <p14:creationId xmlns:p14="http://schemas.microsoft.com/office/powerpoint/2010/main" val="3193177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9391" y="735524"/>
            <a:ext cx="11554326" cy="5533823"/>
          </a:xfrm>
          <a:prstGeom prst="rect">
            <a:avLst/>
          </a:prstGeom>
        </p:spPr>
        <p:txBody>
          <a:bodyPr wrap="square">
            <a:spAutoFit/>
          </a:bodyPr>
          <a:lstStyle/>
          <a:p>
            <a:pPr>
              <a:lnSpc>
                <a:spcPct val="115000"/>
              </a:lnSpc>
              <a:spcAft>
                <a:spcPts val="1000"/>
              </a:spcAft>
            </a:pPr>
            <a:r>
              <a:rPr lang="en-US" sz="2800" dirty="0">
                <a:solidFill>
                  <a:schemeClr val="tx2"/>
                </a:solidFill>
                <a:latin typeface="Calibri" panose="020F0502020204030204" pitchFamily="34" charset="0"/>
                <a:ea typeface="Calibri" panose="020F0502020204030204" pitchFamily="34" charset="0"/>
                <a:cs typeface="Times New Roman" panose="02020603050405020304" pitchFamily="18" charset="0"/>
              </a:rPr>
              <a:t>Please answer the following questions:</a:t>
            </a:r>
          </a:p>
          <a:p>
            <a:pPr>
              <a:lnSpc>
                <a:spcPct val="115000"/>
              </a:lnSpc>
              <a:spcAft>
                <a:spcPts val="1000"/>
              </a:spcAft>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How many members are in the department?  ___________</a:t>
            </a:r>
          </a:p>
          <a:p>
            <a:pPr>
              <a:lnSpc>
                <a:spcPct val="115000"/>
              </a:lnSpc>
              <a:spcAft>
                <a:spcPts val="1000"/>
              </a:spcAft>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Number of sworn members _____   </a:t>
            </a:r>
          </a:p>
          <a:p>
            <a:pPr>
              <a:lnSpc>
                <a:spcPct val="115000"/>
              </a:lnSpc>
              <a:spcAft>
                <a:spcPts val="1000"/>
              </a:spcAft>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Number of civilian members________ </a:t>
            </a:r>
          </a:p>
          <a:p>
            <a:pPr>
              <a:lnSpc>
                <a:spcPct val="115000"/>
              </a:lnSpc>
              <a:spcAft>
                <a:spcPts val="1000"/>
              </a:spcAft>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Number of volunteers _____</a:t>
            </a:r>
          </a:p>
          <a:p>
            <a:pPr>
              <a:lnSpc>
                <a:spcPct val="115000"/>
              </a:lnSpc>
              <a:spcAft>
                <a:spcPts val="1000"/>
              </a:spcAft>
            </a:pPr>
            <a:r>
              <a:rPr lang="en-US" sz="2800" dirty="0">
                <a:solidFill>
                  <a:schemeClr val="tx2"/>
                </a:solidFill>
                <a:latin typeface="Calibri" panose="020F0502020204030204" pitchFamily="34" charset="0"/>
                <a:ea typeface="Calibri" panose="020F0502020204030204" pitchFamily="34" charset="0"/>
                <a:cs typeface="Times New Roman" panose="02020603050405020304" pitchFamily="18" charset="0"/>
              </a:rPr>
              <a:t>Which of the following are in place?</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CISM Team/Peer Team					⃝Utilized  ⃝Underutilized ⃝Not in place ⃝Unsure</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Fire Department EAP					⃝Utilized  ⃝Underutilized ⃝Not in place ⃝Unsure </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City EAP 						⃝Utilized  ⃝Underutilized ⃝Not in place ⃝Unsure</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Union EAP 						⃝Utilized  ⃝Underutilized ⃝Not in place ⃝Unsure </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Combined union/management EAP        				⃝Utilized  ⃝Underutilized ⃝Not in place ⃝Unsure</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Staff Psychologist, Social Worker, Counselor 			⃝Utilized  ⃝Underutilized ⃝Not in place ⃝Unsure</a:t>
            </a:r>
          </a:p>
          <a:p>
            <a:pPr marL="342900" indent="-342900">
              <a:lnSpc>
                <a:spcPct val="115000"/>
              </a:lnSpc>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Department Physician  					⃝Utilized  ⃝Underutilized ⃝Not in place ⃝Unsure</a:t>
            </a:r>
          </a:p>
          <a:p>
            <a:pPr marL="342900" indent="-342900">
              <a:lnSpc>
                <a:spcPct val="115000"/>
              </a:lnSpc>
              <a:spcAft>
                <a:spcPts val="1000"/>
              </a:spcAft>
              <a:buFont typeface="+mj-lt"/>
              <a:buAutoNum type="arabicPeriod"/>
            </a:pPr>
            <a:r>
              <a:rPr lang="en-US" sz="1500" dirty="0">
                <a:solidFill>
                  <a:schemeClr val="tx2"/>
                </a:solidFill>
                <a:latin typeface="Calibri" panose="020F0502020204030204" pitchFamily="34" charset="0"/>
                <a:ea typeface="Calibri" panose="020F0502020204030204" pitchFamily="34" charset="0"/>
                <a:cs typeface="Times New Roman" panose="02020603050405020304" pitchFamily="18" charset="0"/>
              </a:rPr>
              <a:t>Chaplains  						⃝Utilized  ⃝Underutilized ⃝Not in place ⃝Unsure</a:t>
            </a:r>
          </a:p>
        </p:txBody>
      </p:sp>
    </p:spTree>
    <p:extLst>
      <p:ext uri="{BB962C8B-B14F-4D97-AF65-F5344CB8AC3E}">
        <p14:creationId xmlns:p14="http://schemas.microsoft.com/office/powerpoint/2010/main" val="2880619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3611" y="1376279"/>
            <a:ext cx="10732168" cy="4374816"/>
          </a:xfrm>
        </p:spPr>
        <p:txBody>
          <a:bodyPr>
            <a:noAutofit/>
          </a:bodyPr>
          <a:lstStyle/>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Roster of Fire Culture Aware Health Care Providers  ⃝Utilized  ⃝Underutilized ⃝Not in place ⃝Unsure</a:t>
            </a:r>
            <a:endParaRPr lang="en-US"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Roster of Inpatient Resources  				  	  ⃝Utilized  ⃝Underutilized ⃝Not in place ⃝Unsure</a:t>
            </a: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Roster of Outpatient Resources 			           ⃝Utilized  ⃝Underutilized ⃝Not in place ⃝Unsure</a:t>
            </a: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Peer Support Program 					           ⃝Utilized  ⃝Underutilized ⃝Not in place ⃝Unsure</a:t>
            </a: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Roster of 12-Step Resources   				           ⃝Utilized  ⃝Underutilized ⃝Not in place ⃝Unsure</a:t>
            </a: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Behavioral Health Education Program 			  ⃝Utilized  ⃝Underutilized ⃝Not in place ⃝Unsure</a:t>
            </a:r>
          </a:p>
          <a:p>
            <a:pPr>
              <a:lnSpc>
                <a:spcPct val="115000"/>
              </a:lnSpc>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Family Programs   						           ⃝Utilized  ⃝Underutilized ⃝Not in place ⃝Unsure </a:t>
            </a:r>
          </a:p>
          <a:p>
            <a:pPr>
              <a:lnSpc>
                <a:spcPct val="115000"/>
              </a:lnSpc>
              <a:spcAft>
                <a:spcPts val="1000"/>
              </a:spcAft>
              <a:buFont typeface="+mj-lt"/>
              <a:buAutoNum type="arabicPeriod"/>
            </a:pPr>
            <a:r>
              <a:rPr lang="en-US" dirty="0">
                <a:solidFill>
                  <a:schemeClr val="tx2"/>
                </a:solidFill>
                <a:latin typeface="Calibri" panose="020F0502020204030204" pitchFamily="34" charset="0"/>
                <a:ea typeface="Calibri" panose="020F0502020204030204" pitchFamily="34" charset="0"/>
                <a:cs typeface="Times New Roman" panose="02020603050405020304" pitchFamily="18" charset="0"/>
              </a:rPr>
              <a:t>Retiree Programs 							  ⃝Utilized  ⃝Underutilized ⃝Not in place</a:t>
            </a:r>
            <a:endParaRPr lang="en-US" dirty="0"/>
          </a:p>
        </p:txBody>
      </p:sp>
    </p:spTree>
    <p:extLst>
      <p:ext uri="{BB962C8B-B14F-4D97-AF65-F5344CB8AC3E}">
        <p14:creationId xmlns:p14="http://schemas.microsoft.com/office/powerpoint/2010/main" val="24745135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08660" y="1215189"/>
            <a:ext cx="9966960" cy="4636971"/>
          </a:xfrm>
        </p:spPr>
        <p:txBody>
          <a:bodyPr>
            <a:normAutofit/>
          </a:bodyPr>
          <a:lstStyle/>
          <a:p>
            <a:pPr>
              <a:lnSpc>
                <a:spcPct val="115000"/>
              </a:lnSpc>
              <a:spcAft>
                <a:spcPts val="10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Does your department have funding allocated for behavioral health or member services?  _______________</a:t>
            </a:r>
          </a:p>
          <a:p>
            <a:pPr>
              <a:lnSpc>
                <a:spcPct val="115000"/>
              </a:lnSpc>
              <a:spcAft>
                <a:spcPts val="10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Does your local union have funding allocated for behavioral health or member services? ____________</a:t>
            </a:r>
          </a:p>
          <a:p>
            <a:pPr>
              <a:lnSpc>
                <a:spcPct val="115000"/>
              </a:lnSpc>
              <a:spcAft>
                <a:spcPts val="10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Does your department have a section or offices for staff or peers to use for their behavioral health or member services organizations? ________________</a:t>
            </a:r>
          </a:p>
          <a:p>
            <a:pPr>
              <a:lnSpc>
                <a:spcPct val="115000"/>
              </a:lnSpc>
              <a:spcAft>
                <a:spcPts val="1000"/>
              </a:spcAft>
              <a:buFont typeface="Arial" panose="020B0604020202020204" pitchFamily="34" charset="0"/>
              <a:buChar char="•"/>
            </a:pPr>
            <a:r>
              <a:rPr lang="en-US" sz="2200" dirty="0">
                <a:solidFill>
                  <a:schemeClr val="tx2"/>
                </a:solidFill>
                <a:latin typeface="Calibri" panose="020F0502020204030204" pitchFamily="34" charset="0"/>
                <a:ea typeface="Calibri" panose="020F0502020204030204" pitchFamily="34" charset="0"/>
                <a:cs typeface="Times New Roman" panose="02020603050405020304" pitchFamily="18" charset="0"/>
              </a:rPr>
              <a:t>Does your local union have a section or offices for staff or peers to use for their behavioral health or member services organizations? _________________</a:t>
            </a:r>
          </a:p>
          <a:p>
            <a:endParaRPr lang="en-US" dirty="0"/>
          </a:p>
        </p:txBody>
      </p:sp>
    </p:spTree>
    <p:extLst>
      <p:ext uri="{BB962C8B-B14F-4D97-AF65-F5344CB8AC3E}">
        <p14:creationId xmlns:p14="http://schemas.microsoft.com/office/powerpoint/2010/main" val="3937491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Peer Support Train the Trainer Course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Two day Peer Training Program</a:t>
            </a:r>
          </a:p>
          <a:p>
            <a:pPr>
              <a:buFont typeface="Arial" panose="020B0604020202020204" pitchFamily="34" charset="0"/>
              <a:buChar char="•"/>
            </a:pPr>
            <a:r>
              <a:rPr lang="en-US" sz="2400" dirty="0"/>
              <a:t>24 IAFF Behavioral Peer Trainers</a:t>
            </a:r>
          </a:p>
          <a:p>
            <a:pPr>
              <a:buFont typeface="Arial" panose="020B0604020202020204" pitchFamily="34" charset="0"/>
              <a:buChar char="•"/>
            </a:pPr>
            <a:r>
              <a:rPr lang="en-US" sz="2400" dirty="0"/>
              <a:t>Curricula is completed</a:t>
            </a:r>
          </a:p>
          <a:p>
            <a:pPr>
              <a:buFont typeface="Arial" panose="020B0604020202020204" pitchFamily="34" charset="0"/>
              <a:buChar char="•"/>
            </a:pPr>
            <a:r>
              <a:rPr lang="en-US" sz="2400" dirty="0"/>
              <a:t>Video role playing incorporated into the course</a:t>
            </a:r>
          </a:p>
          <a:p>
            <a:pPr>
              <a:buFont typeface="Arial" panose="020B0604020202020204" pitchFamily="34" charset="0"/>
              <a:buChar char="•"/>
            </a:pPr>
            <a:r>
              <a:rPr lang="en-US" sz="2400" dirty="0"/>
              <a:t>Three beta classes scheduled</a:t>
            </a:r>
          </a:p>
          <a:p>
            <a:pPr>
              <a:buFont typeface="Arial" panose="020B0604020202020204" pitchFamily="34" charset="0"/>
              <a:buChar char="•"/>
            </a:pPr>
            <a:r>
              <a:rPr lang="en-US" sz="2400" dirty="0"/>
              <a:t>Cost estimate at $6-8k</a:t>
            </a:r>
          </a:p>
          <a:p>
            <a:pPr>
              <a:buFont typeface="Arial" panose="020B0604020202020204" pitchFamily="34" charset="0"/>
              <a:buChar char="•"/>
            </a:pPr>
            <a:r>
              <a:rPr lang="en-US" sz="2400" dirty="0"/>
              <a:t>Kickoff after Convention</a:t>
            </a:r>
          </a:p>
        </p:txBody>
      </p:sp>
    </p:spTree>
    <p:extLst>
      <p:ext uri="{BB962C8B-B14F-4D97-AF65-F5344CB8AC3E}">
        <p14:creationId xmlns:p14="http://schemas.microsoft.com/office/powerpoint/2010/main" val="38074093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Benefits of a Behavioral Health Program</a:t>
            </a: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sz="2400" dirty="0"/>
              <a:t>Builds trust</a:t>
            </a:r>
          </a:p>
          <a:p>
            <a:pPr>
              <a:buFont typeface="Arial" panose="020B0604020202020204" pitchFamily="34" charset="0"/>
              <a:buChar char="•"/>
            </a:pPr>
            <a:r>
              <a:rPr lang="en-US" sz="2400" dirty="0"/>
              <a:t>Healthier workforce</a:t>
            </a:r>
          </a:p>
          <a:p>
            <a:pPr>
              <a:buFont typeface="Arial" panose="020B0604020202020204" pitchFamily="34" charset="0"/>
              <a:buChar char="•"/>
            </a:pPr>
            <a:r>
              <a:rPr lang="en-US" sz="2400" dirty="0"/>
              <a:t>Less absenteeism</a:t>
            </a:r>
          </a:p>
          <a:p>
            <a:pPr>
              <a:buFont typeface="Arial" panose="020B0604020202020204" pitchFamily="34" charset="0"/>
              <a:buChar char="•"/>
            </a:pPr>
            <a:r>
              <a:rPr lang="en-US" sz="2400" dirty="0"/>
              <a:t>Break-down barriers, reduce counseling stigma, normalizing, dispel myths</a:t>
            </a:r>
          </a:p>
          <a:p>
            <a:pPr>
              <a:buFont typeface="Arial" panose="020B0604020202020204" pitchFamily="34" charset="0"/>
              <a:buChar char="•"/>
            </a:pPr>
            <a:r>
              <a:rPr lang="en-US" sz="2400" dirty="0"/>
              <a:t>Well-educated workforce</a:t>
            </a:r>
          </a:p>
          <a:p>
            <a:pPr>
              <a:buFont typeface="Arial" panose="020B0604020202020204" pitchFamily="34" charset="0"/>
              <a:buChar char="•"/>
            </a:pPr>
            <a:r>
              <a:rPr lang="en-US" sz="2400" dirty="0"/>
              <a:t>Emotionally prepare workforce and families for individual and large-scale crises</a:t>
            </a:r>
          </a:p>
          <a:p>
            <a:endParaRPr lang="en-US" dirty="0"/>
          </a:p>
        </p:txBody>
      </p:sp>
    </p:spTree>
    <p:extLst>
      <p:ext uri="{BB962C8B-B14F-4D97-AF65-F5344CB8AC3E}">
        <p14:creationId xmlns:p14="http://schemas.microsoft.com/office/powerpoint/2010/main" val="1656224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200" dirty="0"/>
              <a:t>Behavioral health program development is essential for every department in order to ensure the mental health of all members and their families.</a:t>
            </a:r>
          </a:p>
          <a:p>
            <a:endParaRPr lang="en-US" dirty="0"/>
          </a:p>
        </p:txBody>
      </p:sp>
    </p:spTree>
    <p:extLst>
      <p:ext uri="{BB962C8B-B14F-4D97-AF65-F5344CB8AC3E}">
        <p14:creationId xmlns:p14="http://schemas.microsoft.com/office/powerpoint/2010/main" val="30928275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3" name="Content Placeholder 2"/>
          <p:cNvSpPr>
            <a:spLocks noGrp="1"/>
          </p:cNvSpPr>
          <p:nvPr>
            <p:ph idx="1"/>
          </p:nvPr>
        </p:nvSpPr>
        <p:spPr/>
        <p:txBody>
          <a:bodyPr/>
          <a:lstStyle/>
          <a:p>
            <a:pPr marL="0" indent="0">
              <a:buNone/>
            </a:pPr>
            <a:r>
              <a:rPr lang="en-US" sz="3200" dirty="0"/>
              <a:t>Drew Kane</a:t>
            </a:r>
          </a:p>
          <a:p>
            <a:pPr marL="0" indent="0">
              <a:buNone/>
            </a:pPr>
            <a:r>
              <a:rPr lang="en-US" sz="3200" dirty="0"/>
              <a:t>Phone: 212-570-1693</a:t>
            </a:r>
          </a:p>
          <a:p>
            <a:pPr marL="0" indent="0">
              <a:buNone/>
            </a:pPr>
            <a:r>
              <a:rPr lang="en-US" sz="3200" dirty="0"/>
              <a:t>Email: Andrew.Kane@fdny.nyc.gov</a:t>
            </a:r>
          </a:p>
          <a:p>
            <a:endParaRPr lang="en-US" dirty="0"/>
          </a:p>
        </p:txBody>
      </p:sp>
    </p:spTree>
    <p:extLst>
      <p:ext uri="{BB962C8B-B14F-4D97-AF65-F5344CB8AC3E}">
        <p14:creationId xmlns:p14="http://schemas.microsoft.com/office/powerpoint/2010/main" val="3941319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Substance Abuse</a:t>
            </a:r>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2400" dirty="0"/>
              <a:t>Emergency service workers are exposed to a high degree of trauma, which poses a greater risk for the development of substance abuse</a:t>
            </a:r>
          </a:p>
          <a:p>
            <a:pPr>
              <a:buFont typeface="Arial" panose="020B0604020202020204" pitchFamily="34" charset="0"/>
              <a:buChar char="•"/>
            </a:pPr>
            <a:r>
              <a:rPr lang="en-US" sz="2400" dirty="0"/>
              <a:t>May use drugs and alcohol as an escape to cope with the daily stressors of the job</a:t>
            </a:r>
          </a:p>
          <a:p>
            <a:pPr>
              <a:buFont typeface="Arial" panose="020B0604020202020204" pitchFamily="34" charset="0"/>
              <a:buChar char="•"/>
            </a:pPr>
            <a:r>
              <a:rPr lang="en-US" sz="2400" dirty="0"/>
              <a:t>When it becomes a problem, they not only jeopardize their own safety, but those of their co-workers and the community at large</a:t>
            </a:r>
          </a:p>
          <a:p>
            <a:endParaRPr lang="en-US" dirty="0"/>
          </a:p>
        </p:txBody>
      </p:sp>
    </p:spTree>
    <p:extLst>
      <p:ext uri="{BB962C8B-B14F-4D97-AF65-F5344CB8AC3E}">
        <p14:creationId xmlns:p14="http://schemas.microsoft.com/office/powerpoint/2010/main" val="3172008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Post Traumatic Stress Disorder</a:t>
            </a:r>
          </a:p>
        </p:txBody>
      </p:sp>
      <p:sp>
        <p:nvSpPr>
          <p:cNvPr id="3" name="Content Placeholder 2"/>
          <p:cNvSpPr>
            <a:spLocks noGrp="1"/>
          </p:cNvSpPr>
          <p:nvPr>
            <p:ph idx="1"/>
          </p:nvPr>
        </p:nvSpPr>
        <p:spPr/>
        <p:txBody>
          <a:bodyPr/>
          <a:lstStyle/>
          <a:p>
            <a:pPr marL="0" indent="0" algn="ctr">
              <a:buNone/>
            </a:pPr>
            <a:r>
              <a:rPr lang="en-US" sz="3200" dirty="0"/>
              <a:t>Post traumatic stress disorder (PTSD) is a Trauma Related Disorder that can develop following a traumatic event and or experience or witnessing of an event.</a:t>
            </a:r>
          </a:p>
          <a:p>
            <a:endParaRPr lang="en-US" dirty="0"/>
          </a:p>
        </p:txBody>
      </p:sp>
    </p:spTree>
    <p:extLst>
      <p:ext uri="{BB962C8B-B14F-4D97-AF65-F5344CB8AC3E}">
        <p14:creationId xmlns:p14="http://schemas.microsoft.com/office/powerpoint/2010/main" val="529078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Stress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a:t>Stress is the body's method of reacting to a challenge</a:t>
            </a:r>
          </a:p>
          <a:p>
            <a:pPr>
              <a:buFont typeface="Arial" panose="020B0604020202020204" pitchFamily="34" charset="0"/>
              <a:buChar char="•"/>
            </a:pPr>
            <a:endParaRPr lang="en-US" sz="2800" dirty="0"/>
          </a:p>
          <a:p>
            <a:pPr>
              <a:buFont typeface="Arial" panose="020B0604020202020204" pitchFamily="34" charset="0"/>
              <a:buChar char="•"/>
            </a:pPr>
            <a:r>
              <a:rPr lang="en-US" sz="2800" dirty="0"/>
              <a:t>Stress is not the event but our reaction to it</a:t>
            </a:r>
          </a:p>
          <a:p>
            <a:endParaRPr lang="en-US" dirty="0"/>
          </a:p>
        </p:txBody>
      </p:sp>
    </p:spTree>
    <p:extLst>
      <p:ext uri="{BB962C8B-B14F-4D97-AF65-F5344CB8AC3E}">
        <p14:creationId xmlns:p14="http://schemas.microsoft.com/office/powerpoint/2010/main" val="18977781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GUID" val="72bda1bb-da4b-459e-b124-9c903a53706e"/>
  <p:tag name="ARTICULATE_PLAYLIST_ID" val="-1"/>
  <p:tag name="ARTICULATE_SLIDE_NAV" val="4"/>
  <p:tag name="AUDIO_ID" val="276"/>
  <p:tag name="ARTICULATE_AUDIO_RECORDED" val="1"/>
  <p:tag name="TIMELINE" val="3.4/6.1/11.5/23.2"/>
  <p:tag name="ELAPSEDTIME" val="26.7"/>
  <p:tag name="ARTICULATE_NAV_LEVEL" val="1"/>
  <p:tag name="ARTICULATE_SLIDE_PRESENTER_GUID" val="a72d50c8-143a-49b0-a36d-7c741521c67b"/>
  <p:tag name="ARTICULATE_SLIDE_PAUSE" val="1"/>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BULLET_19" val="8226"/>
  <p:tag name="BULLET_20" val="8226"/>
  <p:tag name="BULLET_21" val="8226"/>
  <p:tag name="BULLET_22" val="8226"/>
  <p:tag name="BULLET_23" val="8226"/>
  <p:tag name="BULLET_24" val="8226"/>
  <p:tag name="BULLET_25" val="8226"/>
  <p:tag name="BULLET_26" val="8226"/>
  <p:tag name="BULLET_27" val="8226"/>
  <p:tag name="BULLET_28" val="8226"/>
  <p:tag name="BULLET_29"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BULLET_7" val="8226"/>
  <p:tag name="BULLET_1" val="8226"/>
  <p:tag name="BULLET_2" val="8226"/>
  <p:tag name="BULLET_3" val="8226"/>
  <p:tag name="BULLET_4" val="8226"/>
  <p:tag name="BULLET_5" val="8226"/>
  <p:tag name="BULLET_6" val="8226"/>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Ion Boardroom">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1072</TotalTime>
  <Words>2470</Words>
  <Application>Microsoft Office PowerPoint</Application>
  <PresentationFormat>Widescreen</PresentationFormat>
  <Paragraphs>325</Paragraphs>
  <Slides>67</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Arial</vt:lpstr>
      <vt:lpstr>Calibri</vt:lpstr>
      <vt:lpstr>Calibri Light</vt:lpstr>
      <vt:lpstr>Century Gothic</vt:lpstr>
      <vt:lpstr>Verdana</vt:lpstr>
      <vt:lpstr>Wingdings</vt:lpstr>
      <vt:lpstr>Wingdings 2</vt:lpstr>
      <vt:lpstr>Wingdings 3</vt:lpstr>
      <vt:lpstr>HDOfficeLightV0</vt:lpstr>
      <vt:lpstr>Ion Boardroom</vt:lpstr>
      <vt:lpstr>New York State Professional Firefighters Association  Behavioral Health Programs in the Fire Service </vt:lpstr>
      <vt:lpstr>PowerPoint Presentation</vt:lpstr>
      <vt:lpstr>Benefits of a Behavioral Health Program </vt:lpstr>
      <vt:lpstr>Sleep Disturbances</vt:lpstr>
      <vt:lpstr>Substance Abuse</vt:lpstr>
      <vt:lpstr>Substance Abuse</vt:lpstr>
      <vt:lpstr>Substance Abuse</vt:lpstr>
      <vt:lpstr>Post Traumatic Stress Disorder</vt:lpstr>
      <vt:lpstr>Stress</vt:lpstr>
      <vt:lpstr>Acute Stress v. Chronic Stress</vt:lpstr>
      <vt:lpstr>Stress related Disorders</vt:lpstr>
      <vt:lpstr>Stress related Disorders</vt:lpstr>
      <vt:lpstr>Post Traumatic Stress Disorder (PTSD)</vt:lpstr>
      <vt:lpstr>Suicide</vt:lpstr>
      <vt:lpstr>Suicide</vt:lpstr>
      <vt:lpstr>Suicide</vt:lpstr>
      <vt:lpstr>Suicide</vt:lpstr>
      <vt:lpstr>Typical Behavioral Health Program in the Fire Service</vt:lpstr>
      <vt:lpstr>Typical Behavioral Health Program</vt:lpstr>
      <vt:lpstr>Typical Behavioral Health Program</vt:lpstr>
      <vt:lpstr>Typical Behavioral Health Program</vt:lpstr>
      <vt:lpstr>Typical Behavioral Health Program</vt:lpstr>
      <vt:lpstr>Typical Behavioral Health Program</vt:lpstr>
      <vt:lpstr>Typical Behavioral Health Program</vt:lpstr>
      <vt:lpstr>Typical Behavioral Health Program</vt:lpstr>
      <vt:lpstr>Typical Behavioral Health Program</vt:lpstr>
      <vt:lpstr>Typical Behavioral Health Program</vt:lpstr>
      <vt:lpstr>Critical Incident Stress Management (CISM)</vt:lpstr>
      <vt:lpstr>The Cochrane Collaboration</vt:lpstr>
      <vt:lpstr>Cochrane Collaboration Conclusion on CISM</vt:lpstr>
      <vt:lpstr>CISM</vt:lpstr>
      <vt:lpstr>PowerPoint Presentation</vt:lpstr>
      <vt:lpstr>Psychological First Aid</vt:lpstr>
      <vt:lpstr>Psychological First Aid</vt:lpstr>
      <vt:lpstr>Psychological First Aid</vt:lpstr>
      <vt:lpstr>Psychological First Aid</vt:lpstr>
      <vt:lpstr>Building a  Behavioral Health Program</vt:lpstr>
      <vt:lpstr>Behavioral Health Program Development</vt:lpstr>
      <vt:lpstr>Behavioral Health Development</vt:lpstr>
      <vt:lpstr>Education</vt:lpstr>
      <vt:lpstr>Education</vt:lpstr>
      <vt:lpstr>Direct Services</vt:lpstr>
      <vt:lpstr>Outside Resources</vt:lpstr>
      <vt:lpstr>Outside Resources</vt:lpstr>
      <vt:lpstr>Peer Support Program</vt:lpstr>
      <vt:lpstr>Definition of Peer Support</vt:lpstr>
      <vt:lpstr>The Foundation of a Peer Program</vt:lpstr>
      <vt:lpstr>PowerPoint Presentation</vt:lpstr>
      <vt:lpstr>PowerPoint Presentation</vt:lpstr>
      <vt:lpstr>Peer Support Evidence</vt:lpstr>
      <vt:lpstr>IAFF Behavioral Health Training Program</vt:lpstr>
      <vt:lpstr>Overview of Behavioral Health for Fire Fighters</vt:lpstr>
      <vt:lpstr>PowerPoint Presentation</vt:lpstr>
      <vt:lpstr>PowerPoint Presentation</vt:lpstr>
      <vt:lpstr>PowerPoint Presentation</vt:lpstr>
      <vt:lpstr>PowerPoint Presentation</vt:lpstr>
      <vt:lpstr>Behavioral Health Awareness</vt:lpstr>
      <vt:lpstr>Behavioral Health Awareness</vt:lpstr>
      <vt:lpstr>Behavioral Health Awareness</vt:lpstr>
      <vt:lpstr>Fire Department Assessment Report</vt:lpstr>
      <vt:lpstr>PowerPoint Presentation</vt:lpstr>
      <vt:lpstr>PowerPoint Presentation</vt:lpstr>
      <vt:lpstr>PowerPoint Presentation</vt:lpstr>
      <vt:lpstr>Peer Support Train the Trainer Course</vt:lpstr>
      <vt:lpstr>Benefits of a Behavioral Health Program</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FDNYCSU</dc:creator>
  <cp:lastModifiedBy>Andrew Kane</cp:lastModifiedBy>
  <cp:revision>113</cp:revision>
  <dcterms:created xsi:type="dcterms:W3CDTF">2016-01-05T15:35:49Z</dcterms:created>
  <dcterms:modified xsi:type="dcterms:W3CDTF">2022-05-25T18:23:26Z</dcterms:modified>
</cp:coreProperties>
</file>